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9" r:id="rId6"/>
    <p:sldId id="285" r:id="rId7"/>
    <p:sldId id="289" r:id="rId8"/>
    <p:sldId id="291" r:id="rId9"/>
    <p:sldId id="292" r:id="rId10"/>
    <p:sldId id="293" r:id="rId11"/>
    <p:sldId id="294" r:id="rId12"/>
    <p:sldId id="290"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2" r:id="rId49"/>
    <p:sldId id="331" r:id="rId50"/>
    <p:sldId id="333" r:id="rId51"/>
    <p:sldId id="334" r:id="rId52"/>
    <p:sldId id="335" r:id="rId53"/>
    <p:sldId id="336" r:id="rId54"/>
    <p:sldId id="283"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484"/>
    <a:srgbClr val="237669"/>
    <a:srgbClr val="4F81BD"/>
    <a:srgbClr val="49C6B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608" autoAdjust="0"/>
  </p:normalViewPr>
  <p:slideViewPr>
    <p:cSldViewPr>
      <p:cViewPr>
        <p:scale>
          <a:sx n="66" d="100"/>
          <a:sy n="66" d="100"/>
        </p:scale>
        <p:origin x="1512" y="38"/>
      </p:cViewPr>
      <p:guideLst>
        <p:guide orient="horz" pos="2160"/>
        <p:guide pos="3840"/>
      </p:guideLst>
    </p:cSldViewPr>
  </p:slideViewPr>
  <p:notesTextViewPr>
    <p:cViewPr>
      <p:scale>
        <a:sx n="100" d="100"/>
        <a:sy n="100"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baidu.com/link?url=URyrAfB3rbe5TEfcl_ivtvfpm5vOa_Eokw5mSou5CXqdRsiuKo37TWLwU4GLIJGDvOg7T46ewJsNLUPS1rro1l7v4rPOgcKTaW4nWdaSCBy"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目标检测作为计算机视觉中最基本、最具挑战性的问题之一，近年来受到了广泛的关注。它在过去二十年的发展可以说是计算机视觉历史的缩影。如果我们把今天的物体检测看作是深度学习力量下的一种技术美学，那么让时光倒流</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年，我们将见证冷兵器时代的智慧。本文从对象检测技术发展的角度，对近四分之一世纪 </a:t>
            </a:r>
            <a:r>
              <a:rPr lang="en-US" altLang="zh-CN" sz="1200" b="0" i="0" kern="1200" dirty="0">
                <a:solidFill>
                  <a:schemeClr val="tx1"/>
                </a:solidFill>
                <a:effectLst/>
                <a:latin typeface="+mn-lt"/>
                <a:ea typeface="+mn-ea"/>
                <a:cs typeface="+mn-cs"/>
              </a:rPr>
              <a:t>( 20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年代至</a:t>
            </a:r>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400</a:t>
            </a:r>
            <a:r>
              <a:rPr lang="zh-CN" altLang="en-US" sz="1200" b="0" i="0" kern="1200" dirty="0">
                <a:solidFill>
                  <a:schemeClr val="tx1"/>
                </a:solidFill>
                <a:effectLst/>
                <a:latin typeface="+mn-lt"/>
                <a:ea typeface="+mn-ea"/>
                <a:cs typeface="+mn-cs"/>
              </a:rPr>
              <a:t>余篇论文进行了广泛的回顾。</a:t>
            </a:r>
            <a:r>
              <a:rPr lang="zh-CN" altLang="en-US" sz="1200" b="1" i="1" kern="1200" dirty="0">
                <a:solidFill>
                  <a:schemeClr val="tx1"/>
                </a:solidFill>
                <a:effectLst/>
                <a:latin typeface="+mn-lt"/>
                <a:ea typeface="+mn-ea"/>
                <a:cs typeface="+mn-cs"/>
              </a:rPr>
              <a:t>本文涵盖了许多主题，包括历史上的里程碑检测器、检测数据集、度量、检测系统的基本构件、加速技术以及最新的检测方法。本文还综述了行人检测、人脸检测、文本检测等重要的检测应用，并对其面临的挑战以及近年来的技术进步进行了深入分析</a:t>
            </a:r>
            <a:r>
              <a:rPr lang="zh-CN" altLang="en-US" sz="1200" b="0" i="0" kern="1200" dirty="0">
                <a:solidFill>
                  <a:schemeClr val="tx1"/>
                </a:solidFill>
                <a:effectLst/>
                <a:latin typeface="+mn-lt"/>
                <a:ea typeface="+mn-ea"/>
                <a:cs typeface="+mn-cs"/>
              </a:rPr>
              <a:t>。</a:t>
            </a: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Fast RCNN </a:t>
            </a:r>
            <a:r>
              <a:rPr lang="zh-CN" altLang="zh-CN" sz="1200" kern="1200" dirty="0">
                <a:solidFill>
                  <a:schemeClr val="tx1"/>
                </a:solidFill>
                <a:effectLst/>
                <a:latin typeface="+mn-lt"/>
                <a:ea typeface="+mn-ea"/>
                <a:cs typeface="+mn-cs"/>
              </a:rPr>
              <a:t>使我们能够在相同的网络配置下同时训练检测器和边界框回归器。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虽然</a:t>
            </a:r>
            <a:r>
              <a:rPr lang="en-US" altLang="zh-CN" sz="1200" kern="1200" dirty="0">
                <a:solidFill>
                  <a:schemeClr val="tx1"/>
                </a:solidFill>
                <a:effectLst/>
                <a:latin typeface="+mn-lt"/>
                <a:ea typeface="+mn-ea"/>
                <a:cs typeface="+mn-cs"/>
              </a:rPr>
              <a:t> Faster RCNN </a:t>
            </a:r>
            <a:r>
              <a:rPr lang="zh-CN" altLang="zh-CN" sz="1200" kern="1200" dirty="0">
                <a:solidFill>
                  <a:schemeClr val="tx1"/>
                </a:solidFill>
                <a:effectLst/>
                <a:latin typeface="+mn-lt"/>
                <a:ea typeface="+mn-ea"/>
                <a:cs typeface="+mn-cs"/>
              </a:rPr>
              <a:t>突破了</a:t>
            </a:r>
            <a:r>
              <a:rPr lang="en-US" altLang="zh-CN" sz="1200" kern="1200" dirty="0">
                <a:solidFill>
                  <a:schemeClr val="tx1"/>
                </a:solidFill>
                <a:effectLst/>
                <a:latin typeface="+mn-lt"/>
                <a:ea typeface="+mn-ea"/>
                <a:cs typeface="+mn-cs"/>
              </a:rPr>
              <a:t> Fast RCNN </a:t>
            </a:r>
            <a:r>
              <a:rPr lang="zh-CN" altLang="zh-CN" sz="1200" kern="1200" dirty="0">
                <a:solidFill>
                  <a:schemeClr val="tx1"/>
                </a:solidFill>
                <a:effectLst/>
                <a:latin typeface="+mn-lt"/>
                <a:ea typeface="+mn-ea"/>
                <a:cs typeface="+mn-cs"/>
              </a:rPr>
              <a:t>的速度瓶颈，但是在后续的检测阶段仍然存在计算冗余。后来提出了多种改进方案，包括</a:t>
            </a:r>
            <a:r>
              <a:rPr lang="en-US" altLang="zh-CN" sz="1200" kern="1200" dirty="0">
                <a:solidFill>
                  <a:schemeClr val="tx1"/>
                </a:solidFill>
                <a:effectLst/>
                <a:latin typeface="+mn-lt"/>
                <a:ea typeface="+mn-ea"/>
                <a:cs typeface="+mn-cs"/>
              </a:rPr>
              <a:t> RFCN [46]</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Light head RCNN [47]</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FPN</a:t>
            </a:r>
            <a:r>
              <a:rPr lang="zh-CN" altLang="zh-CN" sz="1200" kern="1200" dirty="0">
                <a:solidFill>
                  <a:schemeClr val="tx1"/>
                </a:solidFill>
                <a:effectLst/>
                <a:latin typeface="+mn-lt"/>
                <a:ea typeface="+mn-ea"/>
                <a:cs typeface="+mn-cs"/>
              </a:rPr>
              <a:t>之前，大多数基于深度学习的检测器只在网络的顶层进行检测。虽然</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较深层的特征有利于分类识别，但不利于对象的定位。现在已经成为许多最新探测器的基本组成部分。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YOLO</a:t>
            </a:r>
            <a:r>
              <a:rPr lang="zh-CN" altLang="zh-CN" sz="1200" kern="1200" dirty="0">
                <a:solidFill>
                  <a:schemeClr val="tx1"/>
                </a:solidFill>
                <a:effectLst/>
                <a:latin typeface="+mn-lt"/>
                <a:ea typeface="+mn-ea"/>
                <a:cs typeface="+mn-cs"/>
              </a:rPr>
              <a:t>非常快</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从它的名字可以看出，作者完全抛弃了之前的 “ 提案检测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验证 ” 的检测范式。相反，它遵循一个完全不同的哲学：将单个神经网络应用于整个图像。该网络将图像分割成多个区域，同时预测每个区域的边界框和概率。后来</a:t>
            </a:r>
            <a:r>
              <a:rPr lang="en-US" altLang="zh-CN" sz="1200" kern="1200" dirty="0">
                <a:solidFill>
                  <a:schemeClr val="tx1"/>
                </a:solidFill>
                <a:effectLst/>
                <a:latin typeface="+mn-lt"/>
                <a:ea typeface="+mn-ea"/>
                <a:cs typeface="+mn-cs"/>
              </a:rPr>
              <a:t>R. Joseph</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 YOLO </a:t>
            </a:r>
            <a:r>
              <a:rPr lang="zh-CN" altLang="zh-CN" sz="1200" kern="1200" dirty="0">
                <a:solidFill>
                  <a:schemeClr val="tx1"/>
                </a:solidFill>
                <a:effectLst/>
                <a:latin typeface="+mn-lt"/>
                <a:ea typeface="+mn-ea"/>
                <a:cs typeface="+mn-cs"/>
              </a:rPr>
              <a:t>的基础上进行了一系列改进，提出了其</a:t>
            </a:r>
            <a:r>
              <a:rPr lang="en-US" altLang="zh-CN" sz="1200" kern="1200" dirty="0">
                <a:solidFill>
                  <a:schemeClr val="tx1"/>
                </a:solidFill>
                <a:effectLst/>
                <a:latin typeface="+mn-lt"/>
                <a:ea typeface="+mn-ea"/>
                <a:cs typeface="+mn-cs"/>
              </a:rPr>
              <a:t> v2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v3 </a:t>
            </a:r>
            <a:r>
              <a:rPr lang="zh-CN" altLang="zh-CN" sz="1200" kern="1200" dirty="0">
                <a:solidFill>
                  <a:schemeClr val="tx1"/>
                </a:solidFill>
                <a:effectLst/>
                <a:latin typeface="+mn-lt"/>
                <a:ea typeface="+mn-ea"/>
                <a:cs typeface="+mn-cs"/>
              </a:rPr>
              <a:t>版本</a:t>
            </a:r>
            <a:r>
              <a:rPr lang="en-US" altLang="zh-CN" sz="1200" kern="1200" dirty="0">
                <a:solidFill>
                  <a:schemeClr val="tx1"/>
                </a:solidFill>
                <a:effectLst/>
                <a:latin typeface="+mn-lt"/>
                <a:ea typeface="+mn-ea"/>
                <a:cs typeface="+mn-cs"/>
              </a:rPr>
              <a:t>[48,49]</a:t>
            </a:r>
            <a:r>
              <a:rPr lang="zh-CN" altLang="zh-CN" sz="1200" kern="1200" dirty="0">
                <a:solidFill>
                  <a:schemeClr val="tx1"/>
                </a:solidFill>
                <a:effectLst/>
                <a:latin typeface="+mn-lt"/>
                <a:ea typeface="+mn-ea"/>
                <a:cs typeface="+mn-cs"/>
              </a:rPr>
              <a:t>，在保持很高检测速度的同时进一步提高了检测精度。尽管与两级探测器相比，它的探测速度有了很大的提高，但是</a:t>
            </a:r>
            <a:r>
              <a:rPr lang="en-US" altLang="zh-CN" sz="1200" kern="1200" dirty="0">
                <a:solidFill>
                  <a:schemeClr val="tx1"/>
                </a:solidFill>
                <a:effectLst/>
                <a:latin typeface="+mn-lt"/>
                <a:ea typeface="+mn-ea"/>
                <a:cs typeface="+mn-cs"/>
              </a:rPr>
              <a:t>YOLO</a:t>
            </a:r>
            <a:r>
              <a:rPr lang="zh-CN" altLang="zh-CN" sz="1200" kern="1200" dirty="0">
                <a:solidFill>
                  <a:schemeClr val="tx1"/>
                </a:solidFill>
                <a:effectLst/>
                <a:latin typeface="+mn-lt"/>
                <a:ea typeface="+mn-ea"/>
                <a:cs typeface="+mn-cs"/>
              </a:rPr>
              <a:t>的定位精度有所下降，特别是对于一些小目标。</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SSD</a:t>
            </a:r>
            <a:r>
              <a:rPr lang="zh-CN" altLang="zh-CN" sz="1200" kern="1200" dirty="0">
                <a:solidFill>
                  <a:schemeClr val="tx1"/>
                </a:solidFill>
                <a:effectLst/>
                <a:latin typeface="+mn-lt"/>
                <a:ea typeface="+mn-ea"/>
                <a:cs typeface="+mn-cs"/>
              </a:rPr>
              <a:t>与以往任何检测器的主要区别在于，前者在网络的不同层检测不同尺度的对象，而后者仅在其顶层运行检测。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单级检测器速度快、结构简单，但多年来一直落后于两级检测器的精度。</a:t>
            </a:r>
            <a:r>
              <a:rPr lang="zh-CN" altLang="en-US" sz="1200" kern="1200" dirty="0">
                <a:solidFill>
                  <a:schemeClr val="tx1"/>
                </a:solidFill>
                <a:effectLst/>
                <a:latin typeface="+mn-lt"/>
                <a:ea typeface="+mn-ea"/>
                <a:cs typeface="+mn-cs"/>
              </a:rPr>
              <a:t>所以</a:t>
            </a:r>
            <a:r>
              <a:rPr lang="zh-CN" altLang="zh-CN" sz="1200" dirty="0"/>
              <a:t>提出了</a:t>
            </a:r>
            <a:r>
              <a:rPr lang="en-US" altLang="zh-CN" sz="1200" dirty="0" err="1"/>
              <a:t>RetinaNet</a:t>
            </a:r>
            <a:r>
              <a:rPr lang="zh-CN" altLang="en-US" sz="1200" dirty="0"/>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建立具有更少的偏置的更大的数据集，是开发先进的计算机视觉算法的关键。在目标检测方面，在过去</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年中，已经发布了许多著名的数据集和基准测试，包括</a:t>
            </a:r>
            <a:r>
              <a:rPr lang="en-US" altLang="zh-CN" sz="1200" kern="1200" dirty="0">
                <a:solidFill>
                  <a:schemeClr val="tx1"/>
                </a:solidFill>
                <a:effectLst/>
                <a:latin typeface="+mn-lt"/>
                <a:ea typeface="+mn-ea"/>
                <a:cs typeface="+mn-cs"/>
              </a:rPr>
              <a:t> PASCAL VOC </a:t>
            </a:r>
            <a:r>
              <a:rPr lang="zh-CN" altLang="zh-CN" sz="1200" kern="1200" dirty="0">
                <a:solidFill>
                  <a:schemeClr val="tx1"/>
                </a:solidFill>
                <a:effectLst/>
                <a:latin typeface="+mn-lt"/>
                <a:ea typeface="+mn-ea"/>
                <a:cs typeface="+mn-cs"/>
              </a:rPr>
              <a:t>挑战</a:t>
            </a:r>
            <a:r>
              <a:rPr lang="en-US" altLang="zh-CN" sz="1200" kern="1200" dirty="0">
                <a:solidFill>
                  <a:schemeClr val="tx1"/>
                </a:solidFill>
                <a:effectLst/>
                <a:latin typeface="+mn-lt"/>
                <a:ea typeface="+mn-ea"/>
                <a:cs typeface="+mn-cs"/>
              </a:rPr>
              <a:t>[50,51]</a:t>
            </a:r>
            <a:r>
              <a:rPr lang="zh-CN" altLang="zh-CN" sz="1200" kern="1200" dirty="0">
                <a:solidFill>
                  <a:schemeClr val="tx1"/>
                </a:solidFill>
                <a:effectLst/>
                <a:latin typeface="+mn-lt"/>
                <a:ea typeface="+mn-ea"/>
                <a:cs typeface="+mn-cs"/>
              </a:rPr>
              <a:t>的数据集（例如，</a:t>
            </a:r>
            <a:r>
              <a:rPr lang="en-US" altLang="zh-CN" sz="1200" kern="1200" dirty="0">
                <a:solidFill>
                  <a:schemeClr val="tx1"/>
                </a:solidFill>
                <a:effectLst/>
                <a:latin typeface="+mn-lt"/>
                <a:ea typeface="+mn-ea"/>
                <a:cs typeface="+mn-cs"/>
              </a:rPr>
              <a:t>VOC2007, VOC2012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ImageNet </a:t>
            </a:r>
            <a:r>
              <a:rPr lang="zh-CN" altLang="zh-CN" sz="1200" kern="1200" dirty="0">
                <a:solidFill>
                  <a:schemeClr val="tx1"/>
                </a:solidFill>
                <a:effectLst/>
                <a:latin typeface="+mn-lt"/>
                <a:ea typeface="+mn-ea"/>
                <a:cs typeface="+mn-cs"/>
              </a:rPr>
              <a:t>大尺度视觉识别挑战</a:t>
            </a:r>
            <a:r>
              <a:rPr lang="en-US" altLang="zh-CN" sz="1200" kern="1200" dirty="0">
                <a:solidFill>
                  <a:schemeClr val="tx1"/>
                </a:solidFill>
                <a:effectLst/>
                <a:latin typeface="+mn-lt"/>
                <a:ea typeface="+mn-ea"/>
                <a:cs typeface="+mn-cs"/>
              </a:rPr>
              <a:t>[52]</a:t>
            </a:r>
            <a:r>
              <a:rPr lang="zh-CN" altLang="zh-CN" sz="1200" kern="1200" dirty="0">
                <a:solidFill>
                  <a:schemeClr val="tx1"/>
                </a:solidFill>
                <a:effectLst/>
                <a:latin typeface="+mn-lt"/>
                <a:ea typeface="+mn-ea"/>
                <a:cs typeface="+mn-cs"/>
              </a:rPr>
              <a:t>（例如，</a:t>
            </a:r>
            <a:r>
              <a:rPr lang="en-US" altLang="zh-CN" sz="1200" kern="1200" dirty="0">
                <a:solidFill>
                  <a:schemeClr val="tx1"/>
                </a:solidFill>
                <a:effectLst/>
                <a:latin typeface="+mn-lt"/>
                <a:ea typeface="+mn-ea"/>
                <a:cs typeface="+mn-cs"/>
              </a:rPr>
              <a:t>ILSVRC2014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MS-COCO</a:t>
            </a:r>
            <a:r>
              <a:rPr lang="zh-CN" altLang="zh-CN" sz="1200" kern="1200" dirty="0">
                <a:solidFill>
                  <a:schemeClr val="tx1"/>
                </a:solidFill>
                <a:effectLst/>
                <a:latin typeface="+mn-lt"/>
                <a:ea typeface="+mn-ea"/>
                <a:cs typeface="+mn-cs"/>
              </a:rPr>
              <a:t>检测挑战</a:t>
            </a:r>
            <a:r>
              <a:rPr lang="en-US" altLang="zh-CN" sz="1200" kern="1200" dirty="0">
                <a:solidFill>
                  <a:schemeClr val="tx1"/>
                </a:solidFill>
                <a:effectLst/>
                <a:latin typeface="+mn-lt"/>
                <a:ea typeface="+mn-ea"/>
                <a:cs typeface="+mn-cs"/>
              </a:rPr>
              <a:t>[53]</a:t>
            </a:r>
            <a:r>
              <a:rPr lang="zh-CN" altLang="zh-CN" sz="1200" kern="1200" dirty="0">
                <a:solidFill>
                  <a:schemeClr val="tx1"/>
                </a:solidFill>
                <a:effectLst/>
                <a:latin typeface="+mn-lt"/>
                <a:ea typeface="+mn-ea"/>
                <a:cs typeface="+mn-cs"/>
              </a:rPr>
              <a:t>等。表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给出了这些数据集的统计数据。图</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显示了这些数据集的一些图像示例。</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显示了从</a:t>
            </a:r>
            <a:r>
              <a:rPr lang="en-US" altLang="zh-CN" sz="1200" kern="1200" dirty="0">
                <a:solidFill>
                  <a:schemeClr val="tx1"/>
                </a:solidFill>
                <a:effectLst/>
                <a:latin typeface="+mn-lt"/>
                <a:ea typeface="+mn-ea"/>
                <a:cs typeface="+mn-cs"/>
              </a:rPr>
              <a:t>2008</a:t>
            </a:r>
            <a:r>
              <a:rPr lang="zh-CN" altLang="zh-CN" sz="1200" kern="1200" dirty="0">
                <a:solidFill>
                  <a:schemeClr val="tx1"/>
                </a:solidFill>
                <a:effectLst/>
                <a:latin typeface="+mn-lt"/>
                <a:ea typeface="+mn-ea"/>
                <a:cs typeface="+mn-cs"/>
              </a:rPr>
              <a:t>年到</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年对</a:t>
            </a:r>
            <a:r>
              <a:rPr lang="en-US" altLang="zh-CN" sz="1200" kern="1200" dirty="0">
                <a:solidFill>
                  <a:schemeClr val="tx1"/>
                </a:solidFill>
                <a:effectLst/>
                <a:latin typeface="+mn-lt"/>
                <a:ea typeface="+mn-ea"/>
                <a:cs typeface="+mn-cs"/>
              </a:rPr>
              <a:t>VOC07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VOC12</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MS-COCO</a:t>
            </a:r>
            <a:r>
              <a:rPr lang="zh-CN" altLang="zh-CN" sz="1200" kern="1200" dirty="0">
                <a:solidFill>
                  <a:schemeClr val="tx1"/>
                </a:solidFill>
                <a:effectLst/>
                <a:latin typeface="+mn-lt"/>
                <a:ea typeface="+mn-ea"/>
                <a:cs typeface="+mn-cs"/>
              </a:rPr>
              <a:t>数据集检测精度的提高。</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Pascal VOC</a:t>
            </a:r>
            <a:r>
              <a:rPr lang="zh-CN" altLang="zh-CN" sz="1200" kern="1200" dirty="0">
                <a:solidFill>
                  <a:schemeClr val="tx1"/>
                </a:solidFill>
                <a:effectLst/>
                <a:latin typeface="+mn-lt"/>
                <a:ea typeface="+mn-ea"/>
                <a:cs typeface="+mn-cs"/>
              </a:rPr>
              <a:t>这两个数据集中注释了生活中常见的</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类对象</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ImageNet</a:t>
            </a:r>
            <a:r>
              <a:rPr lang="zh-CN" altLang="zh-CN" sz="1200" kern="1200" dirty="0">
                <a:solidFill>
                  <a:schemeClr val="tx1"/>
                </a:solidFill>
                <a:effectLst/>
                <a:latin typeface="+mn-lt"/>
                <a:ea typeface="+mn-ea"/>
                <a:cs typeface="+mn-cs"/>
              </a:rPr>
              <a:t>大规模视觉识别挑战</a:t>
            </a:r>
            <a:r>
              <a:rPr lang="en-US" altLang="zh-CN" sz="1200" kern="1200" dirty="0">
                <a:solidFill>
                  <a:schemeClr val="tx1"/>
                </a:solidFill>
                <a:effectLst/>
                <a:latin typeface="+mn-lt"/>
                <a:ea typeface="+mn-ea"/>
                <a:cs typeface="+mn-cs"/>
              </a:rPr>
              <a:t> ( Large Scale Visual Recognition Challenge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ILSVRC )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MS-COCO [53]</a:t>
            </a:r>
            <a:r>
              <a:rPr lang="zh-CN" altLang="zh-CN" sz="1200" kern="1200" dirty="0">
                <a:solidFill>
                  <a:schemeClr val="tx1"/>
                </a:solidFill>
                <a:effectLst/>
                <a:latin typeface="+mn-lt"/>
                <a:ea typeface="+mn-ea"/>
                <a:cs typeface="+mn-cs"/>
              </a:rPr>
              <a:t>是目前最具挑战性的目标检测数据集。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t>Pascal VOC</a:t>
            </a:r>
            <a:r>
              <a:rPr lang="zh-CN" altLang="zh-CN" sz="1200" kern="1200" dirty="0">
                <a:solidFill>
                  <a:schemeClr val="tx1"/>
                </a:solidFill>
                <a:effectLst/>
                <a:latin typeface="+mn-lt"/>
                <a:ea typeface="+mn-ea"/>
                <a:cs typeface="+mn-cs"/>
              </a:rPr>
              <a:t>这两个数据集中注释了生活中常见的</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类对象</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ImageNet</a:t>
            </a:r>
            <a:r>
              <a:rPr lang="zh-CN" altLang="zh-CN" sz="1200" kern="1200" dirty="0">
                <a:solidFill>
                  <a:schemeClr val="tx1"/>
                </a:solidFill>
                <a:effectLst/>
                <a:latin typeface="+mn-lt"/>
                <a:ea typeface="+mn-ea"/>
                <a:cs typeface="+mn-cs"/>
              </a:rPr>
              <a:t>大规模视觉识别挑战</a:t>
            </a:r>
            <a:r>
              <a:rPr lang="en-US" altLang="zh-CN" sz="1200" kern="1200" dirty="0">
                <a:solidFill>
                  <a:schemeClr val="tx1"/>
                </a:solidFill>
                <a:effectLst/>
                <a:latin typeface="+mn-lt"/>
                <a:ea typeface="+mn-ea"/>
                <a:cs typeface="+mn-cs"/>
              </a:rPr>
              <a:t> ( Large Scale Visual Recognition Challenge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ILSVRC )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MS-COCO [53]</a:t>
            </a:r>
            <a:r>
              <a:rPr lang="zh-CN" altLang="zh-CN" sz="1200" kern="1200" dirty="0">
                <a:solidFill>
                  <a:schemeClr val="tx1"/>
                </a:solidFill>
                <a:effectLst/>
                <a:latin typeface="+mn-lt"/>
                <a:ea typeface="+mn-ea"/>
                <a:cs typeface="+mn-cs"/>
              </a:rPr>
              <a:t>是目前最具挑战性的目标检测数据集。</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Open images</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目标检测任务，数据集由</a:t>
            </a:r>
            <a:r>
              <a:rPr lang="en-US" altLang="zh-CN" sz="1200" kern="1200" dirty="0">
                <a:solidFill>
                  <a:schemeClr val="tx1"/>
                </a:solidFill>
                <a:effectLst/>
                <a:latin typeface="+mn-lt"/>
                <a:ea typeface="+mn-ea"/>
                <a:cs typeface="+mn-cs"/>
              </a:rPr>
              <a:t> 1,910k </a:t>
            </a:r>
            <a:r>
              <a:rPr lang="zh-CN" altLang="zh-CN" sz="1200" kern="1200" dirty="0">
                <a:solidFill>
                  <a:schemeClr val="tx1"/>
                </a:solidFill>
                <a:effectLst/>
                <a:latin typeface="+mn-lt"/>
                <a:ea typeface="+mn-ea"/>
                <a:cs typeface="+mn-cs"/>
              </a:rPr>
              <a:t>张图像和</a:t>
            </a:r>
            <a:r>
              <a:rPr lang="en-US" altLang="zh-CN" sz="1200" kern="1200" dirty="0">
                <a:solidFill>
                  <a:schemeClr val="tx1"/>
                </a:solidFill>
                <a:effectLst/>
                <a:latin typeface="+mn-lt"/>
                <a:ea typeface="+mn-ea"/>
                <a:cs typeface="+mn-cs"/>
              </a:rPr>
              <a:t> 15,440k </a:t>
            </a:r>
            <a:r>
              <a:rPr lang="zh-CN" altLang="zh-CN" sz="1200" kern="1200" dirty="0">
                <a:solidFill>
                  <a:schemeClr val="tx1"/>
                </a:solidFill>
                <a:effectLst/>
                <a:latin typeface="+mn-lt"/>
                <a:ea typeface="+mn-ea"/>
                <a:cs typeface="+mn-cs"/>
              </a:rPr>
              <a:t>个带注释的边界框组成，这些边界框位于</a:t>
            </a:r>
            <a:r>
              <a:rPr lang="en-US" altLang="zh-CN" sz="1200" kern="1200" dirty="0">
                <a:solidFill>
                  <a:schemeClr val="tx1"/>
                </a:solidFill>
                <a:effectLst/>
                <a:latin typeface="+mn-lt"/>
                <a:ea typeface="+mn-ea"/>
                <a:cs typeface="+mn-cs"/>
              </a:rPr>
              <a:t> 600 </a:t>
            </a:r>
            <a:r>
              <a:rPr lang="zh-CN" altLang="zh-CN" sz="1200" kern="1200" dirty="0">
                <a:solidFill>
                  <a:schemeClr val="tx1"/>
                </a:solidFill>
                <a:effectLst/>
                <a:latin typeface="+mn-lt"/>
                <a:ea typeface="+mn-ea"/>
                <a:cs typeface="+mn-cs"/>
              </a:rPr>
              <a:t>个对象类别上。</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近年来，对目标检测最常用的评估方法是 “ 平均精度</a:t>
            </a:r>
            <a:r>
              <a:rPr lang="en-US" altLang="zh-CN" dirty="0"/>
              <a:t> ( AP ) </a:t>
            </a:r>
            <a:r>
              <a:rPr lang="zh-CN" altLang="zh-CN" dirty="0"/>
              <a:t>”，该方法最早是在</a:t>
            </a:r>
            <a:r>
              <a:rPr lang="en-US" altLang="zh-CN" dirty="0"/>
              <a:t> VOC2007 </a:t>
            </a:r>
            <a:r>
              <a:rPr lang="zh-CN" altLang="zh-CN" dirty="0"/>
              <a:t>中引入的。</a:t>
            </a:r>
            <a:r>
              <a:rPr lang="en-US" altLang="zh-CN" dirty="0"/>
              <a:t>AP </a:t>
            </a:r>
            <a:r>
              <a:rPr lang="zh-CN" altLang="zh-CN" dirty="0"/>
              <a:t>定义为不同召回情况下的平均检测精度，通常以类别特定的方式进行评估。为了比较所有对象类别的性能，通常使用所有对象类别的平均</a:t>
            </a:r>
            <a:r>
              <a:rPr lang="en-US" altLang="zh-CN" dirty="0"/>
              <a:t> AP ( </a:t>
            </a:r>
            <a:r>
              <a:rPr lang="en-US" altLang="zh-CN" dirty="0" err="1"/>
              <a:t>mAP</a:t>
            </a:r>
            <a:r>
              <a:rPr lang="en-US" altLang="zh-CN" dirty="0"/>
              <a:t> ) </a:t>
            </a:r>
            <a:r>
              <a:rPr lang="zh-CN" altLang="zh-CN" dirty="0"/>
              <a:t>作为性能的最终度量。为了测量目标定位精度，使用</a:t>
            </a:r>
            <a:r>
              <a:rPr lang="en-US" altLang="zh-CN" dirty="0"/>
              <a:t> Union </a:t>
            </a:r>
            <a:r>
              <a:rPr lang="zh-CN" altLang="zh-CN" dirty="0"/>
              <a:t>上的交集</a:t>
            </a:r>
            <a:r>
              <a:rPr lang="en-US" altLang="zh-CN" dirty="0"/>
              <a:t> ( Intersection over Union</a:t>
            </a:r>
            <a:r>
              <a:rPr lang="zh-CN" altLang="zh-CN" dirty="0"/>
              <a:t>，</a:t>
            </a:r>
            <a:r>
              <a:rPr lang="en-US" altLang="zh-CN" dirty="0" err="1"/>
              <a:t>IoU</a:t>
            </a:r>
            <a:r>
              <a:rPr lang="en-US" altLang="zh-CN" dirty="0"/>
              <a:t> ) </a:t>
            </a:r>
            <a:r>
              <a:rPr lang="zh-CN" altLang="zh-CN" dirty="0"/>
              <a:t>来检查预测框和地面真实框之间的</a:t>
            </a:r>
            <a:r>
              <a:rPr lang="en-US" altLang="zh-CN" dirty="0"/>
              <a:t> </a:t>
            </a:r>
            <a:r>
              <a:rPr lang="en-US" altLang="zh-CN" dirty="0" err="1"/>
              <a:t>IoU</a:t>
            </a:r>
            <a:r>
              <a:rPr lang="en-US" altLang="zh-CN" dirty="0"/>
              <a:t> </a:t>
            </a:r>
            <a:r>
              <a:rPr lang="zh-CN" altLang="zh-CN" dirty="0"/>
              <a:t>是否大于预定义的阈值，比如</a:t>
            </a:r>
            <a:r>
              <a:rPr lang="en-US" altLang="zh-CN" dirty="0"/>
              <a:t> 0.5</a:t>
            </a:r>
            <a:r>
              <a:rPr lang="zh-CN" altLang="zh-CN" dirty="0"/>
              <a:t>。如果是，则将该对象标识为 “ 成功检测到 ”，否则将标识为 “ 未检测到 ”。因此，基于</a:t>
            </a:r>
            <a:r>
              <a:rPr lang="en-US" altLang="zh-CN" dirty="0"/>
              <a:t> </a:t>
            </a:r>
            <a:r>
              <a:rPr lang="en-US" altLang="zh-CN" dirty="0" err="1"/>
              <a:t>mAP</a:t>
            </a:r>
            <a:r>
              <a:rPr lang="en-US" altLang="zh-CN" dirty="0"/>
              <a:t> </a:t>
            </a:r>
            <a:r>
              <a:rPr lang="zh-CN" altLang="zh-CN" dirty="0"/>
              <a:t>的</a:t>
            </a:r>
            <a:r>
              <a:rPr lang="en-US" altLang="zh-CN" dirty="0"/>
              <a:t> 0.5 -</a:t>
            </a:r>
            <a:r>
              <a:rPr lang="en-US" altLang="zh-CN" dirty="0" err="1"/>
              <a:t>IoU</a:t>
            </a:r>
            <a:r>
              <a:rPr lang="en-US" altLang="zh-CN" dirty="0"/>
              <a:t> </a:t>
            </a:r>
            <a:r>
              <a:rPr lang="zh-CN" altLang="zh-CN" dirty="0"/>
              <a:t>多年来已成为用于目标检测问题的实际度量。</a:t>
            </a:r>
            <a:endParaRPr lang="zh-CN" altLang="zh-CN" dirty="0"/>
          </a:p>
          <a:p>
            <a:r>
              <a:rPr lang="en-US" altLang="zh-CN" dirty="0"/>
              <a:t>2014</a:t>
            </a:r>
            <a:r>
              <a:rPr lang="zh-CN" altLang="zh-CN" dirty="0"/>
              <a:t>年以后，由于</a:t>
            </a:r>
            <a:r>
              <a:rPr lang="en-US" altLang="zh-CN" dirty="0"/>
              <a:t> MS-COCO </a:t>
            </a:r>
            <a:r>
              <a:rPr lang="zh-CN" altLang="zh-CN" dirty="0"/>
              <a:t>数据集的普及，研究人员开始更加关注边界框位置的准确性。</a:t>
            </a:r>
            <a:r>
              <a:rPr lang="en-US" altLang="zh-CN" dirty="0"/>
              <a:t>MS-COCO AP</a:t>
            </a:r>
            <a:r>
              <a:rPr lang="zh-CN" altLang="zh-CN" dirty="0"/>
              <a:t>没有使用固定的</a:t>
            </a:r>
            <a:r>
              <a:rPr lang="en-US" altLang="zh-CN" dirty="0"/>
              <a:t> </a:t>
            </a:r>
            <a:r>
              <a:rPr lang="en-US" altLang="zh-CN" dirty="0" err="1"/>
              <a:t>IoU</a:t>
            </a:r>
            <a:r>
              <a:rPr lang="en-US" altLang="zh-CN" dirty="0"/>
              <a:t> </a:t>
            </a:r>
            <a:r>
              <a:rPr lang="zh-CN" altLang="zh-CN" dirty="0"/>
              <a:t>阈值，而是在多个</a:t>
            </a:r>
            <a:r>
              <a:rPr lang="en-US" altLang="zh-CN" dirty="0"/>
              <a:t> </a:t>
            </a:r>
            <a:r>
              <a:rPr lang="en-US" altLang="zh-CN" dirty="0" err="1"/>
              <a:t>IoU</a:t>
            </a:r>
            <a:r>
              <a:rPr lang="en-US" altLang="zh-CN" dirty="0"/>
              <a:t> </a:t>
            </a:r>
            <a:r>
              <a:rPr lang="zh-CN" altLang="zh-CN" dirty="0"/>
              <a:t>阈值上取平均值，阈值介于</a:t>
            </a:r>
            <a:r>
              <a:rPr lang="en-US" altLang="zh-CN" dirty="0"/>
              <a:t> 0.5 ( </a:t>
            </a:r>
            <a:r>
              <a:rPr lang="zh-CN" altLang="zh-CN" dirty="0"/>
              <a:t>粗定位</a:t>
            </a:r>
            <a:r>
              <a:rPr lang="en-US" altLang="zh-CN" dirty="0"/>
              <a:t> ) </a:t>
            </a:r>
            <a:r>
              <a:rPr lang="zh-CN" altLang="zh-CN" dirty="0"/>
              <a:t>和</a:t>
            </a:r>
            <a:r>
              <a:rPr lang="en-US" altLang="zh-CN" dirty="0"/>
              <a:t> 0.95 ( </a:t>
            </a:r>
            <a:r>
              <a:rPr lang="zh-CN" altLang="zh-CN" dirty="0"/>
              <a:t>完美定位</a:t>
            </a:r>
            <a:r>
              <a:rPr lang="en-US" altLang="zh-CN" dirty="0"/>
              <a:t> ) </a:t>
            </a:r>
            <a:r>
              <a:rPr lang="zh-CN" altLang="zh-CN" dirty="0"/>
              <a:t>之间。这种度量的变化鼓励了更精确的对象定位，并且对于一些实际应用可能非常重要</a:t>
            </a:r>
            <a:r>
              <a:rPr lang="en-US" altLang="zh-CN" dirty="0"/>
              <a:t> ( </a:t>
            </a:r>
            <a:r>
              <a:rPr lang="zh-CN" altLang="zh-CN" dirty="0"/>
              <a:t>例如，假设有一个机器人手臂试图抓住扳手</a:t>
            </a:r>
            <a:r>
              <a:rPr lang="en-US" altLang="zh-CN" dirty="0"/>
              <a:t> )</a:t>
            </a:r>
            <a:r>
              <a:rPr lang="zh-CN" altLang="zh-CN" dirty="0"/>
              <a:t>。</a:t>
            </a:r>
            <a:endParaRPr lang="zh-CN" altLang="zh-CN" dirty="0"/>
          </a:p>
          <a:p>
            <a:r>
              <a:rPr lang="zh-CN" altLang="zh-CN" dirty="0"/>
              <a:t>近年来，对开放图像数据集的评价有了进一步的发展，如考虑了组框（</a:t>
            </a:r>
            <a:r>
              <a:rPr lang="en-US" altLang="zh-CN" dirty="0"/>
              <a:t>group-of boxes</a:t>
            </a:r>
            <a:r>
              <a:rPr lang="zh-CN" altLang="zh-CN" dirty="0"/>
              <a:t>）和非穷举的图像级类别层次结构。一些研究者也提出了一些替代指标，如 “ 定位回忆精度 ”</a:t>
            </a:r>
            <a:r>
              <a:rPr lang="en-US" altLang="zh-CN" dirty="0"/>
              <a:t> [94]</a:t>
            </a:r>
            <a:r>
              <a:rPr lang="zh-CN" altLang="zh-CN" dirty="0"/>
              <a:t>。尽管最近发生了一些变化，基于</a:t>
            </a:r>
            <a:r>
              <a:rPr lang="en-US" altLang="zh-CN" dirty="0"/>
              <a:t> VOC/COCO </a:t>
            </a:r>
            <a:r>
              <a:rPr lang="zh-CN" altLang="zh-CN" dirty="0"/>
              <a:t>的</a:t>
            </a:r>
            <a:r>
              <a:rPr lang="en-US" altLang="zh-CN" dirty="0"/>
              <a:t> </a:t>
            </a:r>
            <a:r>
              <a:rPr lang="en-US" altLang="zh-CN" dirty="0" err="1"/>
              <a:t>mAP</a:t>
            </a:r>
            <a:r>
              <a:rPr lang="en-US" altLang="zh-CN" dirty="0"/>
              <a:t> </a:t>
            </a:r>
            <a:r>
              <a:rPr lang="zh-CN" altLang="zh-CN" dirty="0"/>
              <a:t>仍然是最常用的目标检测评估指标。</a:t>
            </a:r>
            <a:endParaRPr lang="zh-CN"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接下来</a:t>
            </a:r>
            <a:r>
              <a:rPr lang="zh-CN" altLang="zh-CN" sz="1200" kern="1200" dirty="0">
                <a:solidFill>
                  <a:schemeClr val="tx1"/>
                </a:solidFill>
                <a:effectLst/>
                <a:latin typeface="+mn-lt"/>
                <a:ea typeface="+mn-ea"/>
                <a:cs typeface="+mn-cs"/>
              </a:rPr>
              <a:t>介绍检测系统的一些重要构件及其在过去</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年中的技术发展。</a:t>
            </a:r>
            <a:r>
              <a:rPr lang="zh-CN" altLang="zh-CN" dirty="0"/>
              <a:t>分量识别作为一种重要的认知理论，长期以来一直是图像识别和目标检测的核心思想。</a:t>
            </a:r>
            <a:r>
              <a:rPr lang="zh-CN" altLang="zh-CN" sz="1200" kern="1200" dirty="0">
                <a:solidFill>
                  <a:schemeClr val="tx1"/>
                </a:solidFill>
                <a:effectLst/>
                <a:latin typeface="+mn-lt"/>
                <a:ea typeface="+mn-ea"/>
                <a:cs typeface="+mn-cs"/>
              </a:rPr>
              <a:t>一些早期的研究人员将目标检测定义为测量对象组件、形状和轮廓之间的相似性，包括距离变换</a:t>
            </a:r>
            <a:r>
              <a:rPr lang="en-US" altLang="zh-CN" sz="1200" kern="1200" dirty="0">
                <a:solidFill>
                  <a:schemeClr val="tx1"/>
                </a:solidFill>
                <a:effectLst/>
                <a:latin typeface="+mn-lt"/>
                <a:ea typeface="+mn-ea"/>
                <a:cs typeface="+mn-cs"/>
              </a:rPr>
              <a:t>[101]</a:t>
            </a:r>
            <a:r>
              <a:rPr lang="zh-CN" altLang="zh-CN" sz="1200" kern="1200" dirty="0">
                <a:solidFill>
                  <a:schemeClr val="tx1"/>
                </a:solidFill>
                <a:effectLst/>
                <a:latin typeface="+mn-lt"/>
                <a:ea typeface="+mn-ea"/>
                <a:cs typeface="+mn-cs"/>
              </a:rPr>
              <a:t>、形状上下文</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小边特征</a:t>
            </a:r>
            <a:r>
              <a:rPr lang="en-US" altLang="zh-CN" sz="1200" kern="1200" dirty="0">
                <a:solidFill>
                  <a:schemeClr val="tx1"/>
                </a:solidFill>
                <a:effectLst/>
                <a:latin typeface="+mn-lt"/>
                <a:ea typeface="+mn-ea"/>
                <a:cs typeface="+mn-cs"/>
              </a:rPr>
              <a:t>[102]</a:t>
            </a:r>
            <a:r>
              <a:rPr lang="zh-CN" altLang="zh-CN" sz="1200" kern="1200" dirty="0">
                <a:solidFill>
                  <a:schemeClr val="tx1"/>
                </a:solidFill>
                <a:effectLst/>
                <a:latin typeface="+mn-lt"/>
                <a:ea typeface="+mn-ea"/>
                <a:cs typeface="+mn-cs"/>
              </a:rPr>
              <a:t>等</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但在更复杂的检测问题上，事情进展得并不顺利。因此，基于机器学习的检测方法开始蓬勃发展。</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基于机器学习的检测经历了包括外观统计模型在内的多个阶段</a:t>
            </a:r>
            <a:r>
              <a:rPr lang="en-US" altLang="zh-CN" sz="1200" kern="1200" dirty="0">
                <a:solidFill>
                  <a:schemeClr val="tx1"/>
                </a:solidFill>
                <a:effectLst/>
                <a:latin typeface="+mn-lt"/>
                <a:ea typeface="+mn-ea"/>
                <a:cs typeface="+mn-cs"/>
              </a:rPr>
              <a:t> ( 1998</a:t>
            </a:r>
            <a:r>
              <a:rPr lang="zh-CN" altLang="zh-CN" sz="1200" kern="1200" dirty="0">
                <a:solidFill>
                  <a:schemeClr val="tx1"/>
                </a:solidFill>
                <a:effectLst/>
                <a:latin typeface="+mn-lt"/>
                <a:ea typeface="+mn-ea"/>
                <a:cs typeface="+mn-cs"/>
              </a:rPr>
              <a:t>年以前</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、小波特征表示</a:t>
            </a:r>
            <a:r>
              <a:rPr lang="en-US" altLang="zh-CN" sz="1200" kern="1200" dirty="0">
                <a:solidFill>
                  <a:schemeClr val="tx1"/>
                </a:solidFill>
                <a:effectLst/>
                <a:latin typeface="+mn-lt"/>
                <a:ea typeface="+mn-ea"/>
                <a:cs typeface="+mn-cs"/>
              </a:rPr>
              <a:t> ( 1998-2005 ) </a:t>
            </a:r>
            <a:r>
              <a:rPr lang="zh-CN" altLang="zh-CN" sz="1200" kern="1200" dirty="0">
                <a:solidFill>
                  <a:schemeClr val="tx1"/>
                </a:solidFill>
                <a:effectLst/>
                <a:latin typeface="+mn-lt"/>
                <a:ea typeface="+mn-ea"/>
                <a:cs typeface="+mn-cs"/>
              </a:rPr>
              <a:t>和基于梯度的表示</a:t>
            </a:r>
            <a:r>
              <a:rPr lang="en-US" altLang="zh-CN" sz="1200" kern="1200" dirty="0">
                <a:solidFill>
                  <a:schemeClr val="tx1"/>
                </a:solidFill>
                <a:effectLst/>
                <a:latin typeface="+mn-lt"/>
                <a:ea typeface="+mn-ea"/>
                <a:cs typeface="+mn-cs"/>
              </a:rPr>
              <a:t> ( 2005-2012 )</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建立对象的统计模型，比如特征面（</a:t>
            </a:r>
            <a:r>
              <a:rPr lang="en-US" altLang="zh-CN" sz="1200" kern="1200" dirty="0">
                <a:solidFill>
                  <a:schemeClr val="tx1"/>
                </a:solidFill>
                <a:effectLst/>
                <a:latin typeface="+mn-lt"/>
                <a:ea typeface="+mn-ea"/>
                <a:cs typeface="+mn-cs"/>
              </a:rPr>
              <a:t>Eigenfaces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[95,106]</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 (a)</a:t>
            </a:r>
            <a:r>
              <a:rPr lang="zh-CN" altLang="zh-CN" sz="1200" kern="1200" dirty="0">
                <a:solidFill>
                  <a:schemeClr val="tx1"/>
                </a:solidFill>
                <a:effectLst/>
                <a:latin typeface="+mn-lt"/>
                <a:ea typeface="+mn-ea"/>
                <a:cs typeface="+mn-cs"/>
              </a:rPr>
              <a:t>所示，是目标检测历史上第一波基于学习的方法。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1991</a:t>
            </a:r>
            <a:r>
              <a:rPr lang="zh-CN" altLang="zh-CN" sz="1200" kern="1200" dirty="0">
                <a:solidFill>
                  <a:schemeClr val="tx1"/>
                </a:solidFill>
                <a:effectLst/>
                <a:latin typeface="+mn-lt"/>
                <a:ea typeface="+mn-ea"/>
                <a:cs typeface="+mn-cs"/>
              </a:rPr>
              <a:t>年，</a:t>
            </a:r>
            <a:r>
              <a:rPr lang="en-US" altLang="zh-CN" sz="1200" kern="1200" dirty="0" err="1">
                <a:solidFill>
                  <a:schemeClr val="tx1"/>
                </a:solidFill>
                <a:effectLst/>
                <a:latin typeface="+mn-lt"/>
                <a:ea typeface="+mn-ea"/>
                <a:cs typeface="+mn-cs"/>
              </a:rPr>
              <a:t>M.Turk</a:t>
            </a:r>
            <a:r>
              <a:rPr lang="zh-CN" altLang="zh-CN" sz="1200" kern="1200" dirty="0">
                <a:solidFill>
                  <a:schemeClr val="tx1"/>
                </a:solidFill>
                <a:effectLst/>
                <a:latin typeface="+mn-lt"/>
                <a:ea typeface="+mn-ea"/>
                <a:cs typeface="+mn-cs"/>
              </a:rPr>
              <a:t>等人利用特征脸分解技术在实验室环境中实现了实时人脸检测</a:t>
            </a:r>
            <a:r>
              <a:rPr lang="en-US" altLang="zh-CN" sz="1200" kern="1200" dirty="0">
                <a:solidFill>
                  <a:schemeClr val="tx1"/>
                </a:solidFill>
                <a:effectLst/>
                <a:latin typeface="+mn-lt"/>
                <a:ea typeface="+mn-ea"/>
                <a:cs typeface="+mn-cs"/>
              </a:rPr>
              <a:t>[95]</a:t>
            </a:r>
            <a:r>
              <a:rPr lang="zh-CN" altLang="zh-CN" sz="1200" kern="1200" dirty="0">
                <a:solidFill>
                  <a:schemeClr val="tx1"/>
                </a:solidFill>
                <a:effectLst/>
                <a:latin typeface="+mn-lt"/>
                <a:ea typeface="+mn-ea"/>
                <a:cs typeface="+mn-cs"/>
              </a:rPr>
              <a:t>。与当时基于规则或模板的方法相比</a:t>
            </a:r>
            <a:r>
              <a:rPr lang="en-US" altLang="zh-CN" sz="1200" kern="1200" dirty="0">
                <a:solidFill>
                  <a:schemeClr val="tx1"/>
                </a:solidFill>
                <a:effectLst/>
                <a:latin typeface="+mn-lt"/>
                <a:ea typeface="+mn-ea"/>
                <a:cs typeface="+mn-cs"/>
              </a:rPr>
              <a:t>[107,108]</a:t>
            </a:r>
            <a:r>
              <a:rPr lang="zh-CN" altLang="zh-CN" sz="1200" kern="1200" dirty="0">
                <a:solidFill>
                  <a:schemeClr val="tx1"/>
                </a:solidFill>
                <a:effectLst/>
                <a:latin typeface="+mn-lt"/>
                <a:ea typeface="+mn-ea"/>
                <a:cs typeface="+mn-cs"/>
              </a:rPr>
              <a:t>，统计模型通过从数据中学习特定于任务的知识，更好地提供了对象外观的整体描述。</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自</a:t>
            </a:r>
            <a:r>
              <a:rPr lang="en-US"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年以来，小波特征变换开始主导视觉识别和目标检测。这组方法的本质是通过将图像从像素点转换为一组小波系数来学习。其中，</a:t>
            </a:r>
            <a:r>
              <a:rPr lang="en-US" altLang="zh-CN" sz="1200" kern="1200" dirty="0" err="1">
                <a:solidFill>
                  <a:schemeClr val="tx1"/>
                </a:solidFill>
                <a:effectLst/>
                <a:latin typeface="+mn-lt"/>
                <a:ea typeface="+mn-ea"/>
                <a:cs typeface="+mn-cs"/>
              </a:rPr>
              <a:t>Haar</a:t>
            </a:r>
            <a:r>
              <a:rPr lang="zh-CN" altLang="zh-CN" sz="1200" kern="1200" dirty="0">
                <a:solidFill>
                  <a:schemeClr val="tx1"/>
                </a:solidFill>
                <a:effectLst/>
                <a:latin typeface="+mn-lt"/>
                <a:ea typeface="+mn-ea"/>
                <a:cs typeface="+mn-cs"/>
              </a:rPr>
              <a:t>小波由于其计算效率高，被广泛应用于一般目标检测</a:t>
            </a:r>
            <a:r>
              <a:rPr lang="en-US" altLang="zh-CN" sz="1200" kern="1200" dirty="0">
                <a:solidFill>
                  <a:schemeClr val="tx1"/>
                </a:solidFill>
                <a:effectLst/>
                <a:latin typeface="+mn-lt"/>
                <a:ea typeface="+mn-ea"/>
                <a:cs typeface="+mn-cs"/>
              </a:rPr>
              <a:t>[29]</a:t>
            </a:r>
            <a:r>
              <a:rPr lang="zh-CN" altLang="zh-CN" sz="1200" kern="1200" dirty="0">
                <a:solidFill>
                  <a:schemeClr val="tx1"/>
                </a:solidFill>
                <a:effectLst/>
                <a:latin typeface="+mn-lt"/>
                <a:ea typeface="+mn-ea"/>
                <a:cs typeface="+mn-cs"/>
              </a:rPr>
              <a:t>、人脸检测</a:t>
            </a:r>
            <a:r>
              <a:rPr lang="en-US" altLang="zh-CN" sz="1200" kern="1200" dirty="0">
                <a:solidFill>
                  <a:schemeClr val="tx1"/>
                </a:solidFill>
                <a:effectLst/>
                <a:latin typeface="+mn-lt"/>
                <a:ea typeface="+mn-ea"/>
                <a:cs typeface="+mn-cs"/>
              </a:rPr>
              <a:t>[10,11,109]</a:t>
            </a:r>
            <a:r>
              <a:rPr lang="zh-CN" altLang="zh-CN" sz="1200" kern="1200" dirty="0">
                <a:solidFill>
                  <a:schemeClr val="tx1"/>
                </a:solidFill>
                <a:effectLst/>
                <a:latin typeface="+mn-lt"/>
                <a:ea typeface="+mn-ea"/>
                <a:cs typeface="+mn-cs"/>
              </a:rPr>
              <a:t>，行人检测</a:t>
            </a:r>
            <a:r>
              <a:rPr lang="en-US" altLang="zh-CN" sz="1200" kern="1200" dirty="0">
                <a:solidFill>
                  <a:schemeClr val="tx1"/>
                </a:solidFill>
                <a:effectLst/>
                <a:latin typeface="+mn-lt"/>
                <a:ea typeface="+mn-ea"/>
                <a:cs typeface="+mn-cs"/>
              </a:rPr>
              <a:t>[30,31]</a:t>
            </a:r>
            <a:r>
              <a:rPr lang="zh-CN" altLang="zh-CN" sz="1200" kern="1200" dirty="0">
                <a:solidFill>
                  <a:schemeClr val="tx1"/>
                </a:solidFill>
                <a:effectLst/>
                <a:latin typeface="+mn-lt"/>
                <a:ea typeface="+mn-ea"/>
                <a:cs typeface="+mn-cs"/>
              </a:rPr>
              <a:t>等目标检测任务中。图</a:t>
            </a:r>
            <a:r>
              <a:rPr lang="en-US" altLang="zh-CN" sz="1200" kern="1200" dirty="0">
                <a:solidFill>
                  <a:schemeClr val="tx1"/>
                </a:solidFill>
                <a:effectLst/>
                <a:latin typeface="+mn-lt"/>
                <a:ea typeface="+mn-ea"/>
                <a:cs typeface="+mn-cs"/>
              </a:rPr>
              <a:t> (d)</a:t>
            </a:r>
            <a:r>
              <a:rPr lang="zh-CN" altLang="zh-CN"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检测器学习到的一组用于人脸的</a:t>
            </a:r>
            <a:r>
              <a:rPr lang="en-US" altLang="zh-CN" sz="1200" kern="1200" dirty="0" err="1">
                <a:solidFill>
                  <a:schemeClr val="tx1"/>
                </a:solidFill>
                <a:effectLst/>
                <a:latin typeface="+mn-lt"/>
                <a:ea typeface="+mn-ea"/>
                <a:cs typeface="+mn-cs"/>
              </a:rPr>
              <a:t>Haar</a:t>
            </a:r>
            <a:r>
              <a:rPr lang="zh-CN" altLang="zh-CN" sz="1200" kern="1200" dirty="0">
                <a:solidFill>
                  <a:schemeClr val="tx1"/>
                </a:solidFill>
                <a:effectLst/>
                <a:latin typeface="+mn-lt"/>
                <a:ea typeface="+mn-ea"/>
                <a:cs typeface="+mn-cs"/>
              </a:rPr>
              <a:t>小波基</a:t>
            </a:r>
            <a:r>
              <a:rPr lang="en-US" altLang="zh-CN" sz="1200" kern="1200" dirty="0">
                <a:solidFill>
                  <a:schemeClr val="tx1"/>
                </a:solidFill>
                <a:effectLst/>
                <a:latin typeface="+mn-lt"/>
                <a:ea typeface="+mn-ea"/>
                <a:cs typeface="+mn-cs"/>
              </a:rPr>
              <a:t>[10, 11]</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Convolutional Neural Networks</a:t>
            </a:r>
            <a:r>
              <a:rPr lang="zh-CN" altLang="zh-CN" sz="1200" kern="1200" dirty="0">
                <a:solidFill>
                  <a:schemeClr val="tx1"/>
                </a:solidFill>
                <a:effectLst/>
                <a:latin typeface="+mn-lt"/>
                <a:ea typeface="+mn-ea"/>
                <a:cs typeface="+mn-cs"/>
              </a:rPr>
              <a:t>由于计算资源的限制，当时的</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模型比现在的模型要小得多，也要浅得多。尽管如此，在早期基于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的检测模型中，计算效率仍然被认为是难以破解的难题之一。</a:t>
            </a:r>
            <a:r>
              <a:rPr lang="en-US" altLang="zh-CN" sz="1200" kern="1200" dirty="0">
                <a:solidFill>
                  <a:schemeClr val="tx1"/>
                </a:solidFill>
                <a:effectLst/>
                <a:latin typeface="+mn-lt"/>
                <a:ea typeface="+mn-ea"/>
                <a:cs typeface="+mn-cs"/>
              </a:rPr>
              <a:t>Y. </a:t>
            </a:r>
            <a:r>
              <a:rPr lang="en-US" altLang="zh-CN" sz="1200" kern="1200" dirty="0" err="1">
                <a:solidFill>
                  <a:schemeClr val="tx1"/>
                </a:solidFill>
                <a:effectLst/>
                <a:latin typeface="+mn-lt"/>
                <a:ea typeface="+mn-ea"/>
                <a:cs typeface="+mn-cs"/>
              </a:rPr>
              <a:t>LeCun</a:t>
            </a:r>
            <a:r>
              <a:rPr lang="zh-CN" altLang="zh-CN" sz="1200" kern="1200" dirty="0">
                <a:solidFill>
                  <a:schemeClr val="tx1"/>
                </a:solidFill>
                <a:effectLst/>
                <a:latin typeface="+mn-lt"/>
                <a:ea typeface="+mn-ea"/>
                <a:cs typeface="+mn-cs"/>
              </a:rPr>
              <a:t>等人进行了一系列改进，通过扩展卷积网络的每一层，覆盖整个输入图像，减少计算量，如图</a:t>
            </a:r>
            <a:r>
              <a:rPr lang="en-US" altLang="zh-CN" sz="1200" kern="1200" dirty="0">
                <a:solidFill>
                  <a:schemeClr val="tx1"/>
                </a:solidFill>
                <a:effectLst/>
                <a:latin typeface="+mn-lt"/>
                <a:ea typeface="+mn-ea"/>
                <a:cs typeface="+mn-cs"/>
              </a:rPr>
              <a:t>5(b) - (c)</a:t>
            </a:r>
            <a:r>
              <a:rPr lang="zh-CN" altLang="zh-CN" sz="1200" kern="1200" dirty="0">
                <a:solidFill>
                  <a:schemeClr val="tx1"/>
                </a:solidFill>
                <a:effectLst/>
                <a:latin typeface="+mn-lt"/>
                <a:ea typeface="+mn-ea"/>
                <a:cs typeface="+mn-cs"/>
              </a:rPr>
              <a:t>所示。这样，只需一次网络的正向传播，就可以提取出整个图像任意位置的特征。这可以看作是当今全卷积网络</a:t>
            </a:r>
            <a:r>
              <a:rPr lang="en-US" altLang="zh-CN" sz="1200" kern="1200" dirty="0">
                <a:solidFill>
                  <a:schemeClr val="tx1"/>
                </a:solidFill>
                <a:effectLst/>
                <a:latin typeface="+mn-lt"/>
                <a:ea typeface="+mn-ea"/>
                <a:cs typeface="+mn-cs"/>
              </a:rPr>
              <a:t> ( FCN ) </a:t>
            </a:r>
            <a:r>
              <a:rPr lang="zh-CN" altLang="zh-CN" sz="1200" kern="1200" dirty="0">
                <a:solidFill>
                  <a:schemeClr val="tx1"/>
                </a:solidFill>
                <a:effectLst/>
                <a:latin typeface="+mn-lt"/>
                <a:ea typeface="+mn-ea"/>
                <a:cs typeface="+mn-cs"/>
              </a:rPr>
              <a:t>的原型</a:t>
            </a:r>
            <a:r>
              <a:rPr lang="en-US" altLang="zh-CN" sz="1200" kern="1200" dirty="0">
                <a:solidFill>
                  <a:schemeClr val="tx1"/>
                </a:solidFill>
                <a:effectLst/>
                <a:latin typeface="+mn-lt"/>
                <a:ea typeface="+mn-ea"/>
                <a:cs typeface="+mn-cs"/>
              </a:rPr>
              <a:t>[110,111]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FCN </a:t>
            </a:r>
            <a:r>
              <a:rPr lang="zh-CN" altLang="zh-CN" sz="1200" kern="1200" dirty="0">
                <a:solidFill>
                  <a:schemeClr val="tx1"/>
                </a:solidFill>
                <a:effectLst/>
                <a:latin typeface="+mn-lt"/>
                <a:ea typeface="+mn-ea"/>
                <a:cs typeface="+mn-cs"/>
              </a:rPr>
              <a:t>几乎是在</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年后提出的。</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也被应用于其他任务，如人脸检测</a:t>
            </a:r>
            <a:r>
              <a:rPr lang="en-US" altLang="zh-CN" sz="1200" kern="1200" dirty="0">
                <a:solidFill>
                  <a:schemeClr val="tx1"/>
                </a:solidFill>
                <a:effectLst/>
                <a:latin typeface="+mn-lt"/>
                <a:ea typeface="+mn-ea"/>
                <a:cs typeface="+mn-cs"/>
              </a:rPr>
              <a:t>[112,113]</a:t>
            </a:r>
            <a:r>
              <a:rPr lang="zh-CN" altLang="zh-CN" sz="1200" kern="1200" dirty="0">
                <a:solidFill>
                  <a:schemeClr val="tx1"/>
                </a:solidFill>
                <a:effectLst/>
                <a:latin typeface="+mn-lt"/>
                <a:ea typeface="+mn-ea"/>
                <a:cs typeface="+mn-cs"/>
              </a:rPr>
              <a:t>和手势实时跟踪</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随着</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检测器后计算能力的提高，研究者们开始更加关注一种直观的检测方法，即构建 “ 特征金字塔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滑动窗口 ”。从</a:t>
            </a:r>
            <a:r>
              <a:rPr lang="en-US" altLang="zh-CN" sz="1200" kern="1200" dirty="0">
                <a:solidFill>
                  <a:schemeClr val="tx1"/>
                </a:solidFill>
                <a:effectLst/>
                <a:latin typeface="+mn-lt"/>
                <a:ea typeface="+mn-ea"/>
                <a:cs typeface="+mn-cs"/>
              </a:rPr>
              <a:t>2004</a:t>
            </a:r>
            <a:r>
              <a:rPr lang="zh-CN" altLang="zh-CN" sz="1200" kern="1200" dirty="0">
                <a:solidFill>
                  <a:schemeClr val="tx1"/>
                </a:solidFill>
                <a:effectLst/>
                <a:latin typeface="+mn-lt"/>
                <a:ea typeface="+mn-ea"/>
                <a:cs typeface="+mn-cs"/>
              </a:rPr>
              <a:t>年到</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年，基于这种检测范式构建了许多里程碑式的检测器，包括</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DPM</a:t>
            </a:r>
            <a:r>
              <a:rPr lang="zh-CN" altLang="zh-CN" sz="1200" kern="1200" dirty="0">
                <a:solidFill>
                  <a:schemeClr val="tx1"/>
                </a:solidFill>
                <a:effectLst/>
                <a:latin typeface="+mn-lt"/>
                <a:ea typeface="+mn-ea"/>
                <a:cs typeface="+mn-cs"/>
              </a:rPr>
              <a:t>，甚至深度学习时代的</a:t>
            </a:r>
            <a:r>
              <a:rPr lang="en-US" altLang="zh-CN" sz="1200" kern="1200" dirty="0" err="1">
                <a:solidFill>
                  <a:schemeClr val="tx1"/>
                </a:solidFill>
                <a:effectLst/>
                <a:latin typeface="+mn-lt"/>
                <a:ea typeface="+mn-ea"/>
                <a:cs typeface="+mn-cs"/>
              </a:rPr>
              <a:t>Overfeat</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[103] ( ILSVRC-13</a:t>
            </a:r>
            <a:r>
              <a:rPr lang="zh-CN" altLang="zh-CN" sz="1200" kern="1200" dirty="0">
                <a:solidFill>
                  <a:schemeClr val="tx1"/>
                </a:solidFill>
                <a:effectLst/>
                <a:latin typeface="+mn-lt"/>
                <a:ea typeface="+mn-ea"/>
                <a:cs typeface="+mn-cs"/>
              </a:rPr>
              <a:t>定位任务获奖者</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早期的检测模型，如</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检测器和</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检测器，都是专门针对具有 “ 固定长宽比 ”</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如人脸和直立的行人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的对象，只需构建特征金字塔，并在其上滑动固定大小检测窗口。当时没有考虑检测 “ 各种纵横比 ”。为了检测具有更复杂外观</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 PASCAL VOC </a:t>
            </a:r>
            <a:r>
              <a:rPr lang="zh-CN" altLang="zh-CN" sz="1200" kern="1200" dirty="0">
                <a:solidFill>
                  <a:schemeClr val="tx1"/>
                </a:solidFill>
                <a:effectLst/>
                <a:latin typeface="+mn-lt"/>
                <a:ea typeface="+mn-ea"/>
                <a:cs typeface="+mn-cs"/>
              </a:rPr>
              <a:t>中的外观</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的对象，</a:t>
            </a:r>
            <a:r>
              <a:rPr lang="en-US" altLang="zh-CN" sz="1200" kern="1200" dirty="0">
                <a:solidFill>
                  <a:schemeClr val="tx1"/>
                </a:solidFill>
                <a:effectLst/>
                <a:latin typeface="+mn-lt"/>
                <a:ea typeface="+mn-ea"/>
                <a:cs typeface="+mn-cs"/>
              </a:rPr>
              <a:t>R. </a:t>
            </a:r>
            <a:r>
              <a:rPr lang="en-US" altLang="zh-CN" sz="1200" kern="1200" dirty="0" err="1">
                <a:solidFill>
                  <a:schemeClr val="tx1"/>
                </a:solidFill>
                <a:effectLst/>
                <a:latin typeface="+mn-lt"/>
                <a:ea typeface="+mn-ea"/>
                <a:cs typeface="+mn-cs"/>
              </a:rPr>
              <a:t>Girshick</a:t>
            </a:r>
            <a:r>
              <a:rPr lang="zh-CN" altLang="zh-CN" sz="1200" kern="1200" dirty="0">
                <a:solidFill>
                  <a:schemeClr val="tx1"/>
                </a:solidFill>
                <a:effectLst/>
                <a:latin typeface="+mn-lt"/>
                <a:ea typeface="+mn-ea"/>
                <a:cs typeface="+mn-cs"/>
              </a:rPr>
              <a:t>等人开始在特征金字塔外寻找更好的解决方案。“ 混合模型 ”</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是当时最好的解决方案之一，它通过训练多个模型来检测不同纵横比的物体。除此之外，基于范例的检测</a:t>
            </a:r>
            <a:r>
              <a:rPr lang="en-US" altLang="zh-CN" sz="1200" kern="1200" dirty="0">
                <a:solidFill>
                  <a:schemeClr val="tx1"/>
                </a:solidFill>
                <a:effectLst/>
                <a:latin typeface="+mn-lt"/>
                <a:ea typeface="+mn-ea"/>
                <a:cs typeface="+mn-cs"/>
              </a:rPr>
              <a:t>[36,115]</a:t>
            </a:r>
            <a:r>
              <a:rPr lang="zh-CN" altLang="zh-CN" sz="1200" kern="1200" dirty="0">
                <a:solidFill>
                  <a:schemeClr val="tx1"/>
                </a:solidFill>
                <a:effectLst/>
                <a:latin typeface="+mn-lt"/>
                <a:ea typeface="+mn-ea"/>
                <a:cs typeface="+mn-cs"/>
              </a:rPr>
              <a:t>通过为训练集的每个对象实例</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范例</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训练单独的模型，提供了另一种解决方案。</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随着现代数据集中的对象</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例如</a:t>
            </a:r>
            <a:r>
              <a:rPr lang="en-US" altLang="zh-CN" sz="1200" kern="1200" dirty="0">
                <a:solidFill>
                  <a:schemeClr val="tx1"/>
                </a:solidFill>
                <a:effectLst/>
                <a:latin typeface="+mn-lt"/>
                <a:ea typeface="+mn-ea"/>
                <a:cs typeface="+mn-cs"/>
              </a:rPr>
              <a:t> MS-COCO ) </a:t>
            </a:r>
            <a:r>
              <a:rPr lang="zh-CN" altLang="zh-CN" sz="1200" kern="1200" dirty="0">
                <a:solidFill>
                  <a:schemeClr val="tx1"/>
                </a:solidFill>
                <a:effectLst/>
                <a:latin typeface="+mn-lt"/>
                <a:ea typeface="+mn-ea"/>
                <a:cs typeface="+mn-cs"/>
              </a:rPr>
              <a:t>变得更加多样化，混合模型或基于范例的方法不可避免地会导致更加复杂的检测模型。于是一个问题就自然而然地产生了：是否存在一种统一的多尺度方法来检测不同长宽比的对象</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对象建议（</a:t>
            </a:r>
            <a:r>
              <a:rPr lang="en-US" altLang="zh-CN" sz="1200" kern="1200" dirty="0">
                <a:solidFill>
                  <a:schemeClr val="tx1"/>
                </a:solidFill>
                <a:effectLst/>
                <a:latin typeface="+mn-lt"/>
                <a:ea typeface="+mn-ea"/>
                <a:cs typeface="+mn-cs"/>
              </a:rPr>
              <a:t>object proposals</a:t>
            </a:r>
            <a:r>
              <a:rPr lang="zh-CN" altLang="zh-CN" sz="1200" kern="1200" dirty="0">
                <a:solidFill>
                  <a:schemeClr val="tx1"/>
                </a:solidFill>
                <a:effectLst/>
                <a:latin typeface="+mn-lt"/>
                <a:ea typeface="+mn-ea"/>
                <a:cs typeface="+mn-cs"/>
              </a:rPr>
              <a:t>） ” 的提出已经回答了这个问题。</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b="1" dirty="0"/>
              <a:t>对象建议</a:t>
            </a:r>
            <a:r>
              <a:rPr lang="zh-CN" altLang="zh-CN" dirty="0"/>
              <a:t>引用一组可能包含任何对象的与类无关的候选框。它于</a:t>
            </a:r>
            <a:r>
              <a:rPr lang="en-US" altLang="zh-CN" dirty="0"/>
              <a:t>2010</a:t>
            </a:r>
            <a:r>
              <a:rPr lang="zh-CN" altLang="zh-CN" dirty="0"/>
              <a:t>年首次应用于目标检测。使用对象建议进行检测有助于避免对图像进行彻底的滑动窗口搜索。</a:t>
            </a:r>
            <a:r>
              <a:rPr lang="en-US" altLang="zh-CN" dirty="0"/>
              <a:t>	</a:t>
            </a:r>
            <a:r>
              <a:rPr lang="zh-CN" altLang="zh-CN" dirty="0"/>
              <a:t>对象建议检测算法应满足以下三个要求：</a:t>
            </a:r>
            <a:r>
              <a:rPr lang="en-US" altLang="zh-CN" dirty="0"/>
              <a:t>1) </a:t>
            </a:r>
            <a:r>
              <a:rPr lang="zh-CN" altLang="zh-CN" dirty="0"/>
              <a:t>高召回率，</a:t>
            </a:r>
            <a:r>
              <a:rPr lang="en-US" altLang="zh-CN" dirty="0"/>
              <a:t>2) </a:t>
            </a:r>
            <a:r>
              <a:rPr lang="zh-CN" altLang="zh-CN" dirty="0"/>
              <a:t>高定位准确率，</a:t>
            </a:r>
            <a:r>
              <a:rPr lang="en-US" altLang="zh-CN" dirty="0"/>
              <a:t>3) </a:t>
            </a:r>
            <a:r>
              <a:rPr lang="zh-CN" altLang="zh-CN" dirty="0"/>
              <a:t>在前两个要求的基础上，提高精度，减少处理时间。</a:t>
            </a:r>
            <a:endParaRPr lang="en-US" altLang="zh-CN" dirty="0"/>
          </a:p>
          <a:p>
            <a:r>
              <a:rPr lang="zh-CN" altLang="zh-CN" sz="1200" kern="1200" dirty="0">
                <a:solidFill>
                  <a:schemeClr val="tx1"/>
                </a:solidFill>
                <a:effectLst/>
                <a:latin typeface="+mn-lt"/>
                <a:ea typeface="+mn-ea"/>
                <a:cs typeface="+mn-cs"/>
              </a:rPr>
              <a:t>现代的建议检测方法可以分为三类：</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分割分组方法，</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窗口评分方法</a:t>
            </a:r>
            <a:r>
              <a:rPr lang="en-US" altLang="zh-CN" sz="1200" kern="1200" dirty="0">
                <a:solidFill>
                  <a:schemeClr val="tx1"/>
                </a:solidFill>
                <a:effectLst/>
                <a:latin typeface="+mn-lt"/>
                <a:ea typeface="+mn-ea"/>
                <a:cs typeface="+mn-cs"/>
              </a:rPr>
              <a:t>3) </a:t>
            </a:r>
            <a:r>
              <a:rPr lang="zh-CN" altLang="zh-CN" sz="1200" kern="1200" dirty="0">
                <a:solidFill>
                  <a:schemeClr val="tx1"/>
                </a:solidFill>
                <a:effectLst/>
                <a:latin typeface="+mn-lt"/>
                <a:ea typeface="+mn-ea"/>
                <a:cs typeface="+mn-cs"/>
              </a:rPr>
              <a:t>基于神经网络的方法。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随着 “</a:t>
            </a:r>
            <a:r>
              <a:rPr lang="en-US" altLang="zh-CN" dirty="0"/>
              <a:t> object proposal </a:t>
            </a:r>
            <a:r>
              <a:rPr lang="zh-CN" altLang="zh-CN" dirty="0"/>
              <a:t>” 对滑动窗口检测的革命性变革，并迅速主导基于深度学习的检测器，</a:t>
            </a:r>
            <a:r>
              <a:rPr lang="en-US" altLang="zh-CN" dirty="0"/>
              <a:t>2014-2015</a:t>
            </a:r>
            <a:r>
              <a:rPr lang="zh-CN" altLang="zh-CN" dirty="0"/>
              <a:t>年，许多研究者开始提出以下问题：</a:t>
            </a:r>
            <a:r>
              <a:rPr lang="en-US" altLang="zh-CN" dirty="0"/>
              <a:t>object proposal </a:t>
            </a:r>
            <a:r>
              <a:rPr lang="zh-CN" altLang="zh-CN" dirty="0"/>
              <a:t>在检测中的主要作用是什么</a:t>
            </a:r>
            <a:r>
              <a:rPr lang="en-US" altLang="zh-CN" dirty="0"/>
              <a:t>? </a:t>
            </a:r>
            <a:r>
              <a:rPr lang="zh-CN" altLang="zh-CN" dirty="0"/>
              <a:t>是为了提高准确度，还是仅仅为了加快检测速度</a:t>
            </a:r>
            <a:r>
              <a:rPr lang="en-US" altLang="zh-CN" dirty="0"/>
              <a:t>? </a:t>
            </a:r>
            <a:r>
              <a:rPr lang="zh-CN" altLang="zh-CN" dirty="0"/>
              <a:t>为了回答这个问题，一些研究人员试图削弱</a:t>
            </a:r>
            <a:r>
              <a:rPr lang="en-US" altLang="zh-CN" dirty="0"/>
              <a:t> proposal </a:t>
            </a:r>
            <a:r>
              <a:rPr lang="zh-CN" altLang="zh-CN" dirty="0"/>
              <a:t>的作用或单纯对</a:t>
            </a:r>
            <a:r>
              <a:rPr lang="en-US" altLang="zh-CN" dirty="0"/>
              <a:t>CNN</a:t>
            </a:r>
            <a:r>
              <a:rPr lang="zh-CN" altLang="zh-CN" dirty="0"/>
              <a:t>特征进行滑动窗口检测，均未得到满意的结果。在单级检测器和 “ 深度回归 ” 技术兴起之后，建议检测很快就淡出了人们的视线。</a:t>
            </a:r>
            <a:endParaRPr lang="zh-CN" altLang="zh-CN" dirty="0"/>
          </a:p>
          <a:p>
            <a:endParaRPr lang="en-US" altLang="zh-CN" dirty="0"/>
          </a:p>
          <a:p>
            <a:r>
              <a:rPr lang="zh-CN" altLang="zh-CN" sz="1200" kern="1200" dirty="0">
                <a:solidFill>
                  <a:schemeClr val="tx1"/>
                </a:solidFill>
                <a:effectLst/>
                <a:latin typeface="+mn-lt"/>
                <a:ea typeface="+mn-ea"/>
                <a:cs typeface="+mn-cs"/>
              </a:rPr>
              <a:t>近年来，随着</a:t>
            </a:r>
            <a:r>
              <a:rPr lang="en-US" altLang="zh-CN" sz="1200" kern="1200" dirty="0">
                <a:solidFill>
                  <a:schemeClr val="tx1"/>
                </a:solidFill>
                <a:effectLst/>
                <a:latin typeface="+mn-lt"/>
                <a:ea typeface="+mn-ea"/>
                <a:cs typeface="+mn-cs"/>
              </a:rPr>
              <a:t>GPU</a:t>
            </a:r>
            <a:r>
              <a:rPr lang="zh-CN" altLang="zh-CN" sz="1200" kern="1200" dirty="0">
                <a:solidFill>
                  <a:schemeClr val="tx1"/>
                </a:solidFill>
                <a:effectLst/>
                <a:latin typeface="+mn-lt"/>
                <a:ea typeface="+mn-ea"/>
                <a:cs typeface="+mn-cs"/>
              </a:rPr>
              <a:t>计算能力的提高，人们处理多尺度检测的方式变得越来越直接和暴力。使用深度回归来解决多尺度问题的思想非常简单，即，基于深度学习特征直接预测边界框的坐标</a:t>
            </a:r>
            <a:r>
              <a:rPr lang="en-US" altLang="zh-CN" sz="1200" kern="1200" dirty="0">
                <a:solidFill>
                  <a:schemeClr val="tx1"/>
                </a:solidFill>
                <a:effectLst/>
                <a:latin typeface="+mn-lt"/>
                <a:ea typeface="+mn-ea"/>
                <a:cs typeface="+mn-cs"/>
              </a:rPr>
              <a:t>[20,104]</a:t>
            </a:r>
            <a:r>
              <a:rPr lang="zh-CN" altLang="zh-CN" sz="1200" kern="1200" dirty="0">
                <a:solidFill>
                  <a:schemeClr val="tx1"/>
                </a:solidFill>
                <a:effectLst/>
                <a:latin typeface="+mn-lt"/>
                <a:ea typeface="+mn-ea"/>
                <a:cs typeface="+mn-cs"/>
              </a:rPr>
              <a:t>。这种方法的</a:t>
            </a:r>
            <a:r>
              <a:rPr lang="zh-CN" altLang="zh-CN" sz="1200" b="1" kern="1200" dirty="0">
                <a:solidFill>
                  <a:schemeClr val="tx1"/>
                </a:solidFill>
                <a:effectLst/>
                <a:latin typeface="+mn-lt"/>
                <a:ea typeface="+mn-ea"/>
                <a:cs typeface="+mn-cs"/>
              </a:rPr>
              <a:t>优点是简单易行，缺点是定位不够准确，特别是对于一些小对象</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b="1" dirty="0"/>
              <a:t>多参考检测</a:t>
            </a:r>
            <a:r>
              <a:rPr lang="zh-CN" altLang="zh-CN" dirty="0"/>
              <a:t>是目前最流行的多尺度目标检测框架。</a:t>
            </a:r>
            <a:r>
              <a:rPr lang="zh-CN" altLang="en-US" dirty="0"/>
              <a:t>其</a:t>
            </a:r>
            <a:r>
              <a:rPr lang="zh-CN" altLang="zh-CN" dirty="0"/>
              <a:t>主要思想是在图像的不同位置预先定义一组不同大小和宽高比的参考框</a:t>
            </a:r>
            <a:r>
              <a:rPr lang="en-US" altLang="zh-CN" dirty="0"/>
              <a:t>(</a:t>
            </a:r>
            <a:r>
              <a:rPr lang="zh-CN" altLang="zh-CN" dirty="0"/>
              <a:t>即锚框</a:t>
            </a:r>
            <a:r>
              <a:rPr lang="en-US" altLang="zh-CN" dirty="0"/>
              <a:t>)</a:t>
            </a:r>
            <a:r>
              <a:rPr lang="zh-CN" altLang="zh-CN" dirty="0"/>
              <a:t>，然后根据这些参考框预测检测框。</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近两年来另一种流行的技术是</a:t>
            </a:r>
            <a:r>
              <a:rPr lang="zh-CN" altLang="zh-CN" sz="1200" b="1" kern="1200" dirty="0">
                <a:solidFill>
                  <a:schemeClr val="tx1"/>
                </a:solidFill>
                <a:effectLst/>
                <a:latin typeface="+mn-lt"/>
                <a:ea typeface="+mn-ea"/>
                <a:cs typeface="+mn-cs"/>
              </a:rPr>
              <a:t>多分辨率检测</a:t>
            </a:r>
            <a:r>
              <a:rPr lang="en-US" altLang="zh-CN" sz="1200" kern="1200" dirty="0">
                <a:solidFill>
                  <a:schemeClr val="tx1"/>
                </a:solidFill>
                <a:effectLst/>
                <a:latin typeface="+mn-lt"/>
                <a:ea typeface="+mn-ea"/>
                <a:cs typeface="+mn-cs"/>
              </a:rPr>
              <a:t>[21,22,55,105]</a:t>
            </a:r>
            <a:r>
              <a:rPr lang="zh-CN" altLang="zh-CN" sz="1200" kern="1200" dirty="0">
                <a:solidFill>
                  <a:schemeClr val="tx1"/>
                </a:solidFill>
                <a:effectLst/>
                <a:latin typeface="+mn-lt"/>
                <a:ea typeface="+mn-ea"/>
                <a:cs typeface="+mn-cs"/>
              </a:rPr>
              <a:t>，即在网络的不同层检测不同尺度的目标。由于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在正向传播过程中自然形成了一个特征金字塔，更容易在较深的层中检测到较大的物体，在较浅的层中检测到较小的物体。多参考和多分辨率检测已成为当前最先进的目标检测系统的两个基本组成部分。</a:t>
            </a:r>
            <a:endParaRPr lang="zh-CN" altLang="zh-CN" sz="1200" kern="1200" dirty="0">
              <a:solidFill>
                <a:schemeClr val="tx1"/>
              </a:solidFill>
              <a:effectLst/>
              <a:latin typeface="+mn-lt"/>
              <a:ea typeface="+mn-ea"/>
              <a:cs typeface="+mn-cs"/>
            </a:endParaRPr>
          </a:p>
          <a:p>
            <a:endParaRPr lang="zh-CN"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边界框</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回归是一种重要的目标检测技术。它的目的是在初始建议（</a:t>
            </a:r>
            <a:r>
              <a:rPr lang="en-US" altLang="zh-CN" sz="1200" kern="1200" dirty="0">
                <a:solidFill>
                  <a:schemeClr val="tx1"/>
                </a:solidFill>
                <a:effectLst/>
                <a:latin typeface="+mn-lt"/>
                <a:ea typeface="+mn-ea"/>
                <a:cs typeface="+mn-cs"/>
              </a:rPr>
              <a:t>initial proposal</a:t>
            </a:r>
            <a:r>
              <a:rPr lang="zh-CN" altLang="zh-CN" sz="1200" kern="1200" dirty="0">
                <a:solidFill>
                  <a:schemeClr val="tx1"/>
                </a:solidFill>
                <a:effectLst/>
                <a:latin typeface="+mn-lt"/>
                <a:ea typeface="+mn-ea"/>
                <a:cs typeface="+mn-cs"/>
              </a:rPr>
              <a:t>）或锚框的基础上细化预测边界框的位置。</a:t>
            </a:r>
            <a:r>
              <a:rPr lang="zh-CN" altLang="zh-CN" sz="1200" b="1" kern="1200" dirty="0">
                <a:solidFill>
                  <a:schemeClr val="tx1"/>
                </a:solidFill>
                <a:effectLst/>
                <a:latin typeface="+mn-lt"/>
                <a:ea typeface="+mn-ea"/>
                <a:cs typeface="+mn-cs"/>
              </a:rPr>
              <a:t>在过去的</a:t>
            </a:r>
            <a:r>
              <a:rPr lang="en-US" altLang="zh-CN" sz="1200" b="1" kern="1200" dirty="0">
                <a:solidFill>
                  <a:schemeClr val="tx1"/>
                </a:solidFill>
                <a:effectLst/>
                <a:latin typeface="+mn-lt"/>
                <a:ea typeface="+mn-ea"/>
                <a:cs typeface="+mn-cs"/>
              </a:rPr>
              <a:t>20</a:t>
            </a:r>
            <a:r>
              <a:rPr lang="zh-CN" altLang="zh-CN" sz="1200" b="1" kern="1200" dirty="0">
                <a:solidFill>
                  <a:schemeClr val="tx1"/>
                </a:solidFill>
                <a:effectLst/>
                <a:latin typeface="+mn-lt"/>
                <a:ea typeface="+mn-ea"/>
                <a:cs typeface="+mn-cs"/>
              </a:rPr>
              <a:t>年里</a:t>
            </a:r>
            <a:r>
              <a:rPr lang="en-US" altLang="zh-CN" sz="1200" b="1" kern="1200" dirty="0">
                <a:solidFill>
                  <a:schemeClr val="tx1"/>
                </a:solidFill>
                <a:effectLst/>
                <a:latin typeface="+mn-lt"/>
                <a:ea typeface="+mn-ea"/>
                <a:cs typeface="+mn-cs"/>
              </a:rPr>
              <a:t> BB </a:t>
            </a:r>
            <a:r>
              <a:rPr lang="zh-CN" altLang="zh-CN" sz="1200" b="1" kern="1200" dirty="0">
                <a:solidFill>
                  <a:schemeClr val="tx1"/>
                </a:solidFill>
                <a:effectLst/>
                <a:latin typeface="+mn-lt"/>
                <a:ea typeface="+mn-ea"/>
                <a:cs typeface="+mn-cs"/>
              </a:rPr>
              <a:t>回归经历了三个历史时期：“ （</a:t>
            </a:r>
            <a:r>
              <a:rPr lang="en-US" altLang="zh-CN" sz="1200" b="1" kern="1200" dirty="0">
                <a:solidFill>
                  <a:schemeClr val="tx1"/>
                </a:solidFill>
                <a:effectLst/>
                <a:latin typeface="+mn-lt"/>
                <a:ea typeface="+mn-ea"/>
                <a:cs typeface="+mn-cs"/>
              </a:rPr>
              <a:t>1</a:t>
            </a:r>
            <a:r>
              <a:rPr lang="zh-CN" altLang="zh-CN" sz="1200" b="1" kern="1200" dirty="0">
                <a:solidFill>
                  <a:schemeClr val="tx1"/>
                </a:solidFill>
                <a:effectLst/>
                <a:latin typeface="+mn-lt"/>
                <a:ea typeface="+mn-ea"/>
                <a:cs typeface="+mn-cs"/>
              </a:rPr>
              <a:t>）没有</a:t>
            </a:r>
            <a:r>
              <a:rPr lang="en-US" altLang="zh-CN" sz="1200" b="1" kern="1200" dirty="0">
                <a:solidFill>
                  <a:schemeClr val="tx1"/>
                </a:solidFill>
                <a:effectLst/>
                <a:latin typeface="+mn-lt"/>
                <a:ea typeface="+mn-ea"/>
                <a:cs typeface="+mn-cs"/>
              </a:rPr>
              <a:t> BB </a:t>
            </a:r>
            <a:r>
              <a:rPr lang="zh-CN" altLang="zh-CN" sz="1200" b="1" kern="1200" dirty="0">
                <a:solidFill>
                  <a:schemeClr val="tx1"/>
                </a:solidFill>
                <a:effectLst/>
                <a:latin typeface="+mn-lt"/>
                <a:ea typeface="+mn-ea"/>
                <a:cs typeface="+mn-cs"/>
              </a:rPr>
              <a:t>回归</a:t>
            </a:r>
            <a:r>
              <a:rPr lang="en-US" altLang="zh-CN" sz="1200" b="1" kern="1200" dirty="0">
                <a:solidFill>
                  <a:schemeClr val="tx1"/>
                </a:solidFill>
                <a:effectLst/>
                <a:latin typeface="+mn-lt"/>
                <a:ea typeface="+mn-ea"/>
                <a:cs typeface="+mn-cs"/>
              </a:rPr>
              <a:t>(2008</a:t>
            </a:r>
            <a:r>
              <a:rPr lang="zh-CN" altLang="zh-CN" sz="1200" b="1" kern="1200" dirty="0">
                <a:solidFill>
                  <a:schemeClr val="tx1"/>
                </a:solidFill>
                <a:effectLst/>
                <a:latin typeface="+mn-lt"/>
                <a:ea typeface="+mn-ea"/>
                <a:cs typeface="+mn-cs"/>
              </a:rPr>
              <a:t>年以前</a:t>
            </a:r>
            <a:r>
              <a:rPr lang="en-US" altLang="zh-CN" sz="1200" b="1"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 （</a:t>
            </a:r>
            <a:r>
              <a:rPr lang="en-US" altLang="zh-CN" sz="1200" b="1" kern="1200" dirty="0">
                <a:solidFill>
                  <a:schemeClr val="tx1"/>
                </a:solidFill>
                <a:effectLst/>
                <a:latin typeface="+mn-lt"/>
                <a:ea typeface="+mn-ea"/>
                <a:cs typeface="+mn-cs"/>
              </a:rPr>
              <a:t>2</a:t>
            </a:r>
            <a:r>
              <a:rPr lang="zh-CN" altLang="zh-CN" sz="1200" b="1" kern="1200" dirty="0">
                <a:solidFill>
                  <a:schemeClr val="tx1"/>
                </a:solidFill>
                <a:effectLst/>
                <a:latin typeface="+mn-lt"/>
                <a:ea typeface="+mn-ea"/>
                <a:cs typeface="+mn-cs"/>
              </a:rPr>
              <a:t>）从</a:t>
            </a:r>
            <a:r>
              <a:rPr lang="en-US" altLang="zh-CN" sz="1200" b="1" kern="1200" dirty="0">
                <a:solidFill>
                  <a:schemeClr val="tx1"/>
                </a:solidFill>
                <a:effectLst/>
                <a:latin typeface="+mn-lt"/>
                <a:ea typeface="+mn-ea"/>
                <a:cs typeface="+mn-cs"/>
              </a:rPr>
              <a:t> BB </a:t>
            </a:r>
            <a:r>
              <a:rPr lang="zh-CN" altLang="zh-CN" sz="1200" b="1" kern="1200" dirty="0">
                <a:solidFill>
                  <a:schemeClr val="tx1"/>
                </a:solidFill>
                <a:effectLst/>
                <a:latin typeface="+mn-lt"/>
                <a:ea typeface="+mn-ea"/>
                <a:cs typeface="+mn-cs"/>
              </a:rPr>
              <a:t>到</a:t>
            </a:r>
            <a:r>
              <a:rPr lang="en-US" altLang="zh-CN" sz="1200" b="1" kern="1200" dirty="0">
                <a:solidFill>
                  <a:schemeClr val="tx1"/>
                </a:solidFill>
                <a:effectLst/>
                <a:latin typeface="+mn-lt"/>
                <a:ea typeface="+mn-ea"/>
                <a:cs typeface="+mn-cs"/>
              </a:rPr>
              <a:t> BB (2008-) </a:t>
            </a:r>
            <a:r>
              <a:rPr lang="zh-CN" altLang="zh-CN" sz="1200" b="1" kern="1200" dirty="0">
                <a:solidFill>
                  <a:schemeClr val="tx1"/>
                </a:solidFill>
                <a:effectLst/>
                <a:latin typeface="+mn-lt"/>
                <a:ea typeface="+mn-ea"/>
                <a:cs typeface="+mn-cs"/>
              </a:rPr>
              <a:t>” 以及 “ （</a:t>
            </a:r>
            <a:r>
              <a:rPr lang="en-US" altLang="zh-CN" sz="1200" b="1" kern="1200" dirty="0">
                <a:solidFill>
                  <a:schemeClr val="tx1"/>
                </a:solidFill>
                <a:effectLst/>
                <a:latin typeface="+mn-lt"/>
                <a:ea typeface="+mn-ea"/>
                <a:cs typeface="+mn-cs"/>
              </a:rPr>
              <a:t>3</a:t>
            </a:r>
            <a:r>
              <a:rPr lang="zh-CN" altLang="zh-CN" sz="1200" b="1" kern="1200" dirty="0">
                <a:solidFill>
                  <a:schemeClr val="tx1"/>
                </a:solidFill>
                <a:effectLst/>
                <a:latin typeface="+mn-lt"/>
                <a:ea typeface="+mn-ea"/>
                <a:cs typeface="+mn-cs"/>
              </a:rPr>
              <a:t>）从</a:t>
            </a:r>
            <a:r>
              <a:rPr lang="en-US" altLang="zh-CN" sz="1200" b="1" kern="1200" dirty="0">
                <a:solidFill>
                  <a:schemeClr val="tx1"/>
                </a:solidFill>
                <a:effectLst/>
                <a:latin typeface="+mn-lt"/>
                <a:ea typeface="+mn-ea"/>
                <a:cs typeface="+mn-cs"/>
              </a:rPr>
              <a:t>feature</a:t>
            </a:r>
            <a:r>
              <a:rPr lang="zh-CN" altLang="zh-CN" sz="1200" b="1" kern="1200" dirty="0">
                <a:solidFill>
                  <a:schemeClr val="tx1"/>
                </a:solidFill>
                <a:effectLst/>
                <a:latin typeface="+mn-lt"/>
                <a:ea typeface="+mn-ea"/>
                <a:cs typeface="+mn-cs"/>
              </a:rPr>
              <a:t>到</a:t>
            </a:r>
            <a:r>
              <a:rPr lang="en-US" altLang="zh-CN" sz="1200" b="1" kern="1200" dirty="0">
                <a:solidFill>
                  <a:schemeClr val="tx1"/>
                </a:solidFill>
                <a:effectLst/>
                <a:latin typeface="+mn-lt"/>
                <a:ea typeface="+mn-ea"/>
                <a:cs typeface="+mn-cs"/>
              </a:rPr>
              <a:t> BB (2013</a:t>
            </a:r>
            <a:r>
              <a:rPr lang="zh-CN" altLang="zh-CN" sz="1200" b="1" kern="1200" dirty="0">
                <a:solidFill>
                  <a:schemeClr val="tx1"/>
                </a:solidFill>
                <a:effectLst/>
                <a:latin typeface="+mn-lt"/>
                <a:ea typeface="+mn-ea"/>
                <a:cs typeface="+mn-cs"/>
              </a:rPr>
              <a:t>年后</a:t>
            </a:r>
            <a:r>
              <a:rPr lang="en-US" altLang="zh-CN" sz="1200" b="1"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上图</a:t>
            </a:r>
            <a:r>
              <a:rPr lang="zh-CN" altLang="zh-CN" sz="1200" kern="1200" dirty="0">
                <a:solidFill>
                  <a:schemeClr val="tx1"/>
                </a:solidFill>
                <a:effectLst/>
                <a:latin typeface="+mn-lt"/>
                <a:ea typeface="+mn-ea"/>
                <a:cs typeface="+mn-cs"/>
              </a:rPr>
              <a:t>为边界框回归的演化过程。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早期的检测方法，如</a:t>
            </a:r>
            <a:r>
              <a:rPr lang="en-US" altLang="zh-CN" sz="1200" kern="1200" dirty="0">
                <a:solidFill>
                  <a:schemeClr val="tx1"/>
                </a:solidFill>
                <a:effectLst/>
                <a:latin typeface="+mn-lt"/>
                <a:ea typeface="+mn-ea"/>
                <a:cs typeface="+mn-cs"/>
              </a:rPr>
              <a:t> VJ </a:t>
            </a:r>
            <a:r>
              <a:rPr lang="zh-CN" altLang="zh-CN" sz="1200" kern="1200" dirty="0">
                <a:solidFill>
                  <a:schemeClr val="tx1"/>
                </a:solidFill>
                <a:effectLst/>
                <a:latin typeface="+mn-lt"/>
                <a:ea typeface="+mn-ea"/>
                <a:cs typeface="+mn-cs"/>
              </a:rPr>
              <a:t>检测器和</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检测器，大多不使用</a:t>
            </a:r>
            <a:r>
              <a:rPr lang="en-US" altLang="zh-CN" sz="1200" kern="1200" dirty="0">
                <a:solidFill>
                  <a:schemeClr val="tx1"/>
                </a:solidFill>
                <a:effectLst/>
                <a:latin typeface="+mn-lt"/>
                <a:ea typeface="+mn-ea"/>
                <a:cs typeface="+mn-cs"/>
              </a:rPr>
              <a:t> BB </a:t>
            </a:r>
            <a:r>
              <a:rPr lang="zh-CN" altLang="zh-CN" sz="1200" kern="1200" dirty="0">
                <a:solidFill>
                  <a:schemeClr val="tx1"/>
                </a:solidFill>
                <a:effectLst/>
                <a:latin typeface="+mn-lt"/>
                <a:ea typeface="+mn-ea"/>
                <a:cs typeface="+mn-cs"/>
              </a:rPr>
              <a:t>回归，通常直接将滑动窗口作为检测结果。为了获得精确的目标位置，研究人员别无选择，只能建造非常密集的金字塔，并在每个位置上密集地滑动探测器。</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第一次将</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回归引入目标检测系统是在</a:t>
            </a:r>
            <a:r>
              <a:rPr lang="en-US" altLang="zh-CN" sz="1200" kern="1200" dirty="0">
                <a:solidFill>
                  <a:schemeClr val="tx1"/>
                </a:solidFill>
                <a:effectLst/>
                <a:latin typeface="+mn-lt"/>
                <a:ea typeface="+mn-ea"/>
                <a:cs typeface="+mn-cs"/>
              </a:rPr>
              <a:t> DPM [15]</a:t>
            </a:r>
            <a:r>
              <a:rPr lang="zh-CN" altLang="zh-CN" sz="1200" kern="1200" dirty="0">
                <a:solidFill>
                  <a:schemeClr val="tx1"/>
                </a:solidFill>
                <a:effectLst/>
                <a:latin typeface="+mn-lt"/>
                <a:ea typeface="+mn-ea"/>
                <a:cs typeface="+mn-cs"/>
              </a:rPr>
              <a:t>中。那时的</a:t>
            </a:r>
            <a:r>
              <a:rPr lang="en-US" altLang="zh-CN" sz="1200" kern="1200" dirty="0">
                <a:solidFill>
                  <a:schemeClr val="tx1"/>
                </a:solidFill>
                <a:effectLst/>
                <a:latin typeface="+mn-lt"/>
                <a:ea typeface="+mn-ea"/>
                <a:cs typeface="+mn-cs"/>
              </a:rPr>
              <a:t> BB </a:t>
            </a:r>
            <a:r>
              <a:rPr lang="zh-CN" altLang="zh-CN" sz="1200" kern="1200" dirty="0">
                <a:solidFill>
                  <a:schemeClr val="tx1"/>
                </a:solidFill>
                <a:effectLst/>
                <a:latin typeface="+mn-lt"/>
                <a:ea typeface="+mn-ea"/>
                <a:cs typeface="+mn-cs"/>
              </a:rPr>
              <a:t>回归通常作为一个后处理块，因此它是可选的。由于</a:t>
            </a:r>
            <a:r>
              <a:rPr lang="en-US" altLang="zh-CN" sz="1200" kern="1200" dirty="0">
                <a:solidFill>
                  <a:schemeClr val="tx1"/>
                </a:solidFill>
                <a:effectLst/>
                <a:latin typeface="+mn-lt"/>
                <a:ea typeface="+mn-ea"/>
                <a:cs typeface="+mn-cs"/>
              </a:rPr>
              <a:t> PASCAL VOC </a:t>
            </a:r>
            <a:r>
              <a:rPr lang="zh-CN" altLang="zh-CN" sz="1200" kern="1200" dirty="0">
                <a:solidFill>
                  <a:schemeClr val="tx1"/>
                </a:solidFill>
                <a:effectLst/>
                <a:latin typeface="+mn-lt"/>
                <a:ea typeface="+mn-ea"/>
                <a:cs typeface="+mn-cs"/>
              </a:rPr>
              <a:t>的目标是预测每个对象的单个边界框，因此</a:t>
            </a:r>
            <a:r>
              <a:rPr lang="en-US" altLang="zh-CN" sz="1200" kern="1200" dirty="0">
                <a:solidFill>
                  <a:schemeClr val="tx1"/>
                </a:solidFill>
                <a:effectLst/>
                <a:latin typeface="+mn-lt"/>
                <a:ea typeface="+mn-ea"/>
                <a:cs typeface="+mn-cs"/>
              </a:rPr>
              <a:t> DPM </a:t>
            </a:r>
            <a:r>
              <a:rPr lang="zh-CN" altLang="zh-CN" sz="1200" kern="1200" dirty="0">
                <a:solidFill>
                  <a:schemeClr val="tx1"/>
                </a:solidFill>
                <a:effectLst/>
                <a:latin typeface="+mn-lt"/>
                <a:ea typeface="+mn-ea"/>
                <a:cs typeface="+mn-cs"/>
              </a:rPr>
              <a:t>生成最终检测的最简单方法应该是直接使用其根过滤器位置。后来，</a:t>
            </a:r>
            <a:r>
              <a:rPr lang="en-US" altLang="zh-CN" sz="1200" kern="1200" dirty="0">
                <a:solidFill>
                  <a:schemeClr val="tx1"/>
                </a:solidFill>
                <a:effectLst/>
                <a:latin typeface="+mn-lt"/>
                <a:ea typeface="+mn-ea"/>
                <a:cs typeface="+mn-cs"/>
              </a:rPr>
              <a:t>R. </a:t>
            </a:r>
            <a:r>
              <a:rPr lang="en-US" altLang="zh-CN" sz="1200" kern="1200" dirty="0" err="1">
                <a:solidFill>
                  <a:schemeClr val="tx1"/>
                </a:solidFill>
                <a:effectLst/>
                <a:latin typeface="+mn-lt"/>
                <a:ea typeface="+mn-ea"/>
                <a:cs typeface="+mn-cs"/>
              </a:rPr>
              <a:t>Girshick</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等人提出了一种更复杂的方法来预测一个基于对象假设完整配置的边界框，并将这个过程表示为一个线性最小二乘回归问题</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。该方法对</a:t>
            </a:r>
            <a:r>
              <a:rPr lang="en-US" altLang="zh-CN" sz="1200" kern="1200" dirty="0">
                <a:solidFill>
                  <a:schemeClr val="tx1"/>
                </a:solidFill>
                <a:effectLst/>
                <a:latin typeface="+mn-lt"/>
                <a:ea typeface="+mn-ea"/>
                <a:cs typeface="+mn-cs"/>
              </a:rPr>
              <a:t> PASCAL </a:t>
            </a:r>
            <a:r>
              <a:rPr lang="zh-CN" altLang="zh-CN" sz="1200" kern="1200" dirty="0">
                <a:solidFill>
                  <a:schemeClr val="tx1"/>
                </a:solidFill>
                <a:effectLst/>
                <a:latin typeface="+mn-lt"/>
                <a:ea typeface="+mn-ea"/>
                <a:cs typeface="+mn-cs"/>
              </a:rPr>
              <a:t>标准下的检测有明显的改进。</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年引入</a:t>
            </a:r>
            <a:r>
              <a:rPr lang="en-US" altLang="zh-CN" sz="1200" kern="1200" dirty="0">
                <a:solidFill>
                  <a:schemeClr val="tx1"/>
                </a:solidFill>
                <a:effectLst/>
                <a:latin typeface="+mn-lt"/>
                <a:ea typeface="+mn-ea"/>
                <a:cs typeface="+mn-cs"/>
              </a:rPr>
              <a:t> Faster RCNN </a:t>
            </a:r>
            <a:r>
              <a:rPr lang="zh-CN" altLang="zh-CN" sz="1200" kern="1200" dirty="0">
                <a:solidFill>
                  <a:schemeClr val="tx1"/>
                </a:solidFill>
                <a:effectLst/>
                <a:latin typeface="+mn-lt"/>
                <a:ea typeface="+mn-ea"/>
                <a:cs typeface="+mn-cs"/>
              </a:rPr>
              <a:t>后，</a:t>
            </a:r>
            <a:r>
              <a:rPr lang="en-US" altLang="zh-CN" sz="1200" kern="1200" dirty="0">
                <a:solidFill>
                  <a:schemeClr val="tx1"/>
                </a:solidFill>
                <a:effectLst/>
                <a:latin typeface="+mn-lt"/>
                <a:ea typeface="+mn-ea"/>
                <a:cs typeface="+mn-cs"/>
              </a:rPr>
              <a:t>BB </a:t>
            </a:r>
            <a:r>
              <a:rPr lang="zh-CN" altLang="zh-CN" sz="1200" kern="1200" dirty="0">
                <a:solidFill>
                  <a:schemeClr val="tx1"/>
                </a:solidFill>
                <a:effectLst/>
                <a:latin typeface="+mn-lt"/>
                <a:ea typeface="+mn-ea"/>
                <a:cs typeface="+mn-cs"/>
              </a:rPr>
              <a:t>回归不再作为单独的后处理块，而是与检测器集成，以端到端的方式进行训练。同时，</a:t>
            </a:r>
            <a:r>
              <a:rPr lang="en-US" altLang="zh-CN" sz="1200" b="1" kern="1200" dirty="0">
                <a:solidFill>
                  <a:schemeClr val="tx1"/>
                </a:solidFill>
                <a:effectLst/>
                <a:latin typeface="+mn-lt"/>
                <a:ea typeface="+mn-ea"/>
                <a:cs typeface="+mn-cs"/>
              </a:rPr>
              <a:t>BB </a:t>
            </a:r>
            <a:r>
              <a:rPr lang="zh-CN" altLang="zh-CN" sz="1200" b="1" kern="1200" dirty="0">
                <a:solidFill>
                  <a:schemeClr val="tx1"/>
                </a:solidFill>
                <a:effectLst/>
                <a:latin typeface="+mn-lt"/>
                <a:ea typeface="+mn-ea"/>
                <a:cs typeface="+mn-cs"/>
              </a:rPr>
              <a:t>回归已经演化为直接基于</a:t>
            </a:r>
            <a:r>
              <a:rPr lang="en-US" altLang="zh-CN" sz="1200" b="1" kern="1200" dirty="0">
                <a:solidFill>
                  <a:schemeClr val="tx1"/>
                </a:solidFill>
                <a:effectLst/>
                <a:latin typeface="+mn-lt"/>
                <a:ea typeface="+mn-ea"/>
                <a:cs typeface="+mn-cs"/>
              </a:rPr>
              <a:t> CNN </a:t>
            </a:r>
            <a:r>
              <a:rPr lang="zh-CN" altLang="zh-CN" sz="1200" b="1" kern="1200" dirty="0">
                <a:solidFill>
                  <a:schemeClr val="tx1"/>
                </a:solidFill>
                <a:effectLst/>
                <a:latin typeface="+mn-lt"/>
                <a:ea typeface="+mn-ea"/>
                <a:cs typeface="+mn-cs"/>
              </a:rPr>
              <a:t>特征预测</a:t>
            </a:r>
            <a:r>
              <a:rPr lang="en-US" altLang="zh-CN" sz="1200" b="1" kern="1200" dirty="0">
                <a:solidFill>
                  <a:schemeClr val="tx1"/>
                </a:solidFill>
                <a:effectLst/>
                <a:latin typeface="+mn-lt"/>
                <a:ea typeface="+mn-ea"/>
                <a:cs typeface="+mn-cs"/>
              </a:rPr>
              <a:t> BB</a:t>
            </a:r>
            <a:r>
              <a:rPr lang="zh-CN" altLang="zh-CN" sz="1200" kern="1200" dirty="0">
                <a:solidFill>
                  <a:schemeClr val="tx1"/>
                </a:solidFill>
                <a:effectLst/>
                <a:latin typeface="+mn-lt"/>
                <a:ea typeface="+mn-ea"/>
                <a:cs typeface="+mn-cs"/>
              </a:rPr>
              <a:t>。为了得到更强的鲁棒性预测，通常使用</a:t>
            </a:r>
            <a:r>
              <a:rPr lang="en-US" altLang="zh-CN" sz="1200" kern="1200" dirty="0">
                <a:solidFill>
                  <a:schemeClr val="tx1"/>
                </a:solidFill>
                <a:effectLst/>
                <a:latin typeface="+mn-lt"/>
                <a:ea typeface="+mn-ea"/>
                <a:cs typeface="+mn-cs"/>
              </a:rPr>
              <a:t> smooth-L1 </a:t>
            </a:r>
            <a:r>
              <a:rPr lang="zh-CN" altLang="zh-CN" sz="1200" kern="1200" dirty="0">
                <a:solidFill>
                  <a:schemeClr val="tx1"/>
                </a:solidFill>
                <a:effectLst/>
                <a:latin typeface="+mn-lt"/>
                <a:ea typeface="+mn-ea"/>
                <a:cs typeface="+mn-cs"/>
              </a:rPr>
              <a:t>函数（公式</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[19]</a:t>
            </a:r>
            <a:r>
              <a:rPr lang="zh-CN" altLang="zh-CN" sz="1200" kern="1200" dirty="0">
                <a:solidFill>
                  <a:schemeClr val="tx1"/>
                </a:solidFill>
                <a:effectLst/>
                <a:latin typeface="+mn-lt"/>
                <a:ea typeface="+mn-ea"/>
                <a:cs typeface="+mn-cs"/>
              </a:rPr>
              <a:t>或平方根函数（公式</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作为回归损失，它们对异常值的鲁棒性比</a:t>
            </a:r>
            <a:r>
              <a:rPr lang="en-US" altLang="zh-CN" sz="1200" kern="1200" dirty="0">
                <a:solidFill>
                  <a:schemeClr val="tx1"/>
                </a:solidFill>
                <a:effectLst/>
                <a:latin typeface="+mn-lt"/>
                <a:ea typeface="+mn-ea"/>
                <a:cs typeface="+mn-cs"/>
              </a:rPr>
              <a:t> DPM </a:t>
            </a:r>
            <a:r>
              <a:rPr lang="zh-CN" altLang="zh-CN" sz="1200" kern="1200" dirty="0">
                <a:solidFill>
                  <a:schemeClr val="tx1"/>
                </a:solidFill>
                <a:effectLst/>
                <a:latin typeface="+mn-lt"/>
                <a:ea typeface="+mn-ea"/>
                <a:cs typeface="+mn-cs"/>
              </a:rPr>
              <a:t>中使用的最小二乘损失更强。一些研究人员还选择将坐标标准化，以获得更稳健的结果</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回顾了近</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年来物体检测的发展历史。</a:t>
            </a:r>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将介绍一些加速目标检测的技术。</a:t>
            </a:r>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4</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总结了</a:t>
            </a:r>
            <a:r>
              <a:rPr lang="en-US" altLang="zh-CN" sz="1200" b="0" i="0" kern="1200" dirty="0">
                <a:solidFill>
                  <a:schemeClr val="tx1"/>
                </a:solidFill>
                <a:effectLst/>
                <a:latin typeface="+mn-lt"/>
                <a:ea typeface="+mn-ea"/>
                <a:cs typeface="+mn-cs"/>
              </a:rPr>
              <a:t>16-18</a:t>
            </a:r>
            <a:r>
              <a:rPr lang="zh-CN" altLang="en-US" sz="1200" b="0" i="0" kern="1200" dirty="0">
                <a:solidFill>
                  <a:schemeClr val="tx1"/>
                </a:solidFill>
                <a:effectLst/>
                <a:latin typeface="+mn-lt"/>
                <a:ea typeface="+mn-ea"/>
                <a:cs typeface="+mn-cs"/>
              </a:rPr>
              <a:t>一些最先进的检测方法。</a:t>
            </a:r>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5</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将回顾一些重要的检测应用。</a:t>
            </a:r>
            <a:r>
              <a:rPr lang="zh-CN" altLang="en-US" sz="1200" b="1" i="0" kern="1200" dirty="0">
                <a:solidFill>
                  <a:schemeClr val="tx1"/>
                </a:solidFill>
                <a:effectLst/>
                <a:latin typeface="+mn-lt"/>
                <a:ea typeface="+mn-ea"/>
                <a:cs typeface="+mn-cs"/>
              </a:rPr>
              <a:t>第</a:t>
            </a:r>
            <a:r>
              <a:rPr lang="en-US" altLang="zh-CN" sz="1200" b="1" i="0" kern="1200" dirty="0">
                <a:solidFill>
                  <a:schemeClr val="tx1"/>
                </a:solidFill>
                <a:effectLst/>
                <a:latin typeface="+mn-lt"/>
                <a:ea typeface="+mn-ea"/>
                <a:cs typeface="+mn-cs"/>
              </a:rPr>
              <a:t>6</a:t>
            </a:r>
            <a:r>
              <a:rPr lang="zh-CN" altLang="en-US" sz="1200" b="1" i="0" kern="1200" dirty="0">
                <a:solidFill>
                  <a:schemeClr val="tx1"/>
                </a:solidFill>
                <a:effectLst/>
                <a:latin typeface="+mn-lt"/>
                <a:ea typeface="+mn-ea"/>
                <a:cs typeface="+mn-cs"/>
              </a:rPr>
              <a:t>节</a:t>
            </a:r>
            <a:r>
              <a:rPr lang="zh-CN" altLang="en-US" sz="1200" b="0" i="0" kern="1200" dirty="0">
                <a:solidFill>
                  <a:schemeClr val="tx1"/>
                </a:solidFill>
                <a:effectLst/>
                <a:latin typeface="+mn-lt"/>
                <a:ea typeface="+mn-ea"/>
                <a:cs typeface="+mn-cs"/>
              </a:rPr>
              <a:t>对本文进行了总结，并对进一步的研究方向进行了分析。</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上下文</a:t>
            </a:r>
            <a:r>
              <a:rPr lang="zh-CN" altLang="zh-CN" sz="1200" kern="1200" dirty="0">
                <a:solidFill>
                  <a:schemeClr val="tx1"/>
                </a:solidFill>
                <a:effectLst/>
                <a:latin typeface="+mn-lt"/>
                <a:ea typeface="+mn-ea"/>
                <a:cs typeface="+mn-cs"/>
              </a:rPr>
              <a:t>启动的技术演变</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视觉对象通常嵌入到与周围环境一起的典型上下文中。我们的大脑利用物体和环境之间的联系来促进视觉感知和认知</a:t>
            </a:r>
            <a:r>
              <a:rPr lang="en-US" altLang="zh-CN" sz="1200" kern="1200" dirty="0">
                <a:solidFill>
                  <a:schemeClr val="tx1"/>
                </a:solidFill>
                <a:effectLst/>
                <a:latin typeface="+mn-lt"/>
                <a:ea typeface="+mn-ea"/>
                <a:cs typeface="+mn-cs"/>
              </a:rPr>
              <a:t>[160]</a:t>
            </a:r>
            <a:r>
              <a:rPr lang="zh-CN" altLang="zh-CN" sz="1200" kern="1200" dirty="0">
                <a:solidFill>
                  <a:schemeClr val="tx1"/>
                </a:solidFill>
                <a:effectLst/>
                <a:latin typeface="+mn-lt"/>
                <a:ea typeface="+mn-ea"/>
                <a:cs typeface="+mn-cs"/>
              </a:rPr>
              <a:t>。长期以来，上下文启动（</a:t>
            </a:r>
            <a:r>
              <a:rPr lang="en-US" altLang="zh-CN" sz="1200" kern="1200" dirty="0">
                <a:solidFill>
                  <a:schemeClr val="tx1"/>
                </a:solidFill>
                <a:effectLst/>
                <a:latin typeface="+mn-lt"/>
                <a:ea typeface="+mn-ea"/>
                <a:cs typeface="+mn-cs"/>
              </a:rPr>
              <a:t>Context priming</a:t>
            </a:r>
            <a:r>
              <a:rPr lang="zh-CN" altLang="zh-CN" sz="1200" kern="1200" dirty="0">
                <a:solidFill>
                  <a:schemeClr val="tx1"/>
                </a:solidFill>
                <a:effectLst/>
                <a:latin typeface="+mn-lt"/>
                <a:ea typeface="+mn-ea"/>
                <a:cs typeface="+mn-cs"/>
              </a:rPr>
              <a:t>）一直被用来改进检测。在其进化过程中，</a:t>
            </a:r>
            <a:r>
              <a:rPr lang="zh-CN" altLang="zh-CN" sz="1200" b="1" kern="1200" dirty="0">
                <a:solidFill>
                  <a:schemeClr val="tx1"/>
                </a:solidFill>
                <a:effectLst/>
                <a:latin typeface="+mn-lt"/>
                <a:ea typeface="+mn-ea"/>
                <a:cs typeface="+mn-cs"/>
              </a:rPr>
              <a:t>常用的方法有三种：</a:t>
            </a:r>
            <a:r>
              <a:rPr lang="en-US" altLang="zh-CN" sz="1200" b="1" kern="1200" dirty="0">
                <a:solidFill>
                  <a:schemeClr val="tx1"/>
                </a:solidFill>
                <a:effectLst/>
                <a:latin typeface="+mn-lt"/>
                <a:ea typeface="+mn-ea"/>
                <a:cs typeface="+mn-cs"/>
              </a:rPr>
              <a:t>1) </a:t>
            </a:r>
            <a:r>
              <a:rPr lang="zh-CN" altLang="zh-CN" sz="1200" b="1" kern="1200" dirty="0">
                <a:solidFill>
                  <a:schemeClr val="tx1"/>
                </a:solidFill>
                <a:effectLst/>
                <a:latin typeface="+mn-lt"/>
                <a:ea typeface="+mn-ea"/>
                <a:cs typeface="+mn-cs"/>
              </a:rPr>
              <a:t>局部上下文检测，</a:t>
            </a:r>
            <a:r>
              <a:rPr lang="en-US" altLang="zh-CN" sz="1200" b="1" kern="1200" dirty="0">
                <a:solidFill>
                  <a:schemeClr val="tx1"/>
                </a:solidFill>
                <a:effectLst/>
                <a:latin typeface="+mn-lt"/>
                <a:ea typeface="+mn-ea"/>
                <a:cs typeface="+mn-cs"/>
              </a:rPr>
              <a:t>2) </a:t>
            </a:r>
            <a:r>
              <a:rPr lang="zh-CN" altLang="zh-CN" sz="1200" b="1" kern="1200" dirty="0">
                <a:solidFill>
                  <a:schemeClr val="tx1"/>
                </a:solidFill>
                <a:effectLst/>
                <a:latin typeface="+mn-lt"/>
                <a:ea typeface="+mn-ea"/>
                <a:cs typeface="+mn-cs"/>
              </a:rPr>
              <a:t>全局上下文检测，</a:t>
            </a:r>
            <a:r>
              <a:rPr lang="en-US" altLang="zh-CN" sz="1200" b="1" kern="1200" dirty="0">
                <a:solidFill>
                  <a:schemeClr val="tx1"/>
                </a:solidFill>
                <a:effectLst/>
                <a:latin typeface="+mn-lt"/>
                <a:ea typeface="+mn-ea"/>
                <a:cs typeface="+mn-cs"/>
              </a:rPr>
              <a:t>3) </a:t>
            </a:r>
            <a:r>
              <a:rPr lang="zh-CN" altLang="zh-CN" sz="1200" b="1" kern="1200" dirty="0">
                <a:solidFill>
                  <a:schemeClr val="tx1"/>
                </a:solidFill>
                <a:effectLst/>
                <a:latin typeface="+mn-lt"/>
                <a:ea typeface="+mn-ea"/>
                <a:cs typeface="+mn-cs"/>
              </a:rPr>
              <a:t>上下文交互</a:t>
            </a:r>
            <a:r>
              <a:rPr lang="zh-CN" altLang="zh-CN" sz="1200" kern="1200" dirty="0">
                <a:solidFill>
                  <a:schemeClr val="tx1"/>
                </a:solidFill>
                <a:effectLst/>
                <a:latin typeface="+mn-lt"/>
                <a:ea typeface="+mn-ea"/>
                <a:cs typeface="+mn-cs"/>
              </a:rPr>
              <a:t>，如</a:t>
            </a:r>
            <a:r>
              <a:rPr lang="zh-CN" altLang="en-US" sz="1200" kern="1200" dirty="0">
                <a:solidFill>
                  <a:schemeClr val="tx1"/>
                </a:solidFill>
                <a:effectLst/>
                <a:latin typeface="+mn-lt"/>
                <a:ea typeface="+mn-ea"/>
                <a:cs typeface="+mn-cs"/>
              </a:rPr>
              <a:t>图</a:t>
            </a:r>
            <a:r>
              <a:rPr lang="zh-CN" altLang="zh-CN" sz="1200" kern="1200" dirty="0">
                <a:solidFill>
                  <a:schemeClr val="tx1"/>
                </a:solidFill>
                <a:effectLst/>
                <a:latin typeface="+mn-lt"/>
                <a:ea typeface="+mn-ea"/>
                <a:cs typeface="+mn-cs"/>
              </a:rPr>
              <a:t>所示。</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kern="1200" dirty="0">
                <a:solidFill>
                  <a:schemeClr val="tx1"/>
                </a:solidFill>
                <a:effectLst/>
                <a:latin typeface="+mn-lt"/>
                <a:ea typeface="+mn-ea"/>
                <a:cs typeface="+mn-cs"/>
              </a:rPr>
              <a:t>局部上下文是指要检测的对象周围区域的视觉信息</a:t>
            </a:r>
            <a:r>
              <a:rPr lang="zh-CN" altLang="zh-CN" sz="1200" kern="1200" dirty="0">
                <a:solidFill>
                  <a:schemeClr val="tx1"/>
                </a:solidFill>
                <a:effectLst/>
                <a:latin typeface="+mn-lt"/>
                <a:ea typeface="+mn-ea"/>
                <a:cs typeface="+mn-cs"/>
              </a:rPr>
              <a:t>。长期以来，人们一直认为局部上下文有助于改进对象检测。在</a:t>
            </a:r>
            <a:r>
              <a:rPr lang="en-US" altLang="zh-CN" sz="1200" kern="1200" dirty="0">
                <a:solidFill>
                  <a:schemeClr val="tx1"/>
                </a:solidFill>
                <a:effectLst/>
                <a:latin typeface="+mn-lt"/>
                <a:ea typeface="+mn-ea"/>
                <a:cs typeface="+mn-cs"/>
              </a:rPr>
              <a:t>21</a:t>
            </a:r>
            <a:r>
              <a:rPr lang="zh-CN" altLang="zh-CN" sz="1200" kern="1200" dirty="0">
                <a:solidFill>
                  <a:schemeClr val="tx1"/>
                </a:solidFill>
                <a:effectLst/>
                <a:latin typeface="+mn-lt"/>
                <a:ea typeface="+mn-ea"/>
                <a:cs typeface="+mn-cs"/>
              </a:rPr>
              <a:t>世纪初，</a:t>
            </a:r>
            <a:r>
              <a:rPr lang="en-US" altLang="zh-CN" sz="1200" kern="1200" dirty="0">
                <a:solidFill>
                  <a:schemeClr val="tx1"/>
                </a:solidFill>
                <a:effectLst/>
                <a:latin typeface="+mn-lt"/>
                <a:ea typeface="+mn-ea"/>
                <a:cs typeface="+mn-cs"/>
              </a:rPr>
              <a:t> Sinha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Torralba [139]</a:t>
            </a:r>
            <a:r>
              <a:rPr lang="zh-CN" altLang="zh-CN" sz="1200" kern="1200" dirty="0">
                <a:solidFill>
                  <a:schemeClr val="tx1"/>
                </a:solidFill>
                <a:effectLst/>
                <a:latin typeface="+mn-lt"/>
                <a:ea typeface="+mn-ea"/>
                <a:cs typeface="+mn-cs"/>
              </a:rPr>
              <a:t>发现，包含面部边界轮廓等局部上下文区域可以显著提高人脸检测性能。</a:t>
            </a:r>
            <a:r>
              <a:rPr lang="en-US" altLang="zh-CN" sz="1200" kern="1200" dirty="0" err="1">
                <a:solidFill>
                  <a:schemeClr val="tx1"/>
                </a:solidFill>
                <a:effectLst/>
                <a:latin typeface="+mn-lt"/>
                <a:ea typeface="+mn-ea"/>
                <a:cs typeface="+mn-cs"/>
              </a:rPr>
              <a:t>Dalal</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Triggs</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还发现，加入少量的背景信息可以提高行人检测</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的准确性。最近的基于深度学习的检测器也可以通过简单地扩大网络的接受域或对象建议的大小来根据局部上下文进行改进</a:t>
            </a:r>
            <a:r>
              <a:rPr lang="en-US" altLang="zh-CN" sz="1200" kern="1200" dirty="0">
                <a:solidFill>
                  <a:schemeClr val="tx1"/>
                </a:solidFill>
                <a:effectLst/>
                <a:latin typeface="+mn-lt"/>
                <a:ea typeface="+mn-ea"/>
                <a:cs typeface="+mn-cs"/>
              </a:rPr>
              <a:t>[140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145, 161]</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kern="1200" dirty="0">
                <a:solidFill>
                  <a:schemeClr val="tx1"/>
                </a:solidFill>
                <a:effectLst/>
                <a:latin typeface="+mn-lt"/>
                <a:ea typeface="+mn-ea"/>
                <a:cs typeface="+mn-cs"/>
              </a:rPr>
              <a:t>全局上下文利用场景配置作为对象检测的额外信息源</a:t>
            </a:r>
            <a:r>
              <a:rPr lang="zh-CN" altLang="zh-CN" sz="1200" kern="1200" dirty="0">
                <a:solidFill>
                  <a:schemeClr val="tx1"/>
                </a:solidFill>
                <a:effectLst/>
                <a:latin typeface="+mn-lt"/>
                <a:ea typeface="+mn-ea"/>
                <a:cs typeface="+mn-cs"/>
              </a:rPr>
              <a:t>。对于早期的对象检测器，集成全局上下文的一种常见方法是集成组成场景的元素的统计摘要，如</a:t>
            </a:r>
            <a:r>
              <a:rPr lang="en-US" altLang="zh-CN" sz="1200" kern="1200" dirty="0">
                <a:solidFill>
                  <a:schemeClr val="tx1"/>
                </a:solidFill>
                <a:effectLst/>
                <a:latin typeface="+mn-lt"/>
                <a:ea typeface="+mn-ea"/>
                <a:cs typeface="+mn-cs"/>
              </a:rPr>
              <a:t> Gist [160]</a:t>
            </a:r>
            <a:r>
              <a:rPr lang="zh-CN" altLang="zh-CN" sz="1200" kern="1200" dirty="0">
                <a:solidFill>
                  <a:schemeClr val="tx1"/>
                </a:solidFill>
                <a:effectLst/>
                <a:latin typeface="+mn-lt"/>
                <a:ea typeface="+mn-ea"/>
                <a:cs typeface="+mn-cs"/>
              </a:rPr>
              <a:t>。对于现代的基于深度学习的检测器，有两种方法来集成全局上下文。第一种方法是利用大的接受域</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甚至大于输入图像</a:t>
            </a:r>
            <a:r>
              <a:rPr lang="en-US" altLang="zh-CN" sz="1200" kern="1200" dirty="0">
                <a:solidFill>
                  <a:schemeClr val="tx1"/>
                </a:solidFill>
                <a:effectLst/>
                <a:latin typeface="+mn-lt"/>
                <a:ea typeface="+mn-ea"/>
                <a:cs typeface="+mn-cs"/>
              </a:rPr>
              <a:t> ) [20]</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 CNN feature </a:t>
            </a:r>
            <a:r>
              <a:rPr lang="zh-CN" altLang="zh-CN" sz="1200" kern="1200" dirty="0">
                <a:solidFill>
                  <a:schemeClr val="tx1"/>
                </a:solidFill>
                <a:effectLst/>
                <a:latin typeface="+mn-lt"/>
                <a:ea typeface="+mn-ea"/>
                <a:cs typeface="+mn-cs"/>
              </a:rPr>
              <a:t>的全局池化操作</a:t>
            </a:r>
            <a:r>
              <a:rPr lang="en-US" altLang="zh-CN" sz="1200" kern="1200" dirty="0">
                <a:solidFill>
                  <a:schemeClr val="tx1"/>
                </a:solidFill>
                <a:effectLst/>
                <a:latin typeface="+mn-lt"/>
                <a:ea typeface="+mn-ea"/>
                <a:cs typeface="+mn-cs"/>
              </a:rPr>
              <a:t>[147]</a:t>
            </a:r>
            <a:r>
              <a:rPr lang="zh-CN" altLang="zh-CN" sz="1200" kern="1200" dirty="0">
                <a:solidFill>
                  <a:schemeClr val="tx1"/>
                </a:solidFill>
                <a:effectLst/>
                <a:latin typeface="+mn-lt"/>
                <a:ea typeface="+mn-ea"/>
                <a:cs typeface="+mn-cs"/>
              </a:rPr>
              <a:t>。第二种方法是将全局上下文看作一种序列信息，并使用递归神经网络学习它</a:t>
            </a:r>
            <a:r>
              <a:rPr lang="en-US" altLang="zh-CN" sz="1200" kern="1200" dirty="0">
                <a:solidFill>
                  <a:schemeClr val="tx1"/>
                </a:solidFill>
                <a:effectLst/>
                <a:latin typeface="+mn-lt"/>
                <a:ea typeface="+mn-ea"/>
                <a:cs typeface="+mn-cs"/>
              </a:rPr>
              <a:t>[148,149]</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kern="1200" dirty="0">
                <a:solidFill>
                  <a:schemeClr val="tx1"/>
                </a:solidFill>
                <a:effectLst/>
                <a:latin typeface="+mn-lt"/>
                <a:ea typeface="+mn-ea"/>
                <a:cs typeface="+mn-cs"/>
              </a:rPr>
              <a:t>上下文交互是指通过视觉元素的交互</a:t>
            </a:r>
            <a:r>
              <a:rPr lang="en-US" altLang="zh-CN" sz="1200" b="1" kern="1200" dirty="0">
                <a:solidFill>
                  <a:schemeClr val="tx1"/>
                </a:solidFill>
                <a:effectLst/>
                <a:latin typeface="+mn-lt"/>
                <a:ea typeface="+mn-ea"/>
                <a:cs typeface="+mn-cs"/>
              </a:rPr>
              <a:t> ( </a:t>
            </a:r>
            <a:r>
              <a:rPr lang="zh-CN" altLang="zh-CN" sz="1200" b="1" kern="1200" dirty="0">
                <a:solidFill>
                  <a:schemeClr val="tx1"/>
                </a:solidFill>
                <a:effectLst/>
                <a:latin typeface="+mn-lt"/>
                <a:ea typeface="+mn-ea"/>
                <a:cs typeface="+mn-cs"/>
              </a:rPr>
              <a:t>如约束和依赖关系</a:t>
            </a:r>
            <a:r>
              <a:rPr lang="en-US" altLang="zh-CN" sz="1200" b="1" kern="1200" dirty="0">
                <a:solidFill>
                  <a:schemeClr val="tx1"/>
                </a:solidFill>
                <a:effectLst/>
                <a:latin typeface="+mn-lt"/>
                <a:ea typeface="+mn-ea"/>
                <a:cs typeface="+mn-cs"/>
              </a:rPr>
              <a:t> ) </a:t>
            </a:r>
            <a:r>
              <a:rPr lang="zh-CN" altLang="zh-CN" sz="1200" b="1" kern="1200" dirty="0">
                <a:solidFill>
                  <a:schemeClr val="tx1"/>
                </a:solidFill>
                <a:effectLst/>
                <a:latin typeface="+mn-lt"/>
                <a:ea typeface="+mn-ea"/>
                <a:cs typeface="+mn-cs"/>
              </a:rPr>
              <a:t>来传达的信息</a:t>
            </a:r>
            <a:r>
              <a:rPr lang="zh-CN" altLang="zh-CN" sz="1200" kern="1200" dirty="0">
                <a:solidFill>
                  <a:schemeClr val="tx1"/>
                </a:solidFill>
                <a:effectLst/>
                <a:latin typeface="+mn-lt"/>
                <a:ea typeface="+mn-ea"/>
                <a:cs typeface="+mn-cs"/>
              </a:rPr>
              <a:t>。对于大多数对象检测器，是在不利用对象实例之间的关系的情况下分别检测和识别对象实例。最近的一些研究表明，考虑上下文的交互作用可以改进现代的目标检测器。最近的一些改进可以分为两类，第一类是探索单个对象之间的关系</a:t>
            </a:r>
            <a:r>
              <a:rPr lang="en-US" altLang="zh-CN" sz="1200" kern="1200" dirty="0">
                <a:solidFill>
                  <a:schemeClr val="tx1"/>
                </a:solidFill>
                <a:effectLst/>
                <a:latin typeface="+mn-lt"/>
                <a:ea typeface="+mn-ea"/>
                <a:cs typeface="+mn-cs"/>
              </a:rPr>
              <a:t>[15,146,150,152,162]</a:t>
            </a:r>
            <a:r>
              <a:rPr lang="zh-CN" altLang="zh-CN" sz="1200" kern="1200" dirty="0">
                <a:solidFill>
                  <a:schemeClr val="tx1"/>
                </a:solidFill>
                <a:effectLst/>
                <a:latin typeface="+mn-lt"/>
                <a:ea typeface="+mn-ea"/>
                <a:cs typeface="+mn-cs"/>
              </a:rPr>
              <a:t>，第二类是探索建模对象和场景之间的依赖关系</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目标检测器的训练本质上是一个不平衡的数据学习问题。在基于滑动窗口的检测器的情况下，每个对象的背景和对象之间的不平衡可能达到极端的</a:t>
            </a:r>
            <a:r>
              <a:rPr lang="en-US" altLang="zh-CN" sz="1200" kern="1200" dirty="0">
                <a:solidFill>
                  <a:schemeClr val="tx1"/>
                </a:solidFill>
                <a:effectLst/>
                <a:latin typeface="+mn-lt"/>
                <a:ea typeface="+mn-ea"/>
                <a:cs typeface="+mn-cs"/>
              </a:rPr>
              <a:t>10^4-10^5 </a:t>
            </a:r>
            <a:r>
              <a:rPr lang="zh-CN" altLang="zh-CN" sz="1200" kern="1200" dirty="0">
                <a:solidFill>
                  <a:schemeClr val="tx1"/>
                </a:solidFill>
                <a:effectLst/>
                <a:latin typeface="+mn-lt"/>
                <a:ea typeface="+mn-ea"/>
                <a:cs typeface="+mn-cs"/>
              </a:rPr>
              <a:t>个背景窗口。现代检测数据集要求预测对象的长径比，进一步将不平衡比提高到</a:t>
            </a:r>
            <a:r>
              <a:rPr lang="en-US" altLang="zh-CN" sz="1200" kern="1200" dirty="0">
                <a:solidFill>
                  <a:schemeClr val="tx1"/>
                </a:solidFill>
                <a:effectLst/>
                <a:latin typeface="+mn-lt"/>
                <a:ea typeface="+mn-ea"/>
                <a:cs typeface="+mn-cs"/>
              </a:rPr>
              <a:t> 10^6=10^7</a:t>
            </a:r>
            <a:r>
              <a:rPr lang="zh-CN" altLang="zh-CN" sz="1200" kern="1200" dirty="0">
                <a:solidFill>
                  <a:schemeClr val="tx1"/>
                </a:solidFill>
                <a:effectLst/>
                <a:latin typeface="+mn-lt"/>
                <a:ea typeface="+mn-ea"/>
                <a:cs typeface="+mn-cs"/>
              </a:rPr>
              <a:t>。在这种情况下，使用所有的背景数据进行训练是有害的，因为大量易产生的负样本将压倒学习过程。困难负样本挖掘</a:t>
            </a:r>
            <a:r>
              <a:rPr lang="en-US" altLang="zh-CN" sz="1200" kern="1200" dirty="0">
                <a:solidFill>
                  <a:schemeClr val="tx1"/>
                </a:solidFill>
                <a:effectLst/>
                <a:latin typeface="+mn-lt"/>
                <a:ea typeface="+mn-ea"/>
                <a:cs typeface="+mn-cs"/>
              </a:rPr>
              <a:t> ( HNM ) </a:t>
            </a:r>
            <a:r>
              <a:rPr lang="zh-CN" altLang="zh-CN" sz="1200" kern="1200" dirty="0">
                <a:solidFill>
                  <a:schemeClr val="tx1"/>
                </a:solidFill>
                <a:effectLst/>
                <a:latin typeface="+mn-lt"/>
                <a:ea typeface="+mn-ea"/>
                <a:cs typeface="+mn-cs"/>
              </a:rPr>
              <a:t>是针对训练过程中数据不平衡的问题。</a:t>
            </a:r>
            <a:r>
              <a:rPr lang="en-US" altLang="zh-CN" sz="1200" kern="1200" dirty="0">
                <a:solidFill>
                  <a:schemeClr val="tx1"/>
                </a:solidFill>
                <a:effectLst/>
                <a:latin typeface="+mn-lt"/>
                <a:ea typeface="+mn-ea"/>
                <a:cs typeface="+mn-cs"/>
              </a:rPr>
              <a:t>HNM </a:t>
            </a:r>
            <a:r>
              <a:rPr lang="zh-CN" altLang="zh-CN" sz="1200" kern="1200" dirty="0">
                <a:solidFill>
                  <a:schemeClr val="tx1"/>
                </a:solidFill>
                <a:effectLst/>
                <a:latin typeface="+mn-lt"/>
                <a:ea typeface="+mn-ea"/>
                <a:cs typeface="+mn-cs"/>
              </a:rPr>
              <a:t>在目标检测中的技术演进如图所示。</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目标检测中的</a:t>
            </a:r>
            <a:r>
              <a:rPr lang="en-US" altLang="zh-CN" sz="1200" b="1" kern="1200" dirty="0">
                <a:solidFill>
                  <a:schemeClr val="tx1"/>
                </a:solidFill>
                <a:effectLst/>
                <a:latin typeface="+mn-lt"/>
                <a:ea typeface="+mn-ea"/>
                <a:cs typeface="+mn-cs"/>
              </a:rPr>
              <a:t> Bootstrap </a:t>
            </a:r>
            <a:r>
              <a:rPr lang="zh-CN" altLang="zh-CN" sz="1200" b="1" kern="1200" dirty="0">
                <a:solidFill>
                  <a:schemeClr val="tx1"/>
                </a:solidFill>
                <a:effectLst/>
                <a:latin typeface="+mn-lt"/>
                <a:ea typeface="+mn-ea"/>
                <a:cs typeface="+mn-cs"/>
              </a:rPr>
              <a:t>是指一组训练技术，训练从一小部分背景样本开始，然后在训练过程中迭代地添加新的误分类背景</a:t>
            </a:r>
            <a:r>
              <a:rPr lang="zh-CN" altLang="zh-CN" sz="1200" kern="1200" dirty="0">
                <a:solidFill>
                  <a:schemeClr val="tx1"/>
                </a:solidFill>
                <a:effectLst/>
                <a:latin typeface="+mn-lt"/>
                <a:ea typeface="+mn-ea"/>
                <a:cs typeface="+mn-cs"/>
              </a:rPr>
              <a:t>。在早期的对象检测器中，最初引入</a:t>
            </a:r>
            <a:r>
              <a:rPr lang="en-US" altLang="zh-CN" sz="1200" kern="1200" dirty="0">
                <a:solidFill>
                  <a:schemeClr val="tx1"/>
                </a:solidFill>
                <a:effectLst/>
                <a:latin typeface="+mn-lt"/>
                <a:ea typeface="+mn-ea"/>
                <a:cs typeface="+mn-cs"/>
              </a:rPr>
              <a:t> bootstrap </a:t>
            </a:r>
            <a:r>
              <a:rPr lang="zh-CN" altLang="zh-CN" sz="1200" kern="1200" dirty="0">
                <a:solidFill>
                  <a:schemeClr val="tx1"/>
                </a:solidFill>
                <a:effectLst/>
                <a:latin typeface="+mn-lt"/>
                <a:ea typeface="+mn-ea"/>
                <a:cs typeface="+mn-cs"/>
              </a:rPr>
              <a:t>的目的是减少对数百万个背景样本的训练计算</a:t>
            </a:r>
            <a:r>
              <a:rPr lang="en-US" altLang="zh-CN" sz="1200" kern="1200" dirty="0">
                <a:solidFill>
                  <a:schemeClr val="tx1"/>
                </a:solidFill>
                <a:effectLst/>
                <a:latin typeface="+mn-lt"/>
                <a:ea typeface="+mn-ea"/>
                <a:cs typeface="+mn-cs"/>
              </a:rPr>
              <a:t>[10,29,164]</a:t>
            </a:r>
            <a:r>
              <a:rPr lang="zh-CN" altLang="zh-CN" sz="1200" kern="1200" dirty="0">
                <a:solidFill>
                  <a:schemeClr val="tx1"/>
                </a:solidFill>
                <a:effectLst/>
                <a:latin typeface="+mn-lt"/>
                <a:ea typeface="+mn-ea"/>
                <a:cs typeface="+mn-cs"/>
              </a:rPr>
              <a:t>。后来成为</a:t>
            </a:r>
            <a:r>
              <a:rPr lang="en-US" altLang="zh-CN" sz="1200" kern="1200" dirty="0">
                <a:solidFill>
                  <a:schemeClr val="tx1"/>
                </a:solidFill>
                <a:effectLst/>
                <a:latin typeface="+mn-lt"/>
                <a:ea typeface="+mn-ea"/>
                <a:cs typeface="+mn-cs"/>
              </a:rPr>
              <a:t> DPM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检测器中解决数据不平衡问题的标准训练技术</a:t>
            </a:r>
            <a:r>
              <a:rPr lang="en-US" altLang="zh-CN" sz="1200" kern="1200" dirty="0">
                <a:solidFill>
                  <a:schemeClr val="tx1"/>
                </a:solidFill>
                <a:effectLst/>
                <a:latin typeface="+mn-lt"/>
                <a:ea typeface="+mn-ea"/>
                <a:cs typeface="+mn-cs"/>
              </a:rPr>
              <a:t>[12,13]</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在深度学习时代后期，由于计算能力的提高，在</a:t>
            </a:r>
            <a:r>
              <a:rPr lang="en-US" altLang="zh-CN" sz="1200" kern="1200" dirty="0">
                <a:solidFill>
                  <a:schemeClr val="tx1"/>
                </a:solidFill>
                <a:effectLst/>
                <a:latin typeface="+mn-lt"/>
                <a:ea typeface="+mn-ea"/>
                <a:cs typeface="+mn-cs"/>
              </a:rPr>
              <a:t> 2014-2016 </a:t>
            </a:r>
            <a:r>
              <a:rPr lang="zh-CN" altLang="zh-CN" sz="1200" kern="1200" dirty="0">
                <a:solidFill>
                  <a:schemeClr val="tx1"/>
                </a:solidFill>
                <a:effectLst/>
                <a:latin typeface="+mn-lt"/>
                <a:ea typeface="+mn-ea"/>
                <a:cs typeface="+mn-cs"/>
              </a:rPr>
              <a:t>年的目标检测中，</a:t>
            </a:r>
            <a:r>
              <a:rPr lang="en-US" altLang="zh-CN" sz="1200" kern="1200" dirty="0">
                <a:solidFill>
                  <a:schemeClr val="tx1"/>
                </a:solidFill>
                <a:effectLst/>
                <a:latin typeface="+mn-lt"/>
                <a:ea typeface="+mn-ea"/>
                <a:cs typeface="+mn-cs"/>
              </a:rPr>
              <a:t>bootstrap </a:t>
            </a:r>
            <a:r>
              <a:rPr lang="zh-CN" altLang="zh-CN" sz="1200" kern="1200" dirty="0">
                <a:solidFill>
                  <a:schemeClr val="tx1"/>
                </a:solidFill>
                <a:effectLst/>
                <a:latin typeface="+mn-lt"/>
                <a:ea typeface="+mn-ea"/>
                <a:cs typeface="+mn-cs"/>
              </a:rPr>
              <a:t>很快被丢弃</a:t>
            </a:r>
            <a:r>
              <a:rPr lang="en-US" altLang="zh-CN" sz="1200" kern="1200" dirty="0">
                <a:solidFill>
                  <a:schemeClr val="tx1"/>
                </a:solidFill>
                <a:effectLst/>
                <a:latin typeface="+mn-lt"/>
                <a:ea typeface="+mn-ea"/>
                <a:cs typeface="+mn-cs"/>
              </a:rPr>
              <a:t>[16-20]</a:t>
            </a:r>
            <a:r>
              <a:rPr lang="zh-CN" altLang="zh-CN" sz="1200" kern="1200" dirty="0">
                <a:solidFill>
                  <a:schemeClr val="tx1"/>
                </a:solidFill>
                <a:effectLst/>
                <a:latin typeface="+mn-lt"/>
                <a:ea typeface="+mn-ea"/>
                <a:cs typeface="+mn-cs"/>
              </a:rPr>
              <a:t>。为了缓解训练期间的数据目标平衡问题，像</a:t>
            </a:r>
            <a:r>
              <a:rPr lang="en-US" altLang="zh-CN" sz="1200" kern="1200" dirty="0">
                <a:solidFill>
                  <a:schemeClr val="tx1"/>
                </a:solidFill>
                <a:effectLst/>
                <a:latin typeface="+mn-lt"/>
                <a:ea typeface="+mn-ea"/>
                <a:cs typeface="+mn-cs"/>
              </a:rPr>
              <a:t> Faster RCNN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YOLO </a:t>
            </a:r>
            <a:r>
              <a:rPr lang="zh-CN" altLang="zh-CN" sz="1200" kern="1200" dirty="0">
                <a:solidFill>
                  <a:schemeClr val="tx1"/>
                </a:solidFill>
                <a:effectLst/>
                <a:latin typeface="+mn-lt"/>
                <a:ea typeface="+mn-ea"/>
                <a:cs typeface="+mn-cs"/>
              </a:rPr>
              <a:t>这样的检测器只是在正窗和负窗之间平衡权重。然而，研究人员后来发现，权重平衡不能完全解决不平衡的数据问题</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。为此，</a:t>
            </a:r>
            <a:r>
              <a:rPr lang="en-US" altLang="zh-CN" sz="1200" b="1" kern="1200" dirty="0">
                <a:solidFill>
                  <a:schemeClr val="tx1"/>
                </a:solidFill>
                <a:effectLst/>
                <a:latin typeface="+mn-lt"/>
                <a:ea typeface="+mn-ea"/>
                <a:cs typeface="+mn-cs"/>
              </a:rPr>
              <a:t>2016</a:t>
            </a:r>
            <a:r>
              <a:rPr lang="zh-CN" altLang="zh-CN" sz="1200" b="1" kern="1200" dirty="0">
                <a:solidFill>
                  <a:schemeClr val="tx1"/>
                </a:solidFill>
                <a:effectLst/>
                <a:latin typeface="+mn-lt"/>
                <a:ea typeface="+mn-ea"/>
                <a:cs typeface="+mn-cs"/>
              </a:rPr>
              <a:t>年以后，</a:t>
            </a:r>
            <a:r>
              <a:rPr lang="en-US" altLang="zh-CN" sz="1200" b="1" kern="1200" dirty="0">
                <a:solidFill>
                  <a:schemeClr val="tx1"/>
                </a:solidFill>
                <a:effectLst/>
                <a:latin typeface="+mn-lt"/>
                <a:ea typeface="+mn-ea"/>
                <a:cs typeface="+mn-cs"/>
              </a:rPr>
              <a:t>bootstrap </a:t>
            </a:r>
            <a:r>
              <a:rPr lang="zh-CN" altLang="zh-CN" sz="1200" b="1" kern="1200" dirty="0">
                <a:solidFill>
                  <a:schemeClr val="tx1"/>
                </a:solidFill>
                <a:effectLst/>
                <a:latin typeface="+mn-lt"/>
                <a:ea typeface="+mn-ea"/>
                <a:cs typeface="+mn-cs"/>
              </a:rPr>
              <a:t>被重新引入</a:t>
            </a:r>
            <a:r>
              <a:rPr lang="zh-CN" altLang="zh-CN" sz="1200" kern="1200" dirty="0">
                <a:solidFill>
                  <a:schemeClr val="tx1"/>
                </a:solidFill>
                <a:effectLst/>
                <a:latin typeface="+mn-lt"/>
                <a:ea typeface="+mn-ea"/>
                <a:cs typeface="+mn-cs"/>
              </a:rPr>
              <a:t>到基于深度学习的检测器中</a:t>
            </a:r>
            <a:r>
              <a:rPr lang="en-US" altLang="zh-CN" sz="1200" kern="1200" dirty="0">
                <a:solidFill>
                  <a:schemeClr val="tx1"/>
                </a:solidFill>
                <a:effectLst/>
                <a:latin typeface="+mn-lt"/>
                <a:ea typeface="+mn-ea"/>
                <a:cs typeface="+mn-cs"/>
              </a:rPr>
              <a:t>[21,165 - 168]</a:t>
            </a:r>
            <a:r>
              <a:rPr lang="zh-CN" altLang="zh-CN" sz="1200" kern="1200" dirty="0">
                <a:solidFill>
                  <a:schemeClr val="tx1"/>
                </a:solidFill>
                <a:effectLst/>
                <a:latin typeface="+mn-lt"/>
                <a:ea typeface="+mn-ea"/>
                <a:cs typeface="+mn-cs"/>
              </a:rPr>
              <a:t>。例如，在</a:t>
            </a:r>
            <a:r>
              <a:rPr lang="en-US" altLang="zh-CN" sz="1200" kern="1200" dirty="0">
                <a:solidFill>
                  <a:schemeClr val="tx1"/>
                </a:solidFill>
                <a:effectLst/>
                <a:latin typeface="+mn-lt"/>
                <a:ea typeface="+mn-ea"/>
                <a:cs typeface="+mn-cs"/>
              </a:rPr>
              <a:t> SSD [21]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OHEM </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[166]</a:t>
            </a:r>
            <a:r>
              <a:rPr lang="zh-CN" altLang="zh-CN" sz="1200" kern="1200" dirty="0">
                <a:solidFill>
                  <a:schemeClr val="tx1"/>
                </a:solidFill>
                <a:effectLst/>
                <a:latin typeface="+mn-lt"/>
                <a:ea typeface="+mn-ea"/>
                <a:cs typeface="+mn-cs"/>
              </a:rPr>
              <a:t>，只有很小一部分样本的梯度</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损失值最大的</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将反向传播。在</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RefineDet</a:t>
            </a:r>
            <a:r>
              <a:rPr lang="en-US" altLang="zh-CN" sz="1200" kern="1200" dirty="0">
                <a:solidFill>
                  <a:schemeClr val="tx1"/>
                </a:solidFill>
                <a:effectLst/>
                <a:latin typeface="+mn-lt"/>
                <a:ea typeface="+mn-ea"/>
                <a:cs typeface="+mn-cs"/>
              </a:rPr>
              <a:t> [55]</a:t>
            </a:r>
            <a:r>
              <a:rPr lang="zh-CN" altLang="zh-CN" sz="1200" kern="1200" dirty="0">
                <a:solidFill>
                  <a:schemeClr val="tx1"/>
                </a:solidFill>
                <a:effectLst/>
                <a:latin typeface="+mn-lt"/>
                <a:ea typeface="+mn-ea"/>
                <a:cs typeface="+mn-cs"/>
              </a:rPr>
              <a:t>中，设计了一个 “ 锚框细化模块（</a:t>
            </a:r>
            <a:r>
              <a:rPr lang="en-US" altLang="zh-CN" sz="1200" kern="1200" dirty="0">
                <a:solidFill>
                  <a:schemeClr val="tx1"/>
                </a:solidFill>
                <a:effectLst/>
                <a:latin typeface="+mn-lt"/>
                <a:ea typeface="+mn-ea"/>
                <a:cs typeface="+mn-cs"/>
              </a:rPr>
              <a:t>anchor refinement module</a:t>
            </a:r>
            <a:r>
              <a:rPr lang="zh-CN" altLang="zh-CN" sz="1200" kern="1200" dirty="0">
                <a:solidFill>
                  <a:schemeClr val="tx1"/>
                </a:solidFill>
                <a:effectLst/>
                <a:latin typeface="+mn-lt"/>
                <a:ea typeface="+mn-ea"/>
                <a:cs typeface="+mn-cs"/>
              </a:rPr>
              <a:t>） ” 来过滤容易出现的负样本。</a:t>
            </a:r>
            <a:r>
              <a:rPr lang="zh-CN" altLang="zh-CN" sz="1200" b="1" kern="1200" dirty="0">
                <a:solidFill>
                  <a:schemeClr val="tx1"/>
                </a:solidFill>
                <a:effectLst/>
                <a:latin typeface="+mn-lt"/>
                <a:ea typeface="+mn-ea"/>
                <a:cs typeface="+mn-cs"/>
              </a:rPr>
              <a:t>另一种改进是设计新的损失函数</a:t>
            </a:r>
            <a:r>
              <a:rPr lang="en-US" altLang="zh-CN" sz="1200" kern="1200" dirty="0">
                <a:solidFill>
                  <a:schemeClr val="tx1"/>
                </a:solidFill>
                <a:effectLst/>
                <a:latin typeface="+mn-lt"/>
                <a:ea typeface="+mn-ea"/>
                <a:cs typeface="+mn-cs"/>
              </a:rPr>
              <a:t>[23,169,170]</a:t>
            </a:r>
            <a:r>
              <a:rPr lang="zh-CN" altLang="zh-CN" sz="1200" kern="1200" dirty="0">
                <a:solidFill>
                  <a:schemeClr val="tx1"/>
                </a:solidFill>
                <a:effectLst/>
                <a:latin typeface="+mn-lt"/>
                <a:ea typeface="+mn-ea"/>
                <a:cs typeface="+mn-cs"/>
              </a:rPr>
              <a:t>，通过重新定义标准的交叉熵损失，使其更关注于困难的、分类错误的样本</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加速目标检测一直是一个重要而又具有挑战性的问题。在过去的</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年里，目标检测领域已经发展了复杂的加速技术。这些技术大致可以分为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检测管道提速 ”、“ 检测引擎提速 ” 和 “ 数值计算提速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三个层次，如图所示。</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目标检测器的不同计算阶段中，特征提取通常占主导地位。对于基于滑动窗的检测器，计算冗余从位置和尺度两方面入手，其中位置冗余是由相邻窗口之间的重叠造成的，尺度冗余是通过相邻尺度间的特征关联造成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减少空间计算冗余最常用的方法是</a:t>
            </a:r>
            <a:r>
              <a:rPr lang="zh-CN" altLang="zh-CN" sz="1200" b="1" kern="1200" dirty="0">
                <a:solidFill>
                  <a:schemeClr val="tx1"/>
                </a:solidFill>
                <a:effectLst/>
                <a:latin typeface="+mn-lt"/>
                <a:ea typeface="+mn-ea"/>
                <a:cs typeface="+mn-cs"/>
              </a:rPr>
              <a:t>特征图共享计算，即，在滑动窗口前只计算一次整个图像的特征图</a:t>
            </a:r>
            <a:r>
              <a:rPr lang="zh-CN" altLang="zh-CN" sz="1200" kern="1200" dirty="0">
                <a:solidFill>
                  <a:schemeClr val="tx1"/>
                </a:solidFill>
                <a:effectLst/>
                <a:latin typeface="+mn-lt"/>
                <a:ea typeface="+mn-ea"/>
                <a:cs typeface="+mn-cs"/>
              </a:rPr>
              <a:t>。传统检测器的 “ 图像金字塔 ” 可以看作是一个 “ 特征金字塔 ”。例如，为了加快</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行人检测器的速度，研究者通常会将整个输入图像的 “</a:t>
            </a:r>
            <a:r>
              <a:rPr lang="en-US" altLang="zh-CN" sz="1200" kern="1200" dirty="0">
                <a:solidFill>
                  <a:schemeClr val="tx1"/>
                </a:solidFill>
                <a:effectLst/>
                <a:latin typeface="+mn-lt"/>
                <a:ea typeface="+mn-ea"/>
                <a:cs typeface="+mn-cs"/>
              </a:rPr>
              <a:t> HOG map </a:t>
            </a:r>
            <a:r>
              <a:rPr lang="zh-CN" altLang="zh-CN" sz="1200" kern="1200" dirty="0">
                <a:solidFill>
                  <a:schemeClr val="tx1"/>
                </a:solidFill>
                <a:effectLst/>
                <a:latin typeface="+mn-lt"/>
                <a:ea typeface="+mn-ea"/>
                <a:cs typeface="+mn-cs"/>
              </a:rPr>
              <a:t>” 进行累加，如图</a:t>
            </a:r>
            <a:r>
              <a:rPr lang="en-US" altLang="zh-CN" sz="1200" kern="1200" dirty="0">
                <a:solidFill>
                  <a:schemeClr val="tx1"/>
                </a:solidFill>
                <a:effectLst/>
                <a:latin typeface="+mn-lt"/>
                <a:ea typeface="+mn-ea"/>
                <a:cs typeface="+mn-cs"/>
              </a:rPr>
              <a:t>13</a:t>
            </a:r>
            <a:r>
              <a:rPr lang="zh-CN" altLang="zh-CN" sz="1200" kern="1200" dirty="0">
                <a:solidFill>
                  <a:schemeClr val="tx1"/>
                </a:solidFill>
                <a:effectLst/>
                <a:latin typeface="+mn-lt"/>
                <a:ea typeface="+mn-ea"/>
                <a:cs typeface="+mn-cs"/>
              </a:rPr>
              <a:t>所示。然而，这种方法的缺点也很明显，即，</a:t>
            </a:r>
            <a:r>
              <a:rPr lang="en-US" altLang="zh-CN" sz="1200" kern="1200" dirty="0">
                <a:solidFill>
                  <a:schemeClr val="tx1"/>
                </a:solidFill>
                <a:effectLst/>
                <a:latin typeface="+mn-lt"/>
                <a:ea typeface="+mn-ea"/>
                <a:cs typeface="+mn-cs"/>
              </a:rPr>
              <a:t> feature map </a:t>
            </a:r>
            <a:r>
              <a:rPr lang="zh-CN" altLang="zh-CN" sz="1200" kern="1200" dirty="0">
                <a:solidFill>
                  <a:schemeClr val="tx1"/>
                </a:solidFill>
                <a:effectLst/>
                <a:latin typeface="+mn-lt"/>
                <a:ea typeface="+mn-ea"/>
                <a:cs typeface="+mn-cs"/>
              </a:rPr>
              <a:t>分辨率</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此</a:t>
            </a:r>
            <a:r>
              <a:rPr lang="en-US" altLang="zh-CN" sz="1200" kern="1200" dirty="0">
                <a:solidFill>
                  <a:schemeClr val="tx1"/>
                </a:solidFill>
                <a:effectLst/>
                <a:latin typeface="+mn-lt"/>
                <a:ea typeface="+mn-ea"/>
                <a:cs typeface="+mn-cs"/>
              </a:rPr>
              <a:t> feature map </a:t>
            </a:r>
            <a:r>
              <a:rPr lang="zh-CN" altLang="zh-CN" sz="1200" kern="1200" dirty="0">
                <a:solidFill>
                  <a:schemeClr val="tx1"/>
                </a:solidFill>
                <a:effectLst/>
                <a:latin typeface="+mn-lt"/>
                <a:ea typeface="+mn-ea"/>
                <a:cs typeface="+mn-cs"/>
              </a:rPr>
              <a:t>上滑动窗口的最小步长</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将受到单元格大小的限制。如果一个小对象位于两个单元格之间，那么所有检测窗口都可能忽略它。解决这个问题的一个方法是构建一个完整的特征金字塔，这将在</a:t>
            </a:r>
            <a:r>
              <a:rPr lang="zh-CN" altLang="en-US" sz="1200" kern="1200" dirty="0">
                <a:solidFill>
                  <a:schemeClr val="tx1"/>
                </a:solidFill>
                <a:effectLst/>
                <a:latin typeface="+mn-lt"/>
                <a:ea typeface="+mn-ea"/>
                <a:cs typeface="+mn-cs"/>
              </a:rPr>
              <a:t>后续章节</a:t>
            </a:r>
            <a:r>
              <a:rPr lang="zh-CN" altLang="zh-CN" sz="1200" kern="1200" dirty="0">
                <a:solidFill>
                  <a:schemeClr val="tx1"/>
                </a:solidFill>
                <a:effectLst/>
                <a:latin typeface="+mn-lt"/>
                <a:ea typeface="+mn-ea"/>
                <a:cs typeface="+mn-cs"/>
              </a:rPr>
              <a:t>中介绍。</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特征图共享计算的思想在基于卷积的检测器中也得到了广泛的应用。一些相关的著作可以追溯到</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世纪</a:t>
            </a:r>
            <a:r>
              <a:rPr lang="en-US" altLang="zh-CN" sz="1200" kern="1200" dirty="0">
                <a:solidFill>
                  <a:schemeClr val="tx1"/>
                </a:solidFill>
                <a:effectLst/>
                <a:latin typeface="+mn-lt"/>
                <a:ea typeface="+mn-ea"/>
                <a:cs typeface="+mn-cs"/>
              </a:rPr>
              <a:t>90</a:t>
            </a:r>
            <a:r>
              <a:rPr lang="zh-CN" altLang="zh-CN" sz="1200" kern="1200" dirty="0">
                <a:solidFill>
                  <a:schemeClr val="tx1"/>
                </a:solidFill>
                <a:effectLst/>
                <a:latin typeface="+mn-lt"/>
                <a:ea typeface="+mn-ea"/>
                <a:cs typeface="+mn-cs"/>
              </a:rPr>
              <a:t>年代</a:t>
            </a:r>
            <a:r>
              <a:rPr lang="en-US" altLang="zh-CN" sz="1200" kern="1200" dirty="0">
                <a:solidFill>
                  <a:schemeClr val="tx1"/>
                </a:solidFill>
                <a:effectLst/>
                <a:latin typeface="+mn-lt"/>
                <a:ea typeface="+mn-ea"/>
                <a:cs typeface="+mn-cs"/>
              </a:rPr>
              <a:t>[96,97]</a:t>
            </a:r>
            <a:r>
              <a:rPr lang="zh-CN" altLang="zh-CN" sz="1200" kern="1200" dirty="0">
                <a:solidFill>
                  <a:schemeClr val="tx1"/>
                </a:solidFill>
                <a:effectLst/>
                <a:latin typeface="+mn-lt"/>
                <a:ea typeface="+mn-ea"/>
                <a:cs typeface="+mn-cs"/>
              </a:rPr>
              <a:t>。近年来大多数基于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的检测器，例如，</a:t>
            </a:r>
            <a:r>
              <a:rPr lang="en-US" altLang="zh-CN" sz="1200" kern="1200" dirty="0" err="1">
                <a:solidFill>
                  <a:schemeClr val="tx1"/>
                </a:solidFill>
                <a:effectLst/>
                <a:latin typeface="+mn-lt"/>
                <a:ea typeface="+mn-ea"/>
                <a:cs typeface="+mn-cs"/>
              </a:rPr>
              <a:t>SPPNet</a:t>
            </a:r>
            <a:r>
              <a:rPr lang="en-US" altLang="zh-CN" sz="1200" kern="1200" dirty="0">
                <a:solidFill>
                  <a:schemeClr val="tx1"/>
                </a:solidFill>
                <a:effectLst/>
                <a:latin typeface="+mn-lt"/>
                <a:ea typeface="+mn-ea"/>
                <a:cs typeface="+mn-cs"/>
              </a:rPr>
              <a:t> [17]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Fast-RCNN [18]</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Faster-RCNN [19]</a:t>
            </a:r>
            <a:r>
              <a:rPr lang="zh-CN" altLang="zh-CN" sz="1200" kern="1200" dirty="0">
                <a:solidFill>
                  <a:schemeClr val="tx1"/>
                </a:solidFill>
                <a:effectLst/>
                <a:latin typeface="+mn-lt"/>
                <a:ea typeface="+mn-ea"/>
                <a:cs typeface="+mn-cs"/>
              </a:rPr>
              <a:t>都采用了类似的思想，实现了数十倍甚至数百倍的加速度。</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b="1" dirty="0"/>
              <a:t>为了减少尺度计算冗余，最成功的方法是直接缩放特征而不是图像</a:t>
            </a:r>
            <a:r>
              <a:rPr lang="zh-CN" altLang="zh-CN" dirty="0"/>
              <a:t>，这种方法首次应用于</a:t>
            </a:r>
            <a:r>
              <a:rPr lang="en-US" altLang="zh-CN" dirty="0"/>
              <a:t>VJ</a:t>
            </a:r>
            <a:r>
              <a:rPr lang="zh-CN" altLang="zh-CN" dirty="0"/>
              <a:t>检测器</a:t>
            </a:r>
            <a:r>
              <a:rPr lang="en-US" altLang="zh-CN" dirty="0"/>
              <a:t>[10]</a:t>
            </a:r>
            <a:r>
              <a:rPr lang="zh-CN" altLang="zh-CN" dirty="0"/>
              <a:t>。然而，由于模糊效果，这种方法不能直接应用于类似于</a:t>
            </a:r>
            <a:r>
              <a:rPr lang="en-US" altLang="zh-CN" dirty="0"/>
              <a:t> HOG </a:t>
            </a:r>
            <a:r>
              <a:rPr lang="zh-CN" altLang="zh-CN" dirty="0"/>
              <a:t>的特性。对于这个问题，</a:t>
            </a:r>
            <a:r>
              <a:rPr lang="en-US" altLang="zh-CN" dirty="0"/>
              <a:t>P. Dollar</a:t>
            </a:r>
            <a:r>
              <a:rPr lang="zh-CN" altLang="zh-CN" dirty="0"/>
              <a:t>’等人通过广泛的统计分析发现</a:t>
            </a:r>
            <a:r>
              <a:rPr lang="en-US" altLang="zh-CN" dirty="0"/>
              <a:t> HOG </a:t>
            </a:r>
            <a:r>
              <a:rPr lang="zh-CN" altLang="zh-CN" dirty="0"/>
              <a:t>相邻尺度与积分通道特征之间存在很强的</a:t>
            </a:r>
            <a:r>
              <a:rPr lang="en-US" altLang="zh-CN" dirty="0"/>
              <a:t> ( log-linear ) </a:t>
            </a:r>
            <a:r>
              <a:rPr lang="zh-CN" altLang="zh-CN" dirty="0"/>
              <a:t>相关性</a:t>
            </a:r>
            <a:r>
              <a:rPr lang="en-US" altLang="zh-CN" dirty="0"/>
              <a:t>[171]</a:t>
            </a:r>
            <a:r>
              <a:rPr lang="zh-CN" altLang="zh-CN" dirty="0"/>
              <a:t>。这种相关性可以通过近似相邻尺度的特征图来加速特征金字塔的计算</a:t>
            </a:r>
            <a:r>
              <a:rPr lang="en-US" altLang="zh-CN" dirty="0"/>
              <a:t>[172]</a:t>
            </a:r>
            <a:r>
              <a:rPr lang="zh-CN" altLang="zh-CN" dirty="0"/>
              <a:t>。此外，</a:t>
            </a:r>
            <a:r>
              <a:rPr lang="zh-CN" altLang="zh-CN" b="1" dirty="0"/>
              <a:t>构建 “ 检测器金字塔 ” 是避免尺度计算冗余的另一种方法，即，通过简单地在一个</a:t>
            </a:r>
            <a:r>
              <a:rPr lang="en-US" altLang="zh-CN" b="1" dirty="0"/>
              <a:t> feature map </a:t>
            </a:r>
            <a:r>
              <a:rPr lang="zh-CN" altLang="zh-CN" b="1" dirty="0"/>
              <a:t>上滑动多个检测器来检测不同尺度的对象，而不是重新缩放图像或</a:t>
            </a:r>
            <a:r>
              <a:rPr lang="en-US" altLang="zh-CN" b="1" dirty="0"/>
              <a:t> feature </a:t>
            </a:r>
            <a:r>
              <a:rPr lang="en-US" altLang="zh-CN" dirty="0"/>
              <a:t>[173]</a:t>
            </a:r>
            <a:r>
              <a:rPr lang="zh-CN" altLang="zh-CN" dirty="0"/>
              <a:t>。</a:t>
            </a:r>
            <a:endParaRPr lang="zh-CN"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传统的基于滑动窗口的检测器，如</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检测器和</a:t>
            </a:r>
            <a:r>
              <a:rPr lang="en-US" altLang="zh-CN" sz="1200" kern="1200" dirty="0">
                <a:solidFill>
                  <a:schemeClr val="tx1"/>
                </a:solidFill>
                <a:effectLst/>
                <a:latin typeface="+mn-lt"/>
                <a:ea typeface="+mn-ea"/>
                <a:cs typeface="+mn-cs"/>
              </a:rPr>
              <a:t> DPM</a:t>
            </a:r>
            <a:r>
              <a:rPr lang="zh-CN" altLang="zh-CN" sz="1200" kern="1200" dirty="0">
                <a:solidFill>
                  <a:schemeClr val="tx1"/>
                </a:solidFill>
                <a:effectLst/>
                <a:latin typeface="+mn-lt"/>
                <a:ea typeface="+mn-ea"/>
                <a:cs typeface="+mn-cs"/>
              </a:rPr>
              <a:t>，由于计算复杂度较低，更喜欢使用线性分类器而不是非线性分类器。核</a:t>
            </a:r>
            <a:r>
              <a:rPr lang="en-US" altLang="zh-CN" sz="1200" kern="1200" dirty="0">
                <a:solidFill>
                  <a:schemeClr val="tx1"/>
                </a:solidFill>
                <a:effectLst/>
                <a:latin typeface="+mn-lt"/>
                <a:ea typeface="+mn-ea"/>
                <a:cs typeface="+mn-cs"/>
              </a:rPr>
              <a:t> SVM </a:t>
            </a:r>
            <a:r>
              <a:rPr lang="zh-CN" altLang="zh-CN" sz="1200" kern="1200" dirty="0">
                <a:solidFill>
                  <a:schemeClr val="tx1"/>
                </a:solidFill>
                <a:effectLst/>
                <a:latin typeface="+mn-lt"/>
                <a:ea typeface="+mn-ea"/>
                <a:cs typeface="+mn-cs"/>
              </a:rPr>
              <a:t>等非线性分类器的检测精度较高，但同时也带来较高的计算开销。作为一种标准的非参数方法，传统的核函数法没有固定的计算复杂度。当我们有一个非常大的训练集时，检测速度会变得非常慢。</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在目标检测中，有很多方法可以</a:t>
            </a:r>
            <a:r>
              <a:rPr lang="zh-CN" altLang="zh-CN" sz="1200" b="1" kern="1200" dirty="0">
                <a:solidFill>
                  <a:schemeClr val="tx1"/>
                </a:solidFill>
                <a:effectLst/>
                <a:latin typeface="+mn-lt"/>
                <a:ea typeface="+mn-ea"/>
                <a:cs typeface="+mn-cs"/>
              </a:rPr>
              <a:t>加快核分类器的速度</a:t>
            </a:r>
            <a:r>
              <a:rPr lang="zh-CN" altLang="zh-CN" sz="1200" kern="1200" dirty="0">
                <a:solidFill>
                  <a:schemeClr val="tx1"/>
                </a:solidFill>
                <a:effectLst/>
                <a:latin typeface="+mn-lt"/>
                <a:ea typeface="+mn-ea"/>
                <a:cs typeface="+mn-cs"/>
              </a:rPr>
              <a:t>，其中最常用的是 “ 模型近似 ”</a:t>
            </a:r>
            <a:r>
              <a:rPr lang="en-US" altLang="zh-CN" sz="1200" kern="1200" dirty="0">
                <a:solidFill>
                  <a:schemeClr val="tx1"/>
                </a:solidFill>
                <a:effectLst/>
                <a:latin typeface="+mn-lt"/>
                <a:ea typeface="+mn-ea"/>
                <a:cs typeface="+mn-cs"/>
              </a:rPr>
              <a:t> [30,174]</a:t>
            </a:r>
            <a:r>
              <a:rPr lang="zh-CN" altLang="zh-CN" sz="1200" kern="1200" dirty="0">
                <a:solidFill>
                  <a:schemeClr val="tx1"/>
                </a:solidFill>
                <a:effectLst/>
                <a:latin typeface="+mn-lt"/>
                <a:ea typeface="+mn-ea"/>
                <a:cs typeface="+mn-cs"/>
              </a:rPr>
              <a:t>。由于经典 核</a:t>
            </a:r>
            <a:r>
              <a:rPr lang="en-US" altLang="zh-CN" sz="1200" kern="1200" dirty="0">
                <a:solidFill>
                  <a:schemeClr val="tx1"/>
                </a:solidFill>
                <a:effectLst/>
                <a:latin typeface="+mn-lt"/>
                <a:ea typeface="+mn-ea"/>
                <a:cs typeface="+mn-cs"/>
              </a:rPr>
              <a:t>SVM </a:t>
            </a:r>
            <a:r>
              <a:rPr lang="zh-CN" altLang="zh-CN" sz="1200" kern="1200" dirty="0">
                <a:solidFill>
                  <a:schemeClr val="tx1"/>
                </a:solidFill>
                <a:effectLst/>
                <a:latin typeface="+mn-lt"/>
                <a:ea typeface="+mn-ea"/>
                <a:cs typeface="+mn-cs"/>
              </a:rPr>
              <a:t>的决策边界只能由一小组训练样本</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支持向量</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确定，因此推理阶段的计算复杂度与支持向量的个数成正比：</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约简集向量</a:t>
            </a:r>
            <a:r>
              <a:rPr lang="en-US" altLang="zh-CN" sz="1200" b="1" kern="1200" dirty="0">
                <a:solidFill>
                  <a:schemeClr val="tx1"/>
                </a:solidFill>
                <a:effectLst/>
                <a:latin typeface="+mn-lt"/>
                <a:ea typeface="+mn-ea"/>
                <a:cs typeface="+mn-cs"/>
              </a:rPr>
              <a:t>[30]</a:t>
            </a:r>
            <a:r>
              <a:rPr lang="zh-CN" altLang="zh-CN" sz="1200" b="1" kern="1200" dirty="0">
                <a:solidFill>
                  <a:schemeClr val="tx1"/>
                </a:solidFill>
                <a:effectLst/>
                <a:latin typeface="+mn-lt"/>
                <a:ea typeface="+mn-ea"/>
                <a:cs typeface="+mn-cs"/>
              </a:rPr>
              <a:t>是 核</a:t>
            </a:r>
            <a:r>
              <a:rPr lang="en-US" altLang="zh-CN" sz="1200" b="1" kern="1200" dirty="0">
                <a:solidFill>
                  <a:schemeClr val="tx1"/>
                </a:solidFill>
                <a:effectLst/>
                <a:latin typeface="+mn-lt"/>
                <a:ea typeface="+mn-ea"/>
                <a:cs typeface="+mn-cs"/>
              </a:rPr>
              <a:t>SVM </a:t>
            </a:r>
            <a:r>
              <a:rPr lang="zh-CN" altLang="zh-CN" sz="1200" b="1" kern="1200" dirty="0">
                <a:solidFill>
                  <a:schemeClr val="tx1"/>
                </a:solidFill>
                <a:effectLst/>
                <a:latin typeface="+mn-lt"/>
                <a:ea typeface="+mn-ea"/>
                <a:cs typeface="+mn-cs"/>
              </a:rPr>
              <a:t>的一种近似方法，其目的是用少量的合成向量来获得一个等价的决策边界</a:t>
            </a:r>
            <a:r>
              <a:rPr lang="zh-CN" altLang="zh-CN" sz="1200" kern="1200" dirty="0">
                <a:solidFill>
                  <a:schemeClr val="tx1"/>
                </a:solidFill>
                <a:effectLst/>
                <a:latin typeface="+mn-lt"/>
                <a:ea typeface="+mn-ea"/>
                <a:cs typeface="+mn-cs"/>
              </a:rPr>
              <a:t>。另一种提高 核</a:t>
            </a:r>
            <a:r>
              <a:rPr lang="en-US" altLang="zh-CN" sz="1200" kern="1200" dirty="0">
                <a:solidFill>
                  <a:schemeClr val="tx1"/>
                </a:solidFill>
                <a:effectLst/>
                <a:latin typeface="+mn-lt"/>
                <a:ea typeface="+mn-ea"/>
                <a:cs typeface="+mn-cs"/>
              </a:rPr>
              <a:t>SVM </a:t>
            </a:r>
            <a:r>
              <a:rPr lang="zh-CN" altLang="zh-CN" sz="1200" kern="1200" dirty="0">
                <a:solidFill>
                  <a:schemeClr val="tx1"/>
                </a:solidFill>
                <a:effectLst/>
                <a:latin typeface="+mn-lt"/>
                <a:ea typeface="+mn-ea"/>
                <a:cs typeface="+mn-cs"/>
              </a:rPr>
              <a:t>在目标检测中的速度的方法是</a:t>
            </a:r>
            <a:r>
              <a:rPr lang="zh-CN" altLang="zh-CN" sz="1200" b="1" kern="1200" dirty="0">
                <a:solidFill>
                  <a:schemeClr val="tx1"/>
                </a:solidFill>
                <a:effectLst/>
                <a:latin typeface="+mn-lt"/>
                <a:ea typeface="+mn-ea"/>
                <a:cs typeface="+mn-cs"/>
              </a:rPr>
              <a:t>将其决策边界近似为分段线性形式，从而获得一个恒定的推理时间</a:t>
            </a:r>
            <a:r>
              <a:rPr lang="en-US" altLang="zh-CN" sz="1200" kern="1200" dirty="0">
                <a:solidFill>
                  <a:schemeClr val="tx1"/>
                </a:solidFill>
                <a:effectLst/>
                <a:latin typeface="+mn-lt"/>
                <a:ea typeface="+mn-ea"/>
                <a:cs typeface="+mn-cs"/>
              </a:rPr>
              <a:t>[174]</a:t>
            </a:r>
            <a:r>
              <a:rPr lang="zh-CN" altLang="zh-CN" sz="1200" kern="1200" dirty="0">
                <a:solidFill>
                  <a:schemeClr val="tx1"/>
                </a:solidFill>
                <a:effectLst/>
                <a:latin typeface="+mn-lt"/>
                <a:ea typeface="+mn-ea"/>
                <a:cs typeface="+mn-cs"/>
              </a:rPr>
              <a:t>。核方法也可以</a:t>
            </a:r>
            <a:r>
              <a:rPr lang="zh-CN" altLang="zh-CN" sz="1200" b="1" kern="1200" dirty="0">
                <a:solidFill>
                  <a:schemeClr val="tx1"/>
                </a:solidFill>
                <a:effectLst/>
                <a:latin typeface="+mn-lt"/>
                <a:ea typeface="+mn-ea"/>
                <a:cs typeface="+mn-cs"/>
              </a:rPr>
              <a:t>通过稀疏编码方法来加速</a:t>
            </a:r>
            <a:r>
              <a:rPr lang="en-US" altLang="zh-CN" sz="1200" kern="1200" dirty="0">
                <a:solidFill>
                  <a:schemeClr val="tx1"/>
                </a:solidFill>
                <a:effectLst/>
                <a:latin typeface="+mn-lt"/>
                <a:ea typeface="+mn-ea"/>
                <a:cs typeface="+mn-cs"/>
              </a:rPr>
              <a:t>[175]</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级联检测</a:t>
            </a:r>
            <a:r>
              <a:rPr lang="zh-CN" altLang="zh-CN" sz="1200" kern="1200" dirty="0">
                <a:solidFill>
                  <a:schemeClr val="tx1"/>
                </a:solidFill>
                <a:effectLst/>
                <a:latin typeface="+mn-lt"/>
                <a:ea typeface="+mn-ea"/>
                <a:cs typeface="+mn-cs"/>
              </a:rPr>
              <a:t>是一种常用的目标检测技术</a:t>
            </a:r>
            <a:r>
              <a:rPr lang="en-US" altLang="zh-CN" sz="1200" kern="1200" dirty="0">
                <a:solidFill>
                  <a:schemeClr val="tx1"/>
                </a:solidFill>
                <a:effectLst/>
                <a:latin typeface="+mn-lt"/>
                <a:ea typeface="+mn-ea"/>
                <a:cs typeface="+mn-cs"/>
              </a:rPr>
              <a:t>[10,176]</a:t>
            </a:r>
            <a:r>
              <a:rPr lang="zh-CN" altLang="zh-CN" sz="1200" kern="1200" dirty="0">
                <a:solidFill>
                  <a:schemeClr val="tx1"/>
                </a:solidFill>
                <a:effectLst/>
                <a:latin typeface="+mn-lt"/>
                <a:ea typeface="+mn-ea"/>
                <a:cs typeface="+mn-cs"/>
              </a:rPr>
              <a:t>。它需要一个粗到精的检测理念：</a:t>
            </a:r>
            <a:r>
              <a:rPr lang="zh-CN" altLang="zh-CN" sz="1200" b="1" kern="1200" dirty="0">
                <a:solidFill>
                  <a:schemeClr val="tx1"/>
                </a:solidFill>
                <a:effectLst/>
                <a:latin typeface="+mn-lt"/>
                <a:ea typeface="+mn-ea"/>
                <a:cs typeface="+mn-cs"/>
              </a:rPr>
              <a:t>使用简单的计算过滤掉大部分简单的背景窗口，然后用复杂的窗口处理那些更困难的窗口</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检测器是级联检测的代表。在此之后，许多后续的经典对象检测器，如</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检测器和</a:t>
            </a:r>
            <a:r>
              <a:rPr lang="en-US" altLang="zh-CN" sz="1200" kern="1200" dirty="0">
                <a:solidFill>
                  <a:schemeClr val="tx1"/>
                </a:solidFill>
                <a:effectLst/>
                <a:latin typeface="+mn-lt"/>
                <a:ea typeface="+mn-ea"/>
                <a:cs typeface="+mn-cs"/>
              </a:rPr>
              <a:t>DPM</a:t>
            </a:r>
            <a:r>
              <a:rPr lang="zh-CN" altLang="zh-CN" sz="1200" kern="1200" dirty="0">
                <a:solidFill>
                  <a:schemeClr val="tx1"/>
                </a:solidFill>
                <a:effectLst/>
                <a:latin typeface="+mn-lt"/>
                <a:ea typeface="+mn-ea"/>
                <a:cs typeface="+mn-cs"/>
              </a:rPr>
              <a:t>，都使用了这种技术来加速</a:t>
            </a:r>
            <a:r>
              <a:rPr lang="en-US" altLang="zh-CN" sz="1200" kern="1200" dirty="0">
                <a:solidFill>
                  <a:schemeClr val="tx1"/>
                </a:solidFill>
                <a:effectLst/>
                <a:latin typeface="+mn-lt"/>
                <a:ea typeface="+mn-ea"/>
                <a:cs typeface="+mn-cs"/>
              </a:rPr>
              <a:t>[14, 38, 54, 177, 178]</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近年来，级联检测也被应用到基于深度学习的检测器中，</a:t>
            </a:r>
            <a:r>
              <a:rPr lang="zh-CN" altLang="zh-CN" sz="1200" b="1" kern="1200" dirty="0">
                <a:solidFill>
                  <a:schemeClr val="tx1"/>
                </a:solidFill>
                <a:effectLst/>
                <a:latin typeface="+mn-lt"/>
                <a:ea typeface="+mn-ea"/>
                <a:cs typeface="+mn-cs"/>
              </a:rPr>
              <a:t>特别是针对 “ 大场景中的小对象 ” 的检测任务</a:t>
            </a:r>
            <a:r>
              <a:rPr lang="zh-CN" altLang="zh-CN" sz="1200" kern="1200" dirty="0">
                <a:solidFill>
                  <a:schemeClr val="tx1"/>
                </a:solidFill>
                <a:effectLst/>
                <a:latin typeface="+mn-lt"/>
                <a:ea typeface="+mn-ea"/>
                <a:cs typeface="+mn-cs"/>
              </a:rPr>
              <a:t>，如人脸检测</a:t>
            </a:r>
            <a:r>
              <a:rPr lang="en-US" altLang="zh-CN" sz="1200" kern="1200" dirty="0">
                <a:solidFill>
                  <a:schemeClr val="tx1"/>
                </a:solidFill>
                <a:effectLst/>
                <a:latin typeface="+mn-lt"/>
                <a:ea typeface="+mn-ea"/>
                <a:cs typeface="+mn-cs"/>
              </a:rPr>
              <a:t>[179,180]</a:t>
            </a:r>
            <a:r>
              <a:rPr lang="zh-CN" altLang="zh-CN" sz="1200" kern="1200" dirty="0">
                <a:solidFill>
                  <a:schemeClr val="tx1"/>
                </a:solidFill>
                <a:effectLst/>
                <a:latin typeface="+mn-lt"/>
                <a:ea typeface="+mn-ea"/>
                <a:cs typeface="+mn-cs"/>
              </a:rPr>
              <a:t>、行人检测</a:t>
            </a:r>
            <a:r>
              <a:rPr lang="en-US" altLang="zh-CN" sz="1200" kern="1200" dirty="0">
                <a:solidFill>
                  <a:schemeClr val="tx1"/>
                </a:solidFill>
                <a:effectLst/>
                <a:latin typeface="+mn-lt"/>
                <a:ea typeface="+mn-ea"/>
                <a:cs typeface="+mn-cs"/>
              </a:rPr>
              <a:t>[165,177,181]</a:t>
            </a:r>
            <a:r>
              <a:rPr lang="zh-CN" altLang="zh-CN" sz="1200" kern="1200" dirty="0">
                <a:solidFill>
                  <a:schemeClr val="tx1"/>
                </a:solidFill>
                <a:effectLst/>
                <a:latin typeface="+mn-lt"/>
                <a:ea typeface="+mn-ea"/>
                <a:cs typeface="+mn-cs"/>
              </a:rPr>
              <a:t>等。除了算法加速外，级联检测还被应用于解决其他问题，如</a:t>
            </a:r>
            <a:r>
              <a:rPr lang="zh-CN" altLang="zh-CN" sz="1200" b="1" kern="1200" dirty="0">
                <a:solidFill>
                  <a:schemeClr val="tx1"/>
                </a:solidFill>
                <a:effectLst/>
                <a:latin typeface="+mn-lt"/>
                <a:ea typeface="+mn-ea"/>
                <a:cs typeface="+mn-cs"/>
              </a:rPr>
              <a:t>提高对困难样本的检测</a:t>
            </a:r>
            <a:r>
              <a:rPr lang="en-US" altLang="zh-CN" sz="1200" kern="1200" dirty="0">
                <a:solidFill>
                  <a:schemeClr val="tx1"/>
                </a:solidFill>
                <a:effectLst/>
                <a:latin typeface="+mn-lt"/>
                <a:ea typeface="+mn-ea"/>
                <a:cs typeface="+mn-cs"/>
              </a:rPr>
              <a:t>[182-184]</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整合上下文信息</a:t>
            </a:r>
            <a:r>
              <a:rPr lang="en-US" altLang="zh-CN" sz="1200" kern="1200" dirty="0">
                <a:solidFill>
                  <a:schemeClr val="tx1"/>
                </a:solidFill>
                <a:effectLst/>
                <a:latin typeface="+mn-lt"/>
                <a:ea typeface="+mn-ea"/>
                <a:cs typeface="+mn-cs"/>
              </a:rPr>
              <a:t>[143,185]</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提高定位精度</a:t>
            </a:r>
            <a:r>
              <a:rPr lang="zh-CN" altLang="en-US" sz="1200" b="1" kern="1200" dirty="0">
                <a:solidFill>
                  <a:schemeClr val="tx1"/>
                </a:solidFill>
                <a:effectLst/>
                <a:latin typeface="+mn-lt"/>
                <a:ea typeface="+mn-ea"/>
                <a:cs typeface="+mn-cs"/>
              </a:rPr>
              <a:t>。</a:t>
            </a:r>
            <a:endParaRPr lang="zh-CN"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网络修剪</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和 “</a:t>
            </a:r>
            <a:r>
              <a:rPr lang="en-US" altLang="zh-CN" sz="1200"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网络量化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是加速</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模型的两种常用技术，</a:t>
            </a:r>
            <a:r>
              <a:rPr lang="zh-CN" altLang="zh-CN" sz="1200" b="1" kern="1200" dirty="0">
                <a:solidFill>
                  <a:schemeClr val="tx1"/>
                </a:solidFill>
                <a:effectLst/>
                <a:latin typeface="+mn-lt"/>
                <a:ea typeface="+mn-ea"/>
                <a:cs typeface="+mn-cs"/>
              </a:rPr>
              <a:t>前者是指对网络结构或权值进行修剪以减小其大小</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后者是指减少激活值或权值的码长</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网络修剪</a:t>
            </a:r>
            <a:r>
              <a:rPr lang="en-US" altLang="zh-CN" sz="1200" b="1"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 的研究最早可以追溯到</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世纪</a:t>
            </a:r>
            <a:r>
              <a:rPr lang="en-US" altLang="zh-CN" sz="1200" kern="1200" dirty="0">
                <a:solidFill>
                  <a:schemeClr val="tx1"/>
                </a:solidFill>
                <a:effectLst/>
                <a:latin typeface="+mn-lt"/>
                <a:ea typeface="+mn-ea"/>
                <a:cs typeface="+mn-cs"/>
              </a:rPr>
              <a:t>80</a:t>
            </a:r>
            <a:r>
              <a:rPr lang="zh-CN" altLang="zh-CN" sz="1200" kern="1200" dirty="0">
                <a:solidFill>
                  <a:schemeClr val="tx1"/>
                </a:solidFill>
                <a:effectLst/>
                <a:latin typeface="+mn-lt"/>
                <a:ea typeface="+mn-ea"/>
                <a:cs typeface="+mn-cs"/>
              </a:rPr>
              <a:t>年代。当时，</a:t>
            </a:r>
            <a:r>
              <a:rPr lang="en-US" altLang="zh-CN" sz="1200" kern="1200" dirty="0">
                <a:solidFill>
                  <a:schemeClr val="tx1"/>
                </a:solidFill>
                <a:effectLst/>
                <a:latin typeface="+mn-lt"/>
                <a:ea typeface="+mn-ea"/>
                <a:cs typeface="+mn-cs"/>
              </a:rPr>
              <a:t>Y. </a:t>
            </a:r>
            <a:r>
              <a:rPr lang="en-US" altLang="zh-CN" sz="1200" kern="1200" dirty="0" err="1">
                <a:solidFill>
                  <a:schemeClr val="tx1"/>
                </a:solidFill>
                <a:effectLst/>
                <a:latin typeface="+mn-lt"/>
                <a:ea typeface="+mn-ea"/>
                <a:cs typeface="+mn-cs"/>
              </a:rPr>
              <a:t>LeCun</a:t>
            </a:r>
            <a:r>
              <a:rPr lang="zh-CN" altLang="zh-CN" sz="1200" kern="1200" dirty="0">
                <a:solidFill>
                  <a:schemeClr val="tx1"/>
                </a:solidFill>
                <a:effectLst/>
                <a:latin typeface="+mn-lt"/>
                <a:ea typeface="+mn-ea"/>
                <a:cs typeface="+mn-cs"/>
              </a:rPr>
              <a:t>等人提出了一种称为 “ 最优脑损伤（</a:t>
            </a:r>
            <a:r>
              <a:rPr lang="en-US" altLang="zh-CN" sz="1200" kern="1200" dirty="0">
                <a:solidFill>
                  <a:schemeClr val="tx1"/>
                </a:solidFill>
                <a:effectLst/>
                <a:latin typeface="+mn-lt"/>
                <a:ea typeface="+mn-ea"/>
                <a:cs typeface="+mn-cs"/>
              </a:rPr>
              <a:t>optimal brain damage</a:t>
            </a:r>
            <a:r>
              <a:rPr lang="zh-CN" altLang="zh-CN" sz="1200" kern="1200" dirty="0">
                <a:solidFill>
                  <a:schemeClr val="tx1"/>
                </a:solidFill>
                <a:effectLst/>
                <a:latin typeface="+mn-lt"/>
                <a:ea typeface="+mn-ea"/>
                <a:cs typeface="+mn-cs"/>
              </a:rPr>
              <a:t>） ” 的方法来压缩多层感知器网络的参数</a:t>
            </a:r>
            <a:r>
              <a:rPr lang="en-US" altLang="zh-CN" sz="1200" kern="1200" dirty="0">
                <a:solidFill>
                  <a:schemeClr val="tx1"/>
                </a:solidFill>
                <a:effectLst/>
                <a:latin typeface="+mn-lt"/>
                <a:ea typeface="+mn-ea"/>
                <a:cs typeface="+mn-cs"/>
              </a:rPr>
              <a:t>[186]</a:t>
            </a:r>
            <a:r>
              <a:rPr lang="zh-CN" altLang="zh-CN" sz="1200" kern="1200" dirty="0">
                <a:solidFill>
                  <a:schemeClr val="tx1"/>
                </a:solidFill>
                <a:effectLst/>
                <a:latin typeface="+mn-lt"/>
                <a:ea typeface="+mn-ea"/>
                <a:cs typeface="+mn-cs"/>
              </a:rPr>
              <a:t>。该方法利用二阶导数逼近网络的损失函数，从而去除一些不重要的权重。基于这一思想，</a:t>
            </a:r>
            <a:r>
              <a:rPr lang="zh-CN" altLang="zh-CN" sz="1200" b="1" kern="1200" dirty="0">
                <a:solidFill>
                  <a:schemeClr val="tx1"/>
                </a:solidFill>
                <a:effectLst/>
                <a:latin typeface="+mn-lt"/>
                <a:ea typeface="+mn-ea"/>
                <a:cs typeface="+mn-cs"/>
              </a:rPr>
              <a:t>近年来的网络修剪方法通常采用迭代的训练和修剪过程，即，在每个训练阶段后只移除一小部分不重要的权重，并重复这些操作</a:t>
            </a:r>
            <a:r>
              <a:rPr lang="en-US" altLang="zh-CN" sz="1200" kern="1200" dirty="0">
                <a:solidFill>
                  <a:schemeClr val="tx1"/>
                </a:solidFill>
                <a:effectLst/>
                <a:latin typeface="+mn-lt"/>
                <a:ea typeface="+mn-ea"/>
                <a:cs typeface="+mn-cs"/>
              </a:rPr>
              <a:t>[187]</a:t>
            </a:r>
            <a:r>
              <a:rPr lang="zh-CN" altLang="zh-CN" sz="1200" kern="1200" dirty="0">
                <a:solidFill>
                  <a:schemeClr val="tx1"/>
                </a:solidFill>
                <a:effectLst/>
                <a:latin typeface="+mn-lt"/>
                <a:ea typeface="+mn-ea"/>
                <a:cs typeface="+mn-cs"/>
              </a:rPr>
              <a:t>。传统的网络剪枝只是简单地去除不重要的权值，这可能导致卷积滤波器中存在一些稀疏连接模式，不能直接应用于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模型的压缩。解决这个问题的一个简单方法是删除整个过滤器而不是独立的权重</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近年来</a:t>
            </a:r>
            <a:r>
              <a:rPr lang="zh-CN" altLang="zh-CN" sz="1200" b="1" kern="1200" dirty="0">
                <a:solidFill>
                  <a:schemeClr val="tx1"/>
                </a:solidFill>
                <a:effectLst/>
                <a:latin typeface="+mn-lt"/>
                <a:ea typeface="+mn-ea"/>
                <a:cs typeface="+mn-cs"/>
              </a:rPr>
              <a:t>网络量化</a:t>
            </a:r>
            <a:r>
              <a:rPr lang="zh-CN" altLang="zh-CN" sz="1200" kern="1200" dirty="0">
                <a:solidFill>
                  <a:schemeClr val="tx1"/>
                </a:solidFill>
                <a:effectLst/>
                <a:latin typeface="+mn-lt"/>
                <a:ea typeface="+mn-ea"/>
                <a:cs typeface="+mn-cs"/>
              </a:rPr>
              <a:t>的研究主要集中在网络二值化方面，其目的是</a:t>
            </a:r>
            <a:r>
              <a:rPr lang="zh-CN" altLang="zh-CN" sz="1200" b="1" kern="1200" dirty="0">
                <a:solidFill>
                  <a:schemeClr val="tx1"/>
                </a:solidFill>
                <a:effectLst/>
                <a:latin typeface="+mn-lt"/>
                <a:ea typeface="+mn-ea"/>
                <a:cs typeface="+mn-cs"/>
              </a:rPr>
              <a:t>通过量化网络的激活值或权值为二进制变量，来加速网络的速度</a:t>
            </a:r>
            <a:br>
              <a:rPr lang="en-US" altLang="zh-CN" sz="1200" b="1"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例如，</a:t>
            </a:r>
            <a:r>
              <a:rPr lang="en-US" altLang="zh-CN" sz="1200" b="1" kern="1200" dirty="0">
                <a:solidFill>
                  <a:schemeClr val="tx1"/>
                </a:solidFill>
                <a:effectLst/>
                <a:latin typeface="+mn-lt"/>
                <a:ea typeface="+mn-ea"/>
                <a:cs typeface="+mn-cs"/>
              </a:rPr>
              <a:t>0/1)</a:t>
            </a:r>
            <a:r>
              <a:rPr lang="zh-CN" altLang="zh-CN" sz="1200" b="1" kern="1200" dirty="0">
                <a:solidFill>
                  <a:schemeClr val="tx1"/>
                </a:solidFill>
                <a:effectLst/>
                <a:latin typeface="+mn-lt"/>
                <a:ea typeface="+mn-ea"/>
                <a:cs typeface="+mn-cs"/>
              </a:rPr>
              <a:t>，以便浮点运算转换为</a:t>
            </a:r>
            <a:r>
              <a:rPr lang="en-US" altLang="zh-CN" sz="1200" b="1" kern="1200" dirty="0">
                <a:solidFill>
                  <a:schemeClr val="tx1"/>
                </a:solidFill>
                <a:effectLst/>
                <a:latin typeface="+mn-lt"/>
                <a:ea typeface="+mn-ea"/>
                <a:cs typeface="+mn-cs"/>
              </a:rPr>
              <a:t>AND</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OR</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NOT </a:t>
            </a:r>
            <a:r>
              <a:rPr lang="zh-CN" altLang="zh-CN" sz="1200" b="1" kern="1200" dirty="0">
                <a:solidFill>
                  <a:schemeClr val="tx1"/>
                </a:solidFill>
                <a:effectLst/>
                <a:latin typeface="+mn-lt"/>
                <a:ea typeface="+mn-ea"/>
                <a:cs typeface="+mn-cs"/>
              </a:rPr>
              <a:t>逻辑运算</a:t>
            </a:r>
            <a:r>
              <a:rPr lang="zh-CN" altLang="zh-CN" sz="1200" kern="1200" dirty="0">
                <a:solidFill>
                  <a:schemeClr val="tx1"/>
                </a:solidFill>
                <a:effectLst/>
                <a:latin typeface="+mn-lt"/>
                <a:ea typeface="+mn-ea"/>
                <a:cs typeface="+mn-cs"/>
              </a:rPr>
              <a:t>。网络二值化可以显著加快计算速度，并减少网络的存储，从而更容易部署到移动设备上。上述思想的一种可能实现是用最小二乘法通过二进制变量近似卷积</a:t>
            </a:r>
            <a:r>
              <a:rPr lang="en-US" altLang="zh-CN" sz="1200" kern="1200" dirty="0">
                <a:solidFill>
                  <a:schemeClr val="tx1"/>
                </a:solidFill>
                <a:effectLst/>
                <a:latin typeface="+mn-lt"/>
                <a:ea typeface="+mn-ea"/>
                <a:cs typeface="+mn-cs"/>
              </a:rPr>
              <a:t>[190]</a:t>
            </a:r>
            <a:r>
              <a:rPr lang="zh-CN" altLang="zh-CN" sz="1200" kern="1200" dirty="0">
                <a:solidFill>
                  <a:schemeClr val="tx1"/>
                </a:solidFill>
                <a:effectLst/>
                <a:latin typeface="+mn-lt"/>
                <a:ea typeface="+mn-ea"/>
                <a:cs typeface="+mn-cs"/>
              </a:rPr>
              <a:t>。使用多个二进制卷积的线性组合可以得到更精确的近似</a:t>
            </a:r>
            <a:r>
              <a:rPr lang="en-US" altLang="zh-CN" sz="1200" kern="1200" dirty="0">
                <a:solidFill>
                  <a:schemeClr val="tx1"/>
                </a:solidFill>
                <a:effectLst/>
                <a:latin typeface="+mn-lt"/>
                <a:ea typeface="+mn-ea"/>
                <a:cs typeface="+mn-cs"/>
              </a:rPr>
              <a:t>[191]</a:t>
            </a:r>
            <a:r>
              <a:rPr lang="zh-CN" altLang="zh-CN" sz="1200" kern="1200" dirty="0">
                <a:solidFill>
                  <a:schemeClr val="tx1"/>
                </a:solidFill>
                <a:effectLst/>
                <a:latin typeface="+mn-lt"/>
                <a:ea typeface="+mn-ea"/>
                <a:cs typeface="+mn-cs"/>
              </a:rPr>
              <a:t>。此外，一些研究人员进一步开发了</a:t>
            </a:r>
            <a:r>
              <a:rPr lang="en-US" altLang="zh-CN" sz="1200" kern="1200" dirty="0">
                <a:solidFill>
                  <a:schemeClr val="tx1"/>
                </a:solidFill>
                <a:effectLst/>
                <a:latin typeface="+mn-lt"/>
                <a:ea typeface="+mn-ea"/>
                <a:cs typeface="+mn-cs"/>
              </a:rPr>
              <a:t>GPU</a:t>
            </a:r>
            <a:r>
              <a:rPr lang="zh-CN" altLang="zh-CN" sz="1200" kern="1200" dirty="0">
                <a:solidFill>
                  <a:schemeClr val="tx1"/>
                </a:solidFill>
                <a:effectLst/>
                <a:latin typeface="+mn-lt"/>
                <a:ea typeface="+mn-ea"/>
                <a:cs typeface="+mn-cs"/>
              </a:rPr>
              <a:t>加速库进行二值化计算，获得了更显著的加速结果</a:t>
            </a:r>
            <a:r>
              <a:rPr lang="en-US" altLang="zh-CN" sz="1200" kern="1200" dirty="0">
                <a:solidFill>
                  <a:schemeClr val="tx1"/>
                </a:solidFill>
                <a:effectLst/>
                <a:latin typeface="+mn-lt"/>
                <a:ea typeface="+mn-ea"/>
                <a:cs typeface="+mn-cs"/>
              </a:rPr>
              <a:t>[192]</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最后一组加速基于</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的检测器的方法是直接设计一个轻量级的网络，而不是使用现成的检测引擎。研究人员长期以来一直在探索网络的正确配置，以便在有限的时间成本下获得准确性。除了一些通用的设计原则如 “ 更少的通道，更多的层（</a:t>
            </a:r>
            <a:r>
              <a:rPr lang="en-US" altLang="zh-CN" sz="1200" kern="1200" dirty="0">
                <a:solidFill>
                  <a:schemeClr val="tx1"/>
                </a:solidFill>
                <a:effectLst/>
                <a:latin typeface="+mn-lt"/>
                <a:ea typeface="+mn-ea"/>
                <a:cs typeface="+mn-cs"/>
              </a:rPr>
              <a:t>fewer channels and more layers</a:t>
            </a:r>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[197]</a:t>
            </a:r>
            <a:r>
              <a:rPr lang="zh-CN" altLang="zh-CN" sz="1200" kern="1200" dirty="0">
                <a:solidFill>
                  <a:schemeClr val="tx1"/>
                </a:solidFill>
                <a:effectLst/>
                <a:latin typeface="+mn-lt"/>
                <a:ea typeface="+mn-ea"/>
                <a:cs typeface="+mn-cs"/>
              </a:rPr>
              <a:t>，近年来也提出了</a:t>
            </a:r>
            <a:r>
              <a:rPr lang="zh-CN" altLang="zh-CN" sz="1200" b="1" kern="1200" dirty="0">
                <a:solidFill>
                  <a:schemeClr val="tx1"/>
                </a:solidFill>
                <a:effectLst/>
                <a:latin typeface="+mn-lt"/>
                <a:ea typeface="+mn-ea"/>
                <a:cs typeface="+mn-cs"/>
              </a:rPr>
              <a:t>一些其他的方法：</a:t>
            </a:r>
            <a:r>
              <a:rPr lang="en-US" altLang="zh-CN" sz="1200" b="1" kern="1200" dirty="0">
                <a:solidFill>
                  <a:schemeClr val="tx1"/>
                </a:solidFill>
                <a:effectLst/>
                <a:latin typeface="+mn-lt"/>
                <a:ea typeface="+mn-ea"/>
                <a:cs typeface="+mn-cs"/>
              </a:rPr>
              <a:t>1) </a:t>
            </a:r>
            <a:r>
              <a:rPr lang="zh-CN" altLang="zh-CN" sz="1200" b="1" kern="1200" dirty="0">
                <a:solidFill>
                  <a:schemeClr val="tx1"/>
                </a:solidFill>
                <a:effectLst/>
                <a:latin typeface="+mn-lt"/>
                <a:ea typeface="+mn-ea"/>
                <a:cs typeface="+mn-cs"/>
              </a:rPr>
              <a:t>分解卷积，</a:t>
            </a:r>
            <a:r>
              <a:rPr lang="en-US" altLang="zh-CN" sz="1200" b="1" kern="1200" dirty="0">
                <a:solidFill>
                  <a:schemeClr val="tx1"/>
                </a:solidFill>
                <a:effectLst/>
                <a:latin typeface="+mn-lt"/>
                <a:ea typeface="+mn-ea"/>
                <a:cs typeface="+mn-cs"/>
              </a:rPr>
              <a:t>2) </a:t>
            </a:r>
            <a:r>
              <a:rPr lang="zh-CN" altLang="zh-CN" sz="1200" b="1" kern="1200" dirty="0">
                <a:solidFill>
                  <a:schemeClr val="tx1"/>
                </a:solidFill>
                <a:effectLst/>
                <a:latin typeface="+mn-lt"/>
                <a:ea typeface="+mn-ea"/>
                <a:cs typeface="+mn-cs"/>
              </a:rPr>
              <a:t>群卷积，</a:t>
            </a:r>
            <a:r>
              <a:rPr lang="en-US" altLang="zh-CN" sz="1200" b="1" kern="1200" dirty="0">
                <a:solidFill>
                  <a:schemeClr val="tx1"/>
                </a:solidFill>
                <a:effectLst/>
                <a:latin typeface="+mn-lt"/>
                <a:ea typeface="+mn-ea"/>
                <a:cs typeface="+mn-cs"/>
              </a:rPr>
              <a:t>3) </a:t>
            </a:r>
            <a:r>
              <a:rPr lang="zh-CN" altLang="zh-CN" sz="1200" b="1" kern="1200" dirty="0">
                <a:solidFill>
                  <a:schemeClr val="tx1"/>
                </a:solidFill>
                <a:effectLst/>
                <a:latin typeface="+mn-lt"/>
                <a:ea typeface="+mn-ea"/>
                <a:cs typeface="+mn-cs"/>
              </a:rPr>
              <a:t>深度可分离卷积，</a:t>
            </a:r>
            <a:r>
              <a:rPr lang="en-US" altLang="zh-CN" sz="1200" b="1" kern="1200" dirty="0">
                <a:solidFill>
                  <a:schemeClr val="tx1"/>
                </a:solidFill>
                <a:effectLst/>
                <a:latin typeface="+mn-lt"/>
                <a:ea typeface="+mn-ea"/>
                <a:cs typeface="+mn-cs"/>
              </a:rPr>
              <a:t>4) </a:t>
            </a:r>
            <a:r>
              <a:rPr lang="zh-CN" altLang="zh-CN" sz="1200" b="1" kern="1200" dirty="0">
                <a:solidFill>
                  <a:schemeClr val="tx1"/>
                </a:solidFill>
                <a:effectLst/>
                <a:latin typeface="+mn-lt"/>
                <a:ea typeface="+mn-ea"/>
                <a:cs typeface="+mn-cs"/>
              </a:rPr>
              <a:t>瓶颈设计，</a:t>
            </a:r>
            <a:r>
              <a:rPr lang="en-US" altLang="zh-CN" sz="1200" b="1" kern="1200" dirty="0">
                <a:solidFill>
                  <a:schemeClr val="tx1"/>
                </a:solidFill>
                <a:effectLst/>
                <a:latin typeface="+mn-lt"/>
                <a:ea typeface="+mn-ea"/>
                <a:cs typeface="+mn-cs"/>
              </a:rPr>
              <a:t>5) </a:t>
            </a:r>
            <a:r>
              <a:rPr lang="zh-CN" altLang="zh-CN" sz="1200" b="1" kern="1200" dirty="0">
                <a:solidFill>
                  <a:schemeClr val="tx1"/>
                </a:solidFill>
                <a:effectLst/>
                <a:latin typeface="+mn-lt"/>
                <a:ea typeface="+mn-ea"/>
                <a:cs typeface="+mn-cs"/>
              </a:rPr>
              <a:t>神经结构搜索</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endParaRPr lang="zh-CN"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分解卷积是构建轻量级</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模型最简单、最直接的方法。有两类分解方法。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kern="1200" dirty="0">
                <a:solidFill>
                  <a:schemeClr val="tx1"/>
                </a:solidFill>
                <a:effectLst/>
                <a:latin typeface="+mn-lt"/>
                <a:ea typeface="+mn-ea"/>
                <a:cs typeface="+mn-cs"/>
              </a:rPr>
              <a:t>第一类方法是将一个大的卷积滤波器分解成一组空间维数较小的卷积滤波器</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 (b)</a:t>
            </a:r>
            <a:r>
              <a:rPr lang="zh-CN" altLang="zh-CN" sz="1200" kern="1200" dirty="0">
                <a:solidFill>
                  <a:schemeClr val="tx1"/>
                </a:solidFill>
                <a:effectLst/>
                <a:latin typeface="+mn-lt"/>
                <a:ea typeface="+mn-ea"/>
                <a:cs typeface="+mn-cs"/>
              </a:rPr>
              <a:t>所示。例如，可以将一个</a:t>
            </a:r>
            <a:r>
              <a:rPr lang="en-US" altLang="zh-CN" sz="1200" kern="1200" dirty="0">
                <a:solidFill>
                  <a:schemeClr val="tx1"/>
                </a:solidFill>
                <a:effectLst/>
                <a:latin typeface="+mn-lt"/>
                <a:ea typeface="+mn-ea"/>
                <a:cs typeface="+mn-cs"/>
              </a:rPr>
              <a:t> 7x7 </a:t>
            </a:r>
            <a:r>
              <a:rPr lang="zh-CN" altLang="zh-CN" sz="1200" kern="1200" dirty="0">
                <a:solidFill>
                  <a:schemeClr val="tx1"/>
                </a:solidFill>
                <a:effectLst/>
                <a:latin typeface="+mn-lt"/>
                <a:ea typeface="+mn-ea"/>
                <a:cs typeface="+mn-cs"/>
              </a:rPr>
              <a:t>过滤器分解为三个</a:t>
            </a:r>
            <a:r>
              <a:rPr lang="en-US" altLang="zh-CN" sz="1200" kern="1200" dirty="0">
                <a:solidFill>
                  <a:schemeClr val="tx1"/>
                </a:solidFill>
                <a:effectLst/>
                <a:latin typeface="+mn-lt"/>
                <a:ea typeface="+mn-ea"/>
                <a:cs typeface="+mn-cs"/>
              </a:rPr>
              <a:t> 3x3 </a:t>
            </a:r>
            <a:r>
              <a:rPr lang="zh-CN" altLang="zh-CN" sz="1200" kern="1200" dirty="0">
                <a:solidFill>
                  <a:schemeClr val="tx1"/>
                </a:solidFill>
                <a:effectLst/>
                <a:latin typeface="+mn-lt"/>
                <a:ea typeface="+mn-ea"/>
                <a:cs typeface="+mn-cs"/>
              </a:rPr>
              <a:t>过滤器，它们共享相同的接收域，但是后者效率更高。另一个例子是将</a:t>
            </a:r>
            <a:r>
              <a:rPr lang="en-US" altLang="zh-CN" sz="1200" kern="1200" dirty="0">
                <a:solidFill>
                  <a:schemeClr val="tx1"/>
                </a:solidFill>
                <a:effectLst/>
                <a:latin typeface="+mn-lt"/>
                <a:ea typeface="+mn-ea"/>
                <a:cs typeface="+mn-cs"/>
              </a:rPr>
              <a:t> k</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k </a:t>
            </a:r>
            <a:r>
              <a:rPr lang="zh-CN" altLang="zh-CN" sz="1200" kern="1200" dirty="0">
                <a:solidFill>
                  <a:schemeClr val="tx1"/>
                </a:solidFill>
                <a:effectLst/>
                <a:latin typeface="+mn-lt"/>
                <a:ea typeface="+mn-ea"/>
                <a:cs typeface="+mn-cs"/>
              </a:rPr>
              <a:t>滤波器分解为</a:t>
            </a:r>
            <a:r>
              <a:rPr lang="en-US" altLang="zh-CN" sz="1200" kern="1200" dirty="0">
                <a:solidFill>
                  <a:schemeClr val="tx1"/>
                </a:solidFill>
                <a:effectLst/>
                <a:latin typeface="+mn-lt"/>
                <a:ea typeface="+mn-ea"/>
                <a:cs typeface="+mn-cs"/>
              </a:rPr>
              <a:t> k</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滤波器和</a:t>
            </a:r>
            <a:r>
              <a:rPr lang="en-US" altLang="zh-CN" sz="1200" kern="1200" dirty="0">
                <a:solidFill>
                  <a:schemeClr val="tx1"/>
                </a:solidFill>
                <a:effectLst/>
                <a:latin typeface="+mn-lt"/>
                <a:ea typeface="+mn-ea"/>
                <a:cs typeface="+mn-cs"/>
              </a:rPr>
              <a:t> 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k </a:t>
            </a:r>
            <a:r>
              <a:rPr lang="zh-CN" altLang="zh-CN" sz="1200" kern="1200" dirty="0">
                <a:solidFill>
                  <a:schemeClr val="tx1"/>
                </a:solidFill>
                <a:effectLst/>
                <a:latin typeface="+mn-lt"/>
                <a:ea typeface="+mn-ea"/>
                <a:cs typeface="+mn-cs"/>
              </a:rPr>
              <a:t>滤波器</a:t>
            </a:r>
            <a:r>
              <a:rPr lang="en-US" altLang="zh-CN" sz="1200" kern="1200" dirty="0">
                <a:solidFill>
                  <a:schemeClr val="tx1"/>
                </a:solidFill>
                <a:effectLst/>
                <a:latin typeface="+mn-lt"/>
                <a:ea typeface="+mn-ea"/>
                <a:cs typeface="+mn-cs"/>
              </a:rPr>
              <a:t>[198,199]</a:t>
            </a:r>
            <a:r>
              <a:rPr lang="zh-CN" altLang="zh-CN" sz="1200" kern="1200" dirty="0">
                <a:solidFill>
                  <a:schemeClr val="tx1"/>
                </a:solidFill>
                <a:effectLst/>
                <a:latin typeface="+mn-lt"/>
                <a:ea typeface="+mn-ea"/>
                <a:cs typeface="+mn-cs"/>
              </a:rPr>
              <a:t>，这对于非常大的滤波器来说可能更有效，比如</a:t>
            </a:r>
            <a:r>
              <a:rPr lang="en-US" altLang="zh-CN" sz="1200" kern="1200" dirty="0">
                <a:solidFill>
                  <a:schemeClr val="tx1"/>
                </a:solidFill>
                <a:effectLst/>
                <a:latin typeface="+mn-lt"/>
                <a:ea typeface="+mn-ea"/>
                <a:cs typeface="+mn-cs"/>
              </a:rPr>
              <a:t> 15x15 [199]</a:t>
            </a:r>
            <a:r>
              <a:rPr lang="zh-CN" altLang="zh-CN" sz="1200" kern="1200" dirty="0">
                <a:solidFill>
                  <a:schemeClr val="tx1"/>
                </a:solidFill>
                <a:effectLst/>
                <a:latin typeface="+mn-lt"/>
                <a:ea typeface="+mn-ea"/>
                <a:cs typeface="+mn-cs"/>
              </a:rPr>
              <a:t>。该思想最近被用于目标检测</a:t>
            </a:r>
            <a:r>
              <a:rPr lang="en-US" altLang="zh-CN" sz="1200" kern="1200" dirty="0">
                <a:solidFill>
                  <a:schemeClr val="tx1"/>
                </a:solidFill>
                <a:effectLst/>
                <a:latin typeface="+mn-lt"/>
                <a:ea typeface="+mn-ea"/>
                <a:cs typeface="+mn-cs"/>
              </a:rPr>
              <a:t>[200]</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第二类方法是将一大组卷积分解为信道维数较小的两组</a:t>
            </a:r>
            <a:r>
              <a:rPr lang="en-US" altLang="zh-CN" sz="1200" kern="1200" dirty="0">
                <a:solidFill>
                  <a:schemeClr val="tx1"/>
                </a:solidFill>
                <a:effectLst/>
                <a:latin typeface="+mn-lt"/>
                <a:ea typeface="+mn-ea"/>
                <a:cs typeface="+mn-cs"/>
              </a:rPr>
              <a:t>[201,202]</a:t>
            </a:r>
            <a:r>
              <a:rPr lang="zh-CN" altLang="zh-CN" sz="1200" kern="1200" dirty="0">
                <a:solidFill>
                  <a:schemeClr val="tx1"/>
                </a:solidFill>
                <a:effectLst/>
                <a:latin typeface="+mn-lt"/>
                <a:ea typeface="+mn-ea"/>
                <a:cs typeface="+mn-cs"/>
              </a:rPr>
              <a:t>，如图</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(c)</a:t>
            </a:r>
            <a:r>
              <a:rPr lang="zh-CN" altLang="zh-CN" sz="1200" kern="1200" dirty="0">
                <a:solidFill>
                  <a:schemeClr val="tx1"/>
                </a:solidFill>
                <a:effectLst/>
                <a:latin typeface="+mn-lt"/>
                <a:ea typeface="+mn-ea"/>
                <a:cs typeface="+mn-cs"/>
              </a:rPr>
              <a:t>所示。例如，可以用</a:t>
            </a:r>
            <a:r>
              <a:rPr lang="en-US" altLang="zh-CN" sz="1200" kern="1200" dirty="0">
                <a:solidFill>
                  <a:schemeClr val="tx1"/>
                </a:solidFill>
                <a:effectLst/>
                <a:latin typeface="+mn-lt"/>
                <a:ea typeface="+mn-ea"/>
                <a:cs typeface="+mn-cs"/>
              </a:rPr>
              <a:t>  d </a:t>
            </a:r>
            <a:r>
              <a:rPr lang="zh-CN" altLang="zh-CN" sz="1200" kern="1200" dirty="0">
                <a:solidFill>
                  <a:schemeClr val="tx1"/>
                </a:solidFill>
                <a:effectLst/>
                <a:latin typeface="+mn-lt"/>
                <a:ea typeface="+mn-ea"/>
                <a:cs typeface="+mn-cs"/>
              </a:rPr>
              <a:t>个滤波器近似卷积层，用</a:t>
            </a:r>
            <a:r>
              <a:rPr lang="en-US" altLang="zh-CN" sz="1200" kern="1200" dirty="0">
                <a:solidFill>
                  <a:schemeClr val="tx1"/>
                </a:solidFill>
                <a:effectLst/>
                <a:latin typeface="+mn-lt"/>
                <a:ea typeface="+mn-ea"/>
                <a:cs typeface="+mn-cs"/>
              </a:rPr>
              <a:t> d’  </a:t>
            </a:r>
            <a:r>
              <a:rPr lang="zh-CN" altLang="zh-CN" sz="1200" kern="1200" dirty="0">
                <a:solidFill>
                  <a:schemeClr val="tx1"/>
                </a:solidFill>
                <a:effectLst/>
                <a:latin typeface="+mn-lt"/>
                <a:ea typeface="+mn-ea"/>
                <a:cs typeface="+mn-cs"/>
              </a:rPr>
              <a:t>个滤波器</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一个非线性激活</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另外</a:t>
            </a:r>
            <a:r>
              <a:rPr lang="en-US" altLang="zh-CN" sz="1200" kern="1200" dirty="0">
                <a:solidFill>
                  <a:schemeClr val="tx1"/>
                </a:solidFill>
                <a:effectLst/>
                <a:latin typeface="+mn-lt"/>
                <a:ea typeface="+mn-ea"/>
                <a:cs typeface="+mn-cs"/>
              </a:rPr>
              <a:t>  d </a:t>
            </a:r>
            <a:r>
              <a:rPr lang="zh-CN" altLang="zh-CN" sz="1200" kern="1200" dirty="0">
                <a:solidFill>
                  <a:schemeClr val="tx1"/>
                </a:solidFill>
                <a:effectLst/>
                <a:latin typeface="+mn-lt"/>
                <a:ea typeface="+mn-ea"/>
                <a:cs typeface="+mn-cs"/>
              </a:rPr>
              <a:t>个滤波器</a:t>
            </a:r>
            <a:r>
              <a:rPr lang="en-US" altLang="zh-CN" sz="1200" kern="1200" dirty="0">
                <a:solidFill>
                  <a:schemeClr val="tx1"/>
                </a:solidFill>
                <a:effectLst/>
                <a:latin typeface="+mn-lt"/>
                <a:ea typeface="+mn-ea"/>
                <a:cs typeface="+mn-cs"/>
              </a:rPr>
              <a:t> (   d’&lt; d  )</a:t>
            </a:r>
            <a:r>
              <a:rPr lang="zh-CN" altLang="zh-CN" sz="1200" kern="1200" dirty="0">
                <a:solidFill>
                  <a:schemeClr val="tx1"/>
                </a:solidFill>
                <a:effectLst/>
                <a:latin typeface="+mn-lt"/>
                <a:ea typeface="+mn-ea"/>
                <a:cs typeface="+mn-cs"/>
              </a:rPr>
              <a:t>近似有</a:t>
            </a:r>
            <a:r>
              <a:rPr lang="en-US" altLang="zh-CN" sz="1200" kern="1200" dirty="0">
                <a:solidFill>
                  <a:schemeClr val="tx1"/>
                </a:solidFill>
                <a:effectLst/>
                <a:latin typeface="+mn-lt"/>
                <a:ea typeface="+mn-ea"/>
                <a:cs typeface="+mn-cs"/>
              </a:rPr>
              <a:t>   c</a:t>
            </a:r>
            <a:r>
              <a:rPr lang="zh-CN" altLang="zh-CN" sz="1200" kern="1200" dirty="0">
                <a:solidFill>
                  <a:schemeClr val="tx1"/>
                </a:solidFill>
                <a:effectLst/>
                <a:latin typeface="+mn-lt"/>
                <a:ea typeface="+mn-ea"/>
                <a:cs typeface="+mn-cs"/>
              </a:rPr>
              <a:t>个通道的特征图。在这种情况下，</a:t>
            </a:r>
            <a:r>
              <a:rPr lang="zh-CN" altLang="en-US" sz="1200" kern="1200" dirty="0">
                <a:solidFill>
                  <a:schemeClr val="tx1"/>
                </a:solidFill>
                <a:effectLst/>
                <a:latin typeface="+mn-lt"/>
                <a:ea typeface="+mn-ea"/>
                <a:cs typeface="+mn-cs"/>
              </a:rPr>
              <a:t>能降低</a:t>
            </a:r>
            <a:r>
              <a:rPr lang="zh-CN" altLang="zh-CN" sz="1200" kern="1200" dirty="0">
                <a:solidFill>
                  <a:schemeClr val="tx1"/>
                </a:solidFill>
                <a:effectLst/>
                <a:latin typeface="+mn-lt"/>
                <a:ea typeface="+mn-ea"/>
                <a:cs typeface="+mn-cs"/>
              </a:rPr>
              <a:t>原始层的复杂度</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kern="1200" dirty="0">
                <a:solidFill>
                  <a:schemeClr val="tx1"/>
                </a:solidFill>
                <a:effectLst/>
                <a:latin typeface="+mn-lt"/>
                <a:ea typeface="+mn-ea"/>
                <a:cs typeface="+mn-cs"/>
              </a:rPr>
              <a:t>群卷积的目的是通过将特征信道划分为多个不同的组，然后分别对每个组进行卷积，从而减少卷积层中参数的数量</a:t>
            </a:r>
            <a:r>
              <a:rPr lang="en-US" altLang="zh-CN" sz="1200" kern="1200" dirty="0">
                <a:solidFill>
                  <a:schemeClr val="tx1"/>
                </a:solidFill>
                <a:effectLst/>
                <a:latin typeface="+mn-lt"/>
                <a:ea typeface="+mn-ea"/>
                <a:cs typeface="+mn-cs"/>
              </a:rPr>
              <a:t>[189,203]</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14 (d)</a:t>
            </a:r>
            <a:r>
              <a:rPr lang="zh-CN" altLang="zh-CN" sz="1200" kern="1200" dirty="0">
                <a:solidFill>
                  <a:schemeClr val="tx1"/>
                </a:solidFill>
                <a:effectLst/>
                <a:latin typeface="+mn-lt"/>
                <a:ea typeface="+mn-ea"/>
                <a:cs typeface="+mn-cs"/>
              </a:rPr>
              <a:t>所示。如果我们将特征信道平均分成</a:t>
            </a:r>
            <a:r>
              <a:rPr lang="en-US" altLang="zh-CN" sz="1200" kern="1200" dirty="0">
                <a:solidFill>
                  <a:schemeClr val="tx1"/>
                </a:solidFill>
                <a:effectLst/>
                <a:latin typeface="+mn-lt"/>
                <a:ea typeface="+mn-ea"/>
                <a:cs typeface="+mn-cs"/>
              </a:rPr>
              <a:t> m </a:t>
            </a:r>
            <a:r>
              <a:rPr lang="zh-CN" altLang="zh-CN" sz="1200" kern="1200" dirty="0">
                <a:solidFill>
                  <a:schemeClr val="tx1"/>
                </a:solidFill>
                <a:effectLst/>
                <a:latin typeface="+mn-lt"/>
                <a:ea typeface="+mn-ea"/>
                <a:cs typeface="+mn-cs"/>
              </a:rPr>
              <a:t>组，不改变其他构型，理论上卷积的计算复杂度将会降低到原来的</a:t>
            </a:r>
            <a:r>
              <a:rPr lang="en-US" altLang="zh-CN" sz="1200" kern="1200" dirty="0">
                <a:solidFill>
                  <a:schemeClr val="tx1"/>
                </a:solidFill>
                <a:effectLst/>
                <a:latin typeface="+mn-lt"/>
                <a:ea typeface="+mn-ea"/>
                <a:cs typeface="+mn-cs"/>
              </a:rPr>
              <a:t> 1/m </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 (e)</a:t>
            </a:r>
            <a:r>
              <a:rPr lang="zh-CN" altLang="zh-CN" sz="1200" kern="1200" dirty="0">
                <a:solidFill>
                  <a:schemeClr val="tx1"/>
                </a:solidFill>
                <a:effectLst/>
                <a:latin typeface="+mn-lt"/>
                <a:ea typeface="+mn-ea"/>
                <a:cs typeface="+mn-cs"/>
              </a:rPr>
              <a:t>所示的深度可分离卷积是近年来流行的一种构建轻量级卷积网络的方法</a:t>
            </a:r>
            <a:r>
              <a:rPr lang="en-US" altLang="zh-CN" sz="1200" kern="1200" dirty="0">
                <a:solidFill>
                  <a:schemeClr val="tx1"/>
                </a:solidFill>
                <a:effectLst/>
                <a:latin typeface="+mn-lt"/>
                <a:ea typeface="+mn-ea"/>
                <a:cs typeface="+mn-cs"/>
              </a:rPr>
              <a:t>[204]</a:t>
            </a:r>
            <a:r>
              <a:rPr lang="zh-CN" altLang="zh-CN" sz="1200" kern="1200" dirty="0">
                <a:solidFill>
                  <a:schemeClr val="tx1"/>
                </a:solidFill>
                <a:effectLst/>
                <a:latin typeface="+mn-lt"/>
                <a:ea typeface="+mn-ea"/>
                <a:cs typeface="+mn-cs"/>
              </a:rPr>
              <a:t>。当组数等于信道数时，它可以看作是群卷积的一个特例。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与前一层相比，神经网络中的瓶颈层只包含很少的节点。它可以用来学习降维输入的高效数据编码，这在深度自编码中得到了广泛的应用</a:t>
            </a:r>
            <a:r>
              <a:rPr lang="en-US" altLang="zh-CN" sz="1200" kern="1200" dirty="0">
                <a:solidFill>
                  <a:schemeClr val="tx1"/>
                </a:solidFill>
                <a:effectLst/>
                <a:latin typeface="+mn-lt"/>
                <a:ea typeface="+mn-ea"/>
                <a:cs typeface="+mn-cs"/>
              </a:rPr>
              <a:t>[208]</a:t>
            </a:r>
            <a:r>
              <a:rPr lang="zh-CN" altLang="zh-CN" sz="1200" kern="1200" dirty="0">
                <a:solidFill>
                  <a:schemeClr val="tx1"/>
                </a:solidFill>
                <a:effectLst/>
                <a:latin typeface="+mn-lt"/>
                <a:ea typeface="+mn-ea"/>
                <a:cs typeface="+mn-cs"/>
              </a:rPr>
              <a:t>。近年来，瓶颈设计被广泛应用于轻量化网络的设计</a:t>
            </a:r>
            <a:r>
              <a:rPr lang="en-US" altLang="zh-CN" sz="1200" kern="1200" dirty="0">
                <a:solidFill>
                  <a:schemeClr val="tx1"/>
                </a:solidFill>
                <a:effectLst/>
                <a:latin typeface="+mn-lt"/>
                <a:ea typeface="+mn-ea"/>
                <a:cs typeface="+mn-cs"/>
              </a:rPr>
              <a:t>[47,209 - 212]</a:t>
            </a:r>
            <a:r>
              <a:rPr lang="zh-CN" altLang="zh-CN" sz="1200" kern="1200" dirty="0">
                <a:solidFill>
                  <a:schemeClr val="tx1"/>
                </a:solidFill>
                <a:effectLst/>
                <a:latin typeface="+mn-lt"/>
                <a:ea typeface="+mn-ea"/>
                <a:cs typeface="+mn-cs"/>
              </a:rPr>
              <a:t>。在这些方法中，</a:t>
            </a:r>
            <a:r>
              <a:rPr lang="zh-CN" altLang="zh-CN" sz="1200" b="1" kern="1200" dirty="0">
                <a:solidFill>
                  <a:schemeClr val="tx1"/>
                </a:solidFill>
                <a:effectLst/>
                <a:latin typeface="+mn-lt"/>
                <a:ea typeface="+mn-ea"/>
                <a:cs typeface="+mn-cs"/>
              </a:rPr>
              <a:t>一种常见的方法是压缩检测器的输入层，以减少从检测管道开始的计算量</a:t>
            </a:r>
            <a:r>
              <a:rPr lang="en-US" altLang="zh-CN" sz="1200" kern="1200" dirty="0">
                <a:solidFill>
                  <a:schemeClr val="tx1"/>
                </a:solidFill>
                <a:effectLst/>
                <a:latin typeface="+mn-lt"/>
                <a:ea typeface="+mn-ea"/>
                <a:cs typeface="+mn-cs"/>
              </a:rPr>
              <a:t>[209-211]</a:t>
            </a:r>
            <a:r>
              <a:rPr lang="zh-CN" altLang="zh-CN" sz="120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另一种方法是压缩检测引擎的输出，使</a:t>
            </a:r>
            <a:r>
              <a:rPr lang="en-US" altLang="zh-CN" sz="1200" b="1" kern="1200" dirty="0">
                <a:solidFill>
                  <a:schemeClr val="tx1"/>
                </a:solidFill>
                <a:effectLst/>
                <a:latin typeface="+mn-lt"/>
                <a:ea typeface="+mn-ea"/>
                <a:cs typeface="+mn-cs"/>
              </a:rPr>
              <a:t> feature map </a:t>
            </a:r>
            <a:r>
              <a:rPr lang="zh-CN" altLang="zh-CN" sz="1200" b="1" kern="1200" dirty="0">
                <a:solidFill>
                  <a:schemeClr val="tx1"/>
                </a:solidFill>
                <a:effectLst/>
                <a:latin typeface="+mn-lt"/>
                <a:ea typeface="+mn-ea"/>
                <a:cs typeface="+mn-cs"/>
              </a:rPr>
              <a:t>变薄，使其在后续检测阶段更加高效</a:t>
            </a:r>
            <a:r>
              <a:rPr lang="en-US" altLang="zh-CN" sz="1200" kern="1200" dirty="0">
                <a:solidFill>
                  <a:schemeClr val="tx1"/>
                </a:solidFill>
                <a:effectLst/>
                <a:latin typeface="+mn-lt"/>
                <a:ea typeface="+mn-ea"/>
                <a:cs typeface="+mn-cs"/>
              </a:rPr>
              <a:t>[47,212]</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近年来，人们对</a:t>
            </a:r>
            <a:r>
              <a:rPr lang="zh-CN" altLang="zh-CN" sz="1200" b="1" kern="1200" dirty="0">
                <a:solidFill>
                  <a:schemeClr val="tx1"/>
                </a:solidFill>
                <a:effectLst/>
                <a:latin typeface="+mn-lt"/>
                <a:ea typeface="+mn-ea"/>
                <a:cs typeface="+mn-cs"/>
              </a:rPr>
              <a:t>利用神经结构搜索</a:t>
            </a:r>
            <a:r>
              <a:rPr lang="en-US" altLang="zh-CN" sz="1200" b="1" kern="1200" dirty="0">
                <a:solidFill>
                  <a:schemeClr val="tx1"/>
                </a:solidFill>
                <a:effectLst/>
                <a:latin typeface="+mn-lt"/>
                <a:ea typeface="+mn-ea"/>
                <a:cs typeface="+mn-cs"/>
              </a:rPr>
              <a:t> ( NAS ) </a:t>
            </a:r>
            <a:r>
              <a:rPr lang="zh-CN" altLang="zh-CN" sz="1200" b="1" kern="1200" dirty="0">
                <a:solidFill>
                  <a:schemeClr val="tx1"/>
                </a:solidFill>
                <a:effectLst/>
                <a:latin typeface="+mn-lt"/>
                <a:ea typeface="+mn-ea"/>
                <a:cs typeface="+mn-cs"/>
              </a:rPr>
              <a:t>自动设计网络体系结构</a:t>
            </a:r>
            <a:r>
              <a:rPr lang="zh-CN" altLang="zh-CN" sz="1200" kern="1200" dirty="0">
                <a:solidFill>
                  <a:schemeClr val="tx1"/>
                </a:solidFill>
                <a:effectLst/>
                <a:latin typeface="+mn-lt"/>
                <a:ea typeface="+mn-ea"/>
                <a:cs typeface="+mn-cs"/>
              </a:rPr>
              <a:t>而不是依赖于专家经验和知识产生了浓厚的兴趣。</a:t>
            </a:r>
            <a:r>
              <a:rPr lang="en-US" altLang="zh-CN" sz="1200" kern="1200" dirty="0">
                <a:solidFill>
                  <a:schemeClr val="tx1"/>
                </a:solidFill>
                <a:effectLst/>
                <a:latin typeface="+mn-lt"/>
                <a:ea typeface="+mn-ea"/>
                <a:cs typeface="+mn-cs"/>
              </a:rPr>
              <a:t>NAS </a:t>
            </a:r>
            <a:r>
              <a:rPr lang="zh-CN" altLang="zh-CN" sz="1200" kern="1200" dirty="0">
                <a:solidFill>
                  <a:schemeClr val="tx1"/>
                </a:solidFill>
                <a:effectLst/>
                <a:latin typeface="+mn-lt"/>
                <a:ea typeface="+mn-ea"/>
                <a:cs typeface="+mn-cs"/>
              </a:rPr>
              <a:t>已应用于大规模图像分类</a:t>
            </a:r>
            <a:r>
              <a:rPr lang="en-US" altLang="zh-CN" sz="1200" kern="1200" dirty="0">
                <a:solidFill>
                  <a:schemeClr val="tx1"/>
                </a:solidFill>
                <a:effectLst/>
                <a:latin typeface="+mn-lt"/>
                <a:ea typeface="+mn-ea"/>
                <a:cs typeface="+mn-cs"/>
              </a:rPr>
              <a:t>[213,214]</a:t>
            </a:r>
            <a:r>
              <a:rPr lang="zh-CN" altLang="zh-CN" sz="1200" kern="1200" dirty="0">
                <a:solidFill>
                  <a:schemeClr val="tx1"/>
                </a:solidFill>
                <a:effectLst/>
                <a:latin typeface="+mn-lt"/>
                <a:ea typeface="+mn-ea"/>
                <a:cs typeface="+mn-cs"/>
              </a:rPr>
              <a:t>，目标检测</a:t>
            </a:r>
            <a:r>
              <a:rPr lang="en-US" altLang="zh-CN" sz="1200" kern="1200" dirty="0">
                <a:solidFill>
                  <a:schemeClr val="tx1"/>
                </a:solidFill>
                <a:effectLst/>
                <a:latin typeface="+mn-lt"/>
                <a:ea typeface="+mn-ea"/>
                <a:cs typeface="+mn-cs"/>
              </a:rPr>
              <a:t>[215 	]</a:t>
            </a:r>
            <a:r>
              <a:rPr lang="zh-CN" altLang="zh-CN" sz="1200" kern="1200" dirty="0">
                <a:solidFill>
                  <a:schemeClr val="tx1"/>
                </a:solidFill>
                <a:effectLst/>
                <a:latin typeface="+mn-lt"/>
                <a:ea typeface="+mn-ea"/>
                <a:cs typeface="+mn-cs"/>
              </a:rPr>
              <a:t>和图像分割</a:t>
            </a:r>
            <a:r>
              <a:rPr lang="en-US" altLang="zh-CN" sz="1200" kern="1200" dirty="0">
                <a:solidFill>
                  <a:schemeClr val="tx1"/>
                </a:solidFill>
                <a:effectLst/>
                <a:latin typeface="+mn-lt"/>
                <a:ea typeface="+mn-ea"/>
                <a:cs typeface="+mn-cs"/>
              </a:rPr>
              <a:t>[216]</a:t>
            </a:r>
            <a:r>
              <a:rPr lang="zh-CN" altLang="zh-CN" sz="1200" kern="1200" dirty="0">
                <a:solidFill>
                  <a:schemeClr val="tx1"/>
                </a:solidFill>
                <a:effectLst/>
                <a:latin typeface="+mn-lt"/>
                <a:ea typeface="+mn-ea"/>
                <a:cs typeface="+mn-cs"/>
              </a:rPr>
              <a:t>任务。</a:t>
            </a:r>
            <a:r>
              <a:rPr lang="en-US" altLang="zh-CN" sz="1200" kern="1200" dirty="0">
                <a:solidFill>
                  <a:schemeClr val="tx1"/>
                </a:solidFill>
                <a:effectLst/>
                <a:latin typeface="+mn-lt"/>
                <a:ea typeface="+mn-ea"/>
                <a:cs typeface="+mn-cs"/>
              </a:rPr>
              <a:t>NAS </a:t>
            </a:r>
            <a:r>
              <a:rPr lang="zh-CN" altLang="zh-CN" sz="1200" kern="1200" dirty="0">
                <a:solidFill>
                  <a:schemeClr val="tx1"/>
                </a:solidFill>
                <a:effectLst/>
                <a:latin typeface="+mn-lt"/>
                <a:ea typeface="+mn-ea"/>
                <a:cs typeface="+mn-cs"/>
              </a:rPr>
              <a:t>最近在设计轻量级网络方面也显示出了很好的结果，其中在搜索过程中考虑了预测精度和计算复杂度的限制</a:t>
            </a:r>
            <a:r>
              <a:rPr lang="en-US" altLang="zh-CN" sz="1200" kern="1200" dirty="0">
                <a:solidFill>
                  <a:schemeClr val="tx1"/>
                </a:solidFill>
                <a:effectLst/>
                <a:latin typeface="+mn-lt"/>
                <a:ea typeface="+mn-ea"/>
                <a:cs typeface="+mn-cs"/>
              </a:rPr>
              <a:t>[217,218]</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在这一节中，我们主要介绍了四种重要的数值加速方法，它们</a:t>
            </a:r>
            <a:r>
              <a:rPr lang="zh-CN" altLang="zh-CN" sz="1200" b="1" kern="1200" dirty="0">
                <a:solidFill>
                  <a:schemeClr val="tx1"/>
                </a:solidFill>
                <a:effectLst/>
                <a:latin typeface="+mn-lt"/>
                <a:ea typeface="+mn-ea"/>
                <a:cs typeface="+mn-cs"/>
              </a:rPr>
              <a:t>在目标检测中经常使用：</a:t>
            </a:r>
            <a:r>
              <a:rPr lang="en-US" altLang="zh-CN" sz="1200" b="1" kern="1200" dirty="0">
                <a:solidFill>
                  <a:schemeClr val="tx1"/>
                </a:solidFill>
                <a:effectLst/>
                <a:latin typeface="+mn-lt"/>
                <a:ea typeface="+mn-ea"/>
                <a:cs typeface="+mn-cs"/>
              </a:rPr>
              <a:t>1) </a:t>
            </a:r>
            <a:r>
              <a:rPr lang="zh-CN" altLang="zh-CN" sz="1200" b="1" kern="1200" dirty="0">
                <a:solidFill>
                  <a:schemeClr val="tx1"/>
                </a:solidFill>
                <a:effectLst/>
                <a:latin typeface="+mn-lt"/>
                <a:ea typeface="+mn-ea"/>
                <a:cs typeface="+mn-cs"/>
              </a:rPr>
              <a:t>积分图像加速，</a:t>
            </a:r>
            <a:r>
              <a:rPr lang="en-US" altLang="zh-CN" sz="1200" b="1" kern="1200" dirty="0">
                <a:solidFill>
                  <a:schemeClr val="tx1"/>
                </a:solidFill>
                <a:effectLst/>
                <a:latin typeface="+mn-lt"/>
                <a:ea typeface="+mn-ea"/>
                <a:cs typeface="+mn-cs"/>
              </a:rPr>
              <a:t>2) </a:t>
            </a:r>
            <a:r>
              <a:rPr lang="zh-CN" altLang="zh-CN" sz="1200" b="1" kern="1200" dirty="0">
                <a:solidFill>
                  <a:schemeClr val="tx1"/>
                </a:solidFill>
                <a:effectLst/>
                <a:latin typeface="+mn-lt"/>
                <a:ea typeface="+mn-ea"/>
                <a:cs typeface="+mn-cs"/>
              </a:rPr>
              <a:t>频域加速，</a:t>
            </a:r>
            <a:r>
              <a:rPr lang="en-US" altLang="zh-CN" sz="1200" b="1" kern="1200" dirty="0">
                <a:solidFill>
                  <a:schemeClr val="tx1"/>
                </a:solidFill>
                <a:effectLst/>
                <a:latin typeface="+mn-lt"/>
                <a:ea typeface="+mn-ea"/>
                <a:cs typeface="+mn-cs"/>
              </a:rPr>
              <a:t>3) </a:t>
            </a:r>
            <a:r>
              <a:rPr lang="zh-CN" altLang="zh-CN" sz="1200" b="1" kern="1200" dirty="0">
                <a:solidFill>
                  <a:schemeClr val="tx1"/>
                </a:solidFill>
                <a:effectLst/>
                <a:latin typeface="+mn-lt"/>
                <a:ea typeface="+mn-ea"/>
                <a:cs typeface="+mn-cs"/>
              </a:rPr>
              <a:t>矢量量化，</a:t>
            </a:r>
            <a:r>
              <a:rPr lang="en-US" altLang="zh-CN" sz="1200" b="1" kern="1200" dirty="0">
                <a:solidFill>
                  <a:schemeClr val="tx1"/>
                </a:solidFill>
                <a:effectLst/>
                <a:latin typeface="+mn-lt"/>
                <a:ea typeface="+mn-ea"/>
                <a:cs typeface="+mn-cs"/>
              </a:rPr>
              <a:t>4) </a:t>
            </a:r>
            <a:r>
              <a:rPr lang="zh-CN" altLang="zh-CN" sz="1200" b="1" kern="1200" dirty="0">
                <a:solidFill>
                  <a:schemeClr val="tx1"/>
                </a:solidFill>
                <a:effectLst/>
                <a:latin typeface="+mn-lt"/>
                <a:ea typeface="+mn-ea"/>
                <a:cs typeface="+mn-cs"/>
              </a:rPr>
              <a:t>降阶近似</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积分图像是图像处理中的一种重要方法。它有助于快速计算图像子区域的和。</a:t>
            </a:r>
            <a:r>
              <a:rPr lang="zh-CN" altLang="zh-CN" sz="1200" b="1" kern="1200" dirty="0">
                <a:solidFill>
                  <a:schemeClr val="tx1"/>
                </a:solidFill>
                <a:effectLst/>
                <a:latin typeface="+mn-lt"/>
                <a:ea typeface="+mn-ea"/>
                <a:cs typeface="+mn-cs"/>
              </a:rPr>
              <a:t>积分图像的本质是信号处理中卷积的积分微分可分性</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其中，如果</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是一个稀疏信号，那么卷积可以被方程右边的部分加速。虽然</a:t>
            </a:r>
            <a:r>
              <a:rPr lang="en-US" altLang="zh-CN" sz="1200" kern="1200" dirty="0">
                <a:solidFill>
                  <a:schemeClr val="tx1"/>
                </a:solidFill>
                <a:effectLst/>
                <a:latin typeface="+mn-lt"/>
                <a:ea typeface="+mn-ea"/>
                <a:cs typeface="+mn-cs"/>
              </a:rPr>
              <a:t> VJ </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以积分图像加速著称，但在它诞生之前，积分图像已经被用来加速</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模型</a:t>
            </a:r>
            <a:r>
              <a:rPr lang="en-US" altLang="zh-CN" sz="1200" kern="1200" dirty="0">
                <a:solidFill>
                  <a:schemeClr val="tx1"/>
                </a:solidFill>
                <a:effectLst/>
                <a:latin typeface="+mn-lt"/>
                <a:ea typeface="+mn-ea"/>
                <a:cs typeface="+mn-cs"/>
              </a:rPr>
              <a:t>[219]</a:t>
            </a:r>
            <a:r>
              <a:rPr lang="zh-CN" altLang="zh-CN" sz="1200" kern="1200" dirty="0">
                <a:solidFill>
                  <a:schemeClr val="tx1"/>
                </a:solidFill>
                <a:effectLst/>
                <a:latin typeface="+mn-lt"/>
                <a:ea typeface="+mn-ea"/>
                <a:cs typeface="+mn-cs"/>
              </a:rPr>
              <a:t>，并达到了</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倍以上的加速度。</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除了上面的例子，积分图像还可以用来加速目标检测中更一般的特征，例如颜色直方图，梯度直方图</a:t>
            </a:r>
            <a:r>
              <a:rPr lang="en-US" altLang="zh-CN" sz="1200" kern="1200" dirty="0">
                <a:solidFill>
                  <a:schemeClr val="tx1"/>
                </a:solidFill>
                <a:effectLst/>
                <a:latin typeface="+mn-lt"/>
                <a:ea typeface="+mn-ea"/>
                <a:cs typeface="+mn-cs"/>
              </a:rPr>
              <a:t>[171, 177, 220, 221]</a:t>
            </a:r>
            <a:r>
              <a:rPr lang="zh-CN" altLang="zh-CN" sz="1200" kern="1200" dirty="0">
                <a:solidFill>
                  <a:schemeClr val="tx1"/>
                </a:solidFill>
                <a:effectLst/>
                <a:latin typeface="+mn-lt"/>
                <a:ea typeface="+mn-ea"/>
                <a:cs typeface="+mn-cs"/>
              </a:rPr>
              <a:t>等。一个典型的例子就是通过计算积分</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映射加速</a:t>
            </a:r>
            <a:r>
              <a:rPr lang="en-US" altLang="zh-CN" sz="1200" kern="1200" dirty="0">
                <a:solidFill>
                  <a:schemeClr val="tx1"/>
                </a:solidFill>
                <a:effectLst/>
                <a:latin typeface="+mn-lt"/>
                <a:ea typeface="+mn-ea"/>
                <a:cs typeface="+mn-cs"/>
              </a:rPr>
              <a:t> HOG [177,220]</a:t>
            </a:r>
            <a:r>
              <a:rPr lang="zh-CN" altLang="zh-CN" sz="1200" kern="1200" dirty="0">
                <a:solidFill>
                  <a:schemeClr val="tx1"/>
                </a:solidFill>
                <a:effectLst/>
                <a:latin typeface="+mn-lt"/>
                <a:ea typeface="+mn-ea"/>
                <a:cs typeface="+mn-cs"/>
              </a:rPr>
              <a:t>。积分</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映射不是在传统的积分图像中积累像素值，而是在图像中积累梯度方向，如</a:t>
            </a:r>
            <a:r>
              <a:rPr lang="zh-CN" altLang="en-US" sz="1200" kern="1200" dirty="0">
                <a:solidFill>
                  <a:schemeClr val="tx1"/>
                </a:solidFill>
                <a:effectLst/>
                <a:latin typeface="+mn-lt"/>
                <a:ea typeface="+mn-ea"/>
                <a:cs typeface="+mn-cs"/>
              </a:rPr>
              <a:t>上图</a:t>
            </a:r>
            <a:r>
              <a:rPr lang="zh-CN" altLang="zh-CN" sz="1200" kern="1200" dirty="0">
                <a:solidFill>
                  <a:schemeClr val="tx1"/>
                </a:solidFill>
                <a:effectLst/>
                <a:latin typeface="+mn-lt"/>
                <a:ea typeface="+mn-ea"/>
                <a:cs typeface="+mn-cs"/>
              </a:rPr>
              <a:t>所示。由于</a:t>
            </a:r>
            <a:r>
              <a:rPr lang="en-US" altLang="zh-CN" sz="1200" kern="1200" dirty="0">
                <a:solidFill>
                  <a:schemeClr val="tx1"/>
                </a:solidFill>
                <a:effectLst/>
                <a:latin typeface="+mn-lt"/>
                <a:ea typeface="+mn-ea"/>
                <a:cs typeface="+mn-cs"/>
              </a:rPr>
              <a:t> cell </a:t>
            </a:r>
            <a:r>
              <a:rPr lang="zh-CN" altLang="zh-CN" sz="1200" kern="1200" dirty="0">
                <a:solidFill>
                  <a:schemeClr val="tx1"/>
                </a:solidFill>
                <a:effectLst/>
                <a:latin typeface="+mn-lt"/>
                <a:ea typeface="+mn-ea"/>
                <a:cs typeface="+mn-cs"/>
              </a:rPr>
              <a:t>的直方图可以看作是某一区域梯度向量的和，利用积分图像可以计算任意位置和大小的矩形区域的直方图，计算开销是恒定的。积分</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映射已被应用于行人检测中，并在不损失任何精度的前提下实现了数十倍的加速度</a:t>
            </a:r>
            <a:r>
              <a:rPr lang="en-US" altLang="zh-CN" sz="1200" kern="1200" dirty="0">
                <a:solidFill>
                  <a:schemeClr val="tx1"/>
                </a:solidFill>
                <a:effectLst/>
                <a:latin typeface="+mn-lt"/>
                <a:ea typeface="+mn-ea"/>
                <a:cs typeface="+mn-cs"/>
              </a:rPr>
              <a:t>[177]</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年晚些时候，</a:t>
            </a:r>
            <a:r>
              <a:rPr lang="en-US" altLang="zh-CN" sz="1200" kern="1200" dirty="0">
                <a:solidFill>
                  <a:schemeClr val="tx1"/>
                </a:solidFill>
                <a:effectLst/>
                <a:latin typeface="+mn-lt"/>
                <a:ea typeface="+mn-ea"/>
                <a:cs typeface="+mn-cs"/>
              </a:rPr>
              <a:t>P. Dollar</a:t>
            </a:r>
            <a:r>
              <a:rPr lang="zh-CN" altLang="zh-CN" sz="1200" kern="1200" dirty="0">
                <a:solidFill>
                  <a:schemeClr val="tx1"/>
                </a:solidFill>
                <a:effectLst/>
                <a:latin typeface="+mn-lt"/>
                <a:ea typeface="+mn-ea"/>
                <a:cs typeface="+mn-cs"/>
              </a:rPr>
              <a:t>’等人提出了一种新的图像特征，称为</a:t>
            </a:r>
            <a:r>
              <a:rPr lang="zh-CN" altLang="zh-CN" sz="1200" b="1" kern="1200" dirty="0">
                <a:solidFill>
                  <a:schemeClr val="tx1"/>
                </a:solidFill>
                <a:effectLst/>
                <a:latin typeface="+mn-lt"/>
                <a:ea typeface="+mn-ea"/>
                <a:cs typeface="+mn-cs"/>
              </a:rPr>
              <a:t>积分通道特征</a:t>
            </a:r>
            <a:r>
              <a:rPr lang="en-US" altLang="zh-CN" sz="1200" b="1" kern="1200" dirty="0">
                <a:solidFill>
                  <a:schemeClr val="tx1"/>
                </a:solidFill>
                <a:effectLst/>
                <a:latin typeface="+mn-lt"/>
                <a:ea typeface="+mn-ea"/>
                <a:cs typeface="+mn-cs"/>
              </a:rPr>
              <a:t> ( ICF )</a:t>
            </a:r>
            <a:r>
              <a:rPr lang="zh-CN" altLang="zh-CN" sz="1200" kern="1200" dirty="0">
                <a:solidFill>
                  <a:schemeClr val="tx1"/>
                </a:solidFill>
                <a:effectLst/>
                <a:latin typeface="+mn-lt"/>
                <a:ea typeface="+mn-ea"/>
                <a:cs typeface="+mn-cs"/>
              </a:rPr>
              <a:t>，可以认为是积分图像特征的一种更为普遍的情况，并已成功应用于行人检测</a:t>
            </a:r>
            <a:r>
              <a:rPr lang="en-US" altLang="zh-CN" sz="1200" kern="1200" dirty="0">
                <a:solidFill>
                  <a:schemeClr val="tx1"/>
                </a:solidFill>
                <a:effectLst/>
                <a:latin typeface="+mn-lt"/>
                <a:ea typeface="+mn-ea"/>
                <a:cs typeface="+mn-cs"/>
              </a:rPr>
              <a:t>[171]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ICF </a:t>
            </a:r>
            <a:r>
              <a:rPr lang="zh-CN" altLang="zh-CN" sz="1200" kern="1200" dirty="0">
                <a:solidFill>
                  <a:schemeClr val="tx1"/>
                </a:solidFill>
                <a:effectLst/>
                <a:latin typeface="+mn-lt"/>
                <a:ea typeface="+mn-ea"/>
                <a:cs typeface="+mn-cs"/>
              </a:rPr>
              <a:t>在其所处的时间内，以接近实时的检测速度实现了最先进的检测精度。</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目标检测作为计算机视觉的基本问题之一，是许多其他计算机视觉任务的基础，如实例分割</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、图像字幕</a:t>
            </a:r>
            <a:r>
              <a:rPr lang="en-US" altLang="zh-CN" sz="1200" b="0" i="0" kern="1200" dirty="0">
                <a:solidFill>
                  <a:schemeClr val="tx1"/>
                </a:solidFill>
                <a:effectLst/>
                <a:latin typeface="+mn-lt"/>
                <a:ea typeface="+mn-ea"/>
                <a:cs typeface="+mn-cs"/>
              </a:rPr>
              <a:t>[5-7]</a:t>
            </a:r>
            <a:r>
              <a:rPr lang="zh-CN" altLang="en-US" sz="1200" b="0" i="0" kern="1200" dirty="0">
                <a:solidFill>
                  <a:schemeClr val="tx1"/>
                </a:solidFill>
                <a:effectLst/>
                <a:latin typeface="+mn-lt"/>
                <a:ea typeface="+mn-ea"/>
                <a:cs typeface="+mn-cs"/>
              </a:rPr>
              <a:t>、对象跟踪</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等。</a:t>
            </a:r>
            <a:r>
              <a:rPr lang="zh-CN" altLang="en-US" sz="1200" b="1" i="1" kern="1200" dirty="0">
                <a:solidFill>
                  <a:schemeClr val="tx1"/>
                </a:solidFill>
                <a:effectLst/>
                <a:latin typeface="+mn-lt"/>
                <a:ea typeface="+mn-ea"/>
                <a:cs typeface="+mn-cs"/>
              </a:rPr>
              <a:t>从应用程序的角度来看，目标检测可以被分为两个研究主题 “ </a:t>
            </a:r>
            <a:r>
              <a:rPr lang="en-US" altLang="zh-CN" sz="1200" b="1" i="1" kern="1200" dirty="0">
                <a:solidFill>
                  <a:schemeClr val="tx1"/>
                </a:solidFill>
                <a:effectLst/>
                <a:latin typeface="+mn-lt"/>
                <a:ea typeface="+mn-ea"/>
                <a:cs typeface="+mn-cs"/>
              </a:rPr>
              <a:t>general object detection ” </a:t>
            </a:r>
            <a:r>
              <a:rPr lang="zh-CN" altLang="en-US" sz="1200" b="1" i="1" kern="1200" dirty="0">
                <a:solidFill>
                  <a:schemeClr val="tx1"/>
                </a:solidFill>
                <a:effectLst/>
                <a:latin typeface="+mn-lt"/>
                <a:ea typeface="+mn-ea"/>
                <a:cs typeface="+mn-cs"/>
              </a:rPr>
              <a:t>和 “ </a:t>
            </a:r>
            <a:r>
              <a:rPr lang="en-US" altLang="zh-CN" sz="1200" b="1" i="1" kern="1200" dirty="0">
                <a:solidFill>
                  <a:schemeClr val="tx1"/>
                </a:solidFill>
                <a:effectLst/>
                <a:latin typeface="+mn-lt"/>
                <a:ea typeface="+mn-ea"/>
                <a:cs typeface="+mn-cs"/>
              </a:rPr>
              <a:t>detection applications ” </a:t>
            </a:r>
            <a:r>
              <a:rPr lang="zh-CN" altLang="en-US" sz="1200" b="1" i="1" kern="1200" dirty="0">
                <a:solidFill>
                  <a:schemeClr val="tx1"/>
                </a:solidFill>
                <a:effectLst/>
                <a:latin typeface="+mn-lt"/>
                <a:ea typeface="+mn-ea"/>
                <a:cs typeface="+mn-cs"/>
              </a:rPr>
              <a:t>，前者旨在探索在统一的框架下检测不同类型物体的方法，以模拟人类的视觉和认知；后者是指特定应用场景下的检测，如行人检测、人脸检测、文本检测等</a:t>
            </a:r>
            <a:r>
              <a:rPr lang="zh-CN" altLang="en-US" sz="1200" b="0" i="0" kern="1200" dirty="0">
                <a:solidFill>
                  <a:schemeClr val="tx1"/>
                </a:solidFill>
                <a:effectLst/>
                <a:latin typeface="+mn-lt"/>
                <a:ea typeface="+mn-ea"/>
                <a:cs typeface="+mn-cs"/>
              </a:rPr>
              <a:t>。近年来，随着深度学习技术</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的快速发展，为目标检测注入了新的血液，取得了显著的突破，将其推向了一个前所未有的研究热点。目前，目标检测已广泛应用于自主驾驶、机器人视觉、视频监控等领域。图</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显示了过去二十年中与 “ 目标检测 ” 相关的出版物数量的增长。</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频域加速：</a:t>
            </a:r>
            <a:r>
              <a:rPr lang="zh-CN" altLang="zh-CN" dirty="0"/>
              <a:t>卷积是目标检测中的一种重要的数值运算形式。由于线性检测器的检测可以看作是特征图与检测器权值之间的窗口内积，因此该过程可以通过卷积来实现。</a:t>
            </a:r>
            <a:endParaRPr lang="zh-CN" altLang="zh-CN" dirty="0"/>
          </a:p>
          <a:p>
            <a:r>
              <a:rPr lang="zh-CN" altLang="zh-CN" dirty="0"/>
              <a:t>卷积可以在很多方面得到加速，傅里叶变换是一个非常实用的选择尤其是对于加速那些大的滤波器。</a:t>
            </a:r>
            <a:r>
              <a:rPr lang="zh-CN" altLang="zh-CN" b="1" dirty="0"/>
              <a:t>频域加速卷积的理论基础是信号处理中的卷积定理，即在合适的条件下，两个信号卷积的傅里叶变换是其傅里叶空间的点乘</a:t>
            </a:r>
            <a:r>
              <a:rPr lang="zh-CN" altLang="en-US" b="1" dirty="0"/>
              <a:t>。</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FFT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IFFT </a:t>
            </a:r>
            <a:r>
              <a:rPr lang="zh-CN" altLang="zh-CN" sz="1200" kern="1200" dirty="0">
                <a:solidFill>
                  <a:schemeClr val="tx1"/>
                </a:solidFill>
                <a:effectLst/>
                <a:latin typeface="+mn-lt"/>
                <a:ea typeface="+mn-ea"/>
                <a:cs typeface="+mn-cs"/>
              </a:rPr>
              <a:t>现在经常被用来加速</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模型</a:t>
            </a:r>
            <a:r>
              <a:rPr lang="en-US" altLang="zh-CN" sz="1200" kern="1200" dirty="0">
                <a:solidFill>
                  <a:schemeClr val="tx1"/>
                </a:solidFill>
                <a:effectLst/>
                <a:latin typeface="+mn-lt"/>
                <a:ea typeface="+mn-ea"/>
                <a:cs typeface="+mn-cs"/>
              </a:rPr>
              <a:t>[222-225]</a:t>
            </a:r>
            <a:r>
              <a:rPr lang="zh-CN" altLang="zh-CN" sz="1200" kern="1200" dirty="0">
                <a:solidFill>
                  <a:schemeClr val="tx1"/>
                </a:solidFill>
                <a:effectLst/>
                <a:latin typeface="+mn-lt"/>
                <a:ea typeface="+mn-ea"/>
                <a:cs typeface="+mn-cs"/>
              </a:rPr>
              <a:t>和一些经典的线性目标检测器</a:t>
            </a:r>
            <a:r>
              <a:rPr lang="en-US" altLang="zh-CN" sz="1200" kern="1200" dirty="0">
                <a:solidFill>
                  <a:schemeClr val="tx1"/>
                </a:solidFill>
                <a:effectLst/>
                <a:latin typeface="+mn-lt"/>
                <a:ea typeface="+mn-ea"/>
                <a:cs typeface="+mn-cs"/>
              </a:rPr>
              <a:t>[226]</a:t>
            </a:r>
            <a:r>
              <a:rPr lang="zh-CN" altLang="zh-CN" sz="1200" kern="1200" dirty="0">
                <a:solidFill>
                  <a:schemeClr val="tx1"/>
                </a:solidFill>
                <a:effectLst/>
                <a:latin typeface="+mn-lt"/>
                <a:ea typeface="+mn-ea"/>
                <a:cs typeface="+mn-cs"/>
              </a:rPr>
              <a:t>，这使得检测速度提高了一个数量级。</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为在频域中加速线性目标检测器的标准管道</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 HOG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DPM )</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矢量量化</a:t>
            </a:r>
            <a:r>
              <a:rPr lang="en-US" altLang="zh-CN" sz="1200" kern="1200" dirty="0">
                <a:solidFill>
                  <a:schemeClr val="tx1"/>
                </a:solidFill>
                <a:effectLst/>
                <a:latin typeface="+mn-lt"/>
                <a:ea typeface="+mn-ea"/>
                <a:cs typeface="+mn-cs"/>
              </a:rPr>
              <a:t> ( VQ ) </a:t>
            </a:r>
            <a:r>
              <a:rPr lang="zh-CN" altLang="zh-CN" sz="1200" kern="1200" dirty="0">
                <a:solidFill>
                  <a:schemeClr val="tx1"/>
                </a:solidFill>
                <a:effectLst/>
                <a:latin typeface="+mn-lt"/>
                <a:ea typeface="+mn-ea"/>
                <a:cs typeface="+mn-cs"/>
              </a:rPr>
              <a:t>是信号处理中的一种经典的量化方法，其</a:t>
            </a:r>
            <a:r>
              <a:rPr lang="zh-CN" altLang="zh-CN" sz="1200" b="1" kern="1200" dirty="0">
                <a:solidFill>
                  <a:schemeClr val="tx1"/>
                </a:solidFill>
                <a:effectLst/>
                <a:latin typeface="+mn-lt"/>
                <a:ea typeface="+mn-ea"/>
                <a:cs typeface="+mn-cs"/>
              </a:rPr>
              <a:t>目的是通过一组小的原型矢量来近似一组大数据的分布。它可用于数据压缩和加速目标检测中的内积运算</a:t>
            </a:r>
            <a:r>
              <a:rPr lang="en-US" altLang="zh-CN" sz="1200" kern="1200" dirty="0">
                <a:solidFill>
                  <a:schemeClr val="tx1"/>
                </a:solidFill>
                <a:effectLst/>
                <a:latin typeface="+mn-lt"/>
                <a:ea typeface="+mn-ea"/>
                <a:cs typeface="+mn-cs"/>
              </a:rPr>
              <a:t>[227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228]</a:t>
            </a:r>
            <a:r>
              <a:rPr lang="zh-CN" altLang="zh-CN" sz="1200" kern="1200" dirty="0">
                <a:solidFill>
                  <a:schemeClr val="tx1"/>
                </a:solidFill>
                <a:effectLst/>
                <a:latin typeface="+mn-lt"/>
                <a:ea typeface="+mn-ea"/>
                <a:cs typeface="+mn-cs"/>
              </a:rPr>
              <a:t>。例如，使用</a:t>
            </a:r>
            <a:r>
              <a:rPr lang="en-US" altLang="zh-CN" sz="1200" kern="1200" dirty="0">
                <a:solidFill>
                  <a:schemeClr val="tx1"/>
                </a:solidFill>
                <a:effectLst/>
                <a:latin typeface="+mn-lt"/>
                <a:ea typeface="+mn-ea"/>
                <a:cs typeface="+mn-cs"/>
              </a:rPr>
              <a:t>VQ</a:t>
            </a:r>
            <a:r>
              <a:rPr lang="zh-CN" altLang="zh-CN" sz="1200" kern="1200" dirty="0">
                <a:solidFill>
                  <a:schemeClr val="tx1"/>
                </a:solidFill>
                <a:effectLst/>
                <a:latin typeface="+mn-lt"/>
                <a:ea typeface="+mn-ea"/>
                <a:cs typeface="+mn-cs"/>
              </a:rPr>
              <a:t>，可以将</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直方图分组并量化为一组原型直方图向量。然后在检测阶段，通过查表操作实现特征向量与检测权值之间的内积。由于该过程中没有浮点乘法和除法，因此</a:t>
            </a:r>
            <a:r>
              <a:rPr lang="en-US" altLang="zh-CN" sz="1200" kern="1200" dirty="0">
                <a:solidFill>
                  <a:schemeClr val="tx1"/>
                </a:solidFill>
                <a:effectLst/>
                <a:latin typeface="+mn-lt"/>
                <a:ea typeface="+mn-ea"/>
                <a:cs typeface="+mn-cs"/>
              </a:rPr>
              <a:t> DPM </a:t>
            </a:r>
            <a:r>
              <a:rPr lang="zh-CN" altLang="zh-CN" sz="1200" kern="1200" dirty="0">
                <a:solidFill>
                  <a:schemeClr val="tx1"/>
                </a:solidFill>
                <a:effectLst/>
                <a:latin typeface="+mn-lt"/>
                <a:ea typeface="+mn-ea"/>
                <a:cs typeface="+mn-cs"/>
              </a:rPr>
              <a:t>和例化</a:t>
            </a:r>
            <a:r>
              <a:rPr lang="en-US" altLang="zh-CN" sz="1200" kern="1200" dirty="0">
                <a:solidFill>
                  <a:schemeClr val="tx1"/>
                </a:solidFill>
                <a:effectLst/>
                <a:latin typeface="+mn-lt"/>
                <a:ea typeface="+mn-ea"/>
                <a:cs typeface="+mn-cs"/>
              </a:rPr>
              <a:t> SVM </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exemplar SVM detector</a:t>
            </a:r>
            <a:r>
              <a:rPr lang="zh-CN" altLang="zh-CN" sz="1200" kern="1200" dirty="0">
                <a:solidFill>
                  <a:schemeClr val="tx1"/>
                </a:solidFill>
                <a:effectLst/>
                <a:latin typeface="+mn-lt"/>
                <a:ea typeface="+mn-ea"/>
                <a:cs typeface="+mn-cs"/>
              </a:rPr>
              <a:t>）的速度可以提高一个数量级</a:t>
            </a:r>
            <a:r>
              <a:rPr lang="en-US" altLang="zh-CN" sz="1200" kern="1200" dirty="0">
                <a:solidFill>
                  <a:schemeClr val="tx1"/>
                </a:solidFill>
                <a:effectLst/>
                <a:latin typeface="+mn-lt"/>
                <a:ea typeface="+mn-ea"/>
                <a:cs typeface="+mn-cs"/>
              </a:rPr>
              <a:t>[227]</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在深度网络中，全连接层的计算本质上是两个矩阵的乘法。当参数矩阵</a:t>
            </a:r>
            <a:r>
              <a:rPr lang="en-US" altLang="zh-CN" sz="1200" kern="1200" dirty="0">
                <a:solidFill>
                  <a:schemeClr val="tx1"/>
                </a:solidFill>
                <a:effectLst/>
                <a:latin typeface="+mn-lt"/>
                <a:ea typeface="+mn-ea"/>
                <a:cs typeface="+mn-cs"/>
              </a:rPr>
              <a:t>W</a:t>
            </a:r>
            <a:r>
              <a:rPr lang="zh-CN" altLang="en-US" sz="1200" kern="1200" dirty="0">
                <a:solidFill>
                  <a:schemeClr val="tx1"/>
                </a:solidFill>
                <a:effectLst/>
                <a:latin typeface="+mn-lt"/>
                <a:ea typeface="+mn-ea"/>
                <a:cs typeface="+mn-cs"/>
              </a:rPr>
              <a:t>较大时</a:t>
            </a:r>
            <a:r>
              <a:rPr lang="zh-CN" altLang="zh-CN" sz="1200" kern="1200" dirty="0">
                <a:solidFill>
                  <a:schemeClr val="tx1"/>
                </a:solidFill>
                <a:effectLst/>
                <a:latin typeface="+mn-lt"/>
                <a:ea typeface="+mn-ea"/>
                <a:cs typeface="+mn-cs"/>
              </a:rPr>
              <a:t>。检测器的计算量较大。例如，在</a:t>
            </a:r>
            <a:r>
              <a:rPr lang="en-US" altLang="zh-CN" sz="1200" kern="1200" dirty="0">
                <a:solidFill>
                  <a:schemeClr val="tx1"/>
                </a:solidFill>
                <a:effectLst/>
                <a:latin typeface="+mn-lt"/>
                <a:ea typeface="+mn-ea"/>
                <a:cs typeface="+mn-cs"/>
              </a:rPr>
              <a:t> Fast RCNN </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[18]</a:t>
            </a:r>
            <a:r>
              <a:rPr lang="zh-CN" altLang="zh-CN" sz="1200" kern="1200" dirty="0">
                <a:solidFill>
                  <a:schemeClr val="tx1"/>
                </a:solidFill>
                <a:effectLst/>
                <a:latin typeface="+mn-lt"/>
                <a:ea typeface="+mn-ea"/>
                <a:cs typeface="+mn-cs"/>
              </a:rPr>
              <a:t>中，将近一半的前向传递时间用于计算全连接层。</a:t>
            </a:r>
            <a:r>
              <a:rPr lang="zh-CN" altLang="zh-CN" sz="1200" b="1" kern="1200" dirty="0">
                <a:solidFill>
                  <a:schemeClr val="tx1"/>
                </a:solidFill>
                <a:effectLst/>
                <a:latin typeface="+mn-lt"/>
                <a:ea typeface="+mn-ea"/>
                <a:cs typeface="+mn-cs"/>
              </a:rPr>
              <a:t>降秩近似是一种加速矩阵乘法的方法。它的目的是对矩阵</a:t>
            </a:r>
            <a:r>
              <a:rPr lang="en-US" altLang="zh-CN" sz="1200" b="1" kern="1200" dirty="0">
                <a:solidFill>
                  <a:schemeClr val="tx1"/>
                </a:solidFill>
                <a:effectLst/>
                <a:latin typeface="+mn-lt"/>
                <a:ea typeface="+mn-ea"/>
                <a:cs typeface="+mn-cs"/>
              </a:rPr>
              <a:t>W</a:t>
            </a:r>
            <a:r>
              <a:rPr lang="zh-CN" altLang="zh-CN" b="1" dirty="0"/>
              <a:t>进行低秩分解</a:t>
            </a:r>
            <a:r>
              <a:rPr lang="zh-CN" altLang="en-US" b="1" dirty="0"/>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2015-2018</a:t>
            </a:r>
            <a:r>
              <a:rPr lang="zh-CN" altLang="zh-CN" sz="1200" kern="1200" dirty="0">
                <a:solidFill>
                  <a:schemeClr val="tx1"/>
                </a:solidFill>
                <a:effectLst/>
                <a:latin typeface="+mn-lt"/>
                <a:ea typeface="+mn-ea"/>
                <a:cs typeface="+mn-cs"/>
              </a:rPr>
              <a:t>先进的</a:t>
            </a:r>
            <a:r>
              <a:rPr lang="zh-CN" altLang="en-US" sz="1200" kern="1200" dirty="0">
                <a:solidFill>
                  <a:schemeClr val="tx1"/>
                </a:solidFill>
                <a:effectLst/>
                <a:latin typeface="+mn-lt"/>
                <a:ea typeface="+mn-ea"/>
                <a:cs typeface="+mn-cs"/>
              </a:rPr>
              <a:t>目标</a:t>
            </a:r>
            <a:r>
              <a:rPr lang="zh-CN" altLang="zh-CN" sz="1200" kern="1200" dirty="0">
                <a:solidFill>
                  <a:schemeClr val="tx1"/>
                </a:solidFill>
                <a:effectLst/>
                <a:latin typeface="+mn-lt"/>
                <a:ea typeface="+mn-ea"/>
                <a:cs typeface="+mn-cs"/>
              </a:rPr>
              <a:t>检测方法</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近年来，</a:t>
            </a:r>
            <a:r>
              <a:rPr lang="en-US" altLang="zh-CN" sz="1200" kern="1200" dirty="0">
                <a:solidFill>
                  <a:schemeClr val="tx1"/>
                </a:solidFill>
                <a:effectLst/>
                <a:latin typeface="+mn-lt"/>
                <a:ea typeface="+mn-ea"/>
                <a:cs typeface="+mn-cs"/>
              </a:rPr>
              <a:t>deep CNN </a:t>
            </a:r>
            <a:r>
              <a:rPr lang="zh-CN" altLang="zh-CN" sz="1200" kern="1200" dirty="0">
                <a:solidFill>
                  <a:schemeClr val="tx1"/>
                </a:solidFill>
                <a:effectLst/>
                <a:latin typeface="+mn-lt"/>
                <a:ea typeface="+mn-ea"/>
                <a:cs typeface="+mn-cs"/>
              </a:rPr>
              <a:t>在许多计算机视觉任务中发挥了核心作用。由于</a:t>
            </a:r>
            <a:r>
              <a:rPr lang="zh-CN" altLang="zh-CN" sz="1200" b="1" kern="1200" dirty="0">
                <a:solidFill>
                  <a:schemeClr val="tx1"/>
                </a:solidFill>
                <a:effectLst/>
                <a:latin typeface="+mn-lt"/>
                <a:ea typeface="+mn-ea"/>
                <a:cs typeface="+mn-cs"/>
              </a:rPr>
              <a:t>检测器的精度在很大程度上取决于其特征提取网络</a:t>
            </a:r>
            <a:r>
              <a:rPr lang="zh-CN" altLang="zh-CN" sz="1200" kern="1200" dirty="0">
                <a:solidFill>
                  <a:schemeClr val="tx1"/>
                </a:solidFill>
                <a:effectLst/>
                <a:latin typeface="+mn-lt"/>
                <a:ea typeface="+mn-ea"/>
                <a:cs typeface="+mn-cs"/>
              </a:rPr>
              <a:t>，因此本文将主干网络</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ResNet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VGG ) </a:t>
            </a:r>
            <a:r>
              <a:rPr lang="zh-CN" altLang="zh-CN" sz="1200" kern="1200" dirty="0">
                <a:solidFill>
                  <a:schemeClr val="tx1"/>
                </a:solidFill>
                <a:effectLst/>
                <a:latin typeface="+mn-lt"/>
                <a:ea typeface="+mn-ea"/>
                <a:cs typeface="+mn-cs"/>
              </a:rPr>
              <a:t>称为检测器的 “ 引擎 ”。图</a:t>
            </a:r>
            <a:r>
              <a:rPr lang="en-US" altLang="zh-CN" sz="1200" kern="1200" dirty="0">
                <a:solidFill>
                  <a:schemeClr val="tx1"/>
                </a:solidFill>
                <a:effectLst/>
                <a:latin typeface="+mn-lt"/>
                <a:ea typeface="+mn-ea"/>
                <a:cs typeface="+mn-cs"/>
              </a:rPr>
              <a:t>17</a:t>
            </a:r>
            <a:r>
              <a:rPr lang="zh-CN" altLang="zh-CN" sz="1200" kern="1200" dirty="0">
                <a:solidFill>
                  <a:schemeClr val="tx1"/>
                </a:solidFill>
                <a:effectLst/>
                <a:latin typeface="+mn-lt"/>
                <a:ea typeface="+mn-ea"/>
                <a:cs typeface="+mn-cs"/>
              </a:rPr>
              <a:t>为三种知名检测系统选择不同引擎</a:t>
            </a:r>
            <a:r>
              <a:rPr lang="en-US" altLang="zh-CN" sz="1200" kern="1200" dirty="0">
                <a:solidFill>
                  <a:schemeClr val="tx1"/>
                </a:solidFill>
                <a:effectLst/>
                <a:latin typeface="+mn-lt"/>
                <a:ea typeface="+mn-ea"/>
                <a:cs typeface="+mn-cs"/>
              </a:rPr>
              <a:t>[27]</a:t>
            </a:r>
            <a:r>
              <a:rPr lang="zh-CN" altLang="zh-CN" sz="1200" kern="1200" dirty="0">
                <a:solidFill>
                  <a:schemeClr val="tx1"/>
                </a:solidFill>
                <a:effectLst/>
                <a:latin typeface="+mn-lt"/>
                <a:ea typeface="+mn-ea"/>
                <a:cs typeface="+mn-cs"/>
              </a:rPr>
              <a:t>时的检测精度：</a:t>
            </a:r>
            <a:r>
              <a:rPr lang="en-US" altLang="zh-CN" sz="1200" kern="1200" dirty="0">
                <a:solidFill>
                  <a:schemeClr val="tx1"/>
                </a:solidFill>
                <a:effectLst/>
                <a:latin typeface="+mn-lt"/>
                <a:ea typeface="+mn-ea"/>
                <a:cs typeface="+mn-cs"/>
              </a:rPr>
              <a:t>Faster RCNN [19]</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R-FCN [46]</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SSD [21]</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在本节中，我们将介绍深度学习时代的一些重要的检测引擎。</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AlexNet</a:t>
            </a:r>
            <a:r>
              <a:rPr lang="en-US" altLang="zh-CN" sz="1200" kern="1200" dirty="0">
                <a:solidFill>
                  <a:schemeClr val="tx1"/>
                </a:solidFill>
                <a:effectLst/>
                <a:latin typeface="+mn-lt"/>
                <a:ea typeface="+mn-ea"/>
                <a:cs typeface="+mn-cs"/>
              </a:rPr>
              <a:t> [40]</a:t>
            </a:r>
            <a:r>
              <a:rPr lang="zh-CN" altLang="zh-CN" sz="1200" kern="1200" dirty="0">
                <a:solidFill>
                  <a:schemeClr val="tx1"/>
                </a:solidFill>
                <a:effectLst/>
                <a:latin typeface="+mn-lt"/>
                <a:ea typeface="+mn-ea"/>
                <a:cs typeface="+mn-cs"/>
              </a:rPr>
              <a:t>是一个八层的深度网络，是第一个开启计算机视觉深度学习革命的</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模型。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VGG</a:t>
            </a:r>
            <a:r>
              <a:rPr lang="zh-CN" altLang="zh-CN" sz="1200" kern="1200" dirty="0">
                <a:solidFill>
                  <a:schemeClr val="tx1"/>
                </a:solidFill>
                <a:effectLst/>
                <a:latin typeface="+mn-lt"/>
                <a:ea typeface="+mn-ea"/>
                <a:cs typeface="+mn-cs"/>
              </a:rPr>
              <a:t>是由牛津大学的视觉几何学组（</a:t>
            </a:r>
            <a:r>
              <a:rPr lang="en-US" altLang="zh-CN" sz="1200" kern="1200" dirty="0">
                <a:solidFill>
                  <a:schemeClr val="tx1"/>
                </a:solidFill>
                <a:effectLst/>
                <a:latin typeface="+mn-lt"/>
                <a:ea typeface="+mn-ea"/>
                <a:cs typeface="+mn-cs"/>
              </a:rPr>
              <a:t>Visual Geometry Group</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VGG</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年提出的</a:t>
            </a:r>
            <a:r>
              <a:rPr lang="en-US" altLang="zh-CN" sz="1200" kern="1200" dirty="0">
                <a:solidFill>
                  <a:schemeClr val="tx1"/>
                </a:solidFill>
                <a:effectLst/>
                <a:latin typeface="+mn-lt"/>
                <a:ea typeface="+mn-ea"/>
                <a:cs typeface="+mn-cs"/>
              </a:rPr>
              <a:t>[230]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VGG</a:t>
            </a:r>
            <a:r>
              <a:rPr lang="zh-CN" altLang="zh-CN" sz="1200" kern="1200" dirty="0">
                <a:solidFill>
                  <a:schemeClr val="tx1"/>
                </a:solidFill>
                <a:effectLst/>
                <a:latin typeface="+mn-lt"/>
                <a:ea typeface="+mn-ea"/>
                <a:cs typeface="+mn-cs"/>
              </a:rPr>
              <a:t>将模型的深度增加到</a:t>
            </a:r>
            <a:r>
              <a:rPr lang="en-US" altLang="zh-CN" sz="1200" kern="1200" dirty="0">
                <a:solidFill>
                  <a:schemeClr val="tx1"/>
                </a:solidFill>
                <a:effectLst/>
                <a:latin typeface="+mn-lt"/>
                <a:ea typeface="+mn-ea"/>
                <a:cs typeface="+mn-cs"/>
              </a:rPr>
              <a:t>16-19</a:t>
            </a:r>
            <a:r>
              <a:rPr lang="zh-CN" altLang="zh-CN" sz="1200" kern="1200" dirty="0">
                <a:solidFill>
                  <a:schemeClr val="tx1"/>
                </a:solidFill>
                <a:effectLst/>
                <a:latin typeface="+mn-lt"/>
                <a:ea typeface="+mn-ea"/>
                <a:cs typeface="+mn-cs"/>
              </a:rPr>
              <a:t>层，使用非常小的卷积滤波器</a:t>
            </a:r>
            <a:r>
              <a:rPr lang="en-US" altLang="zh-CN" sz="1200" kern="1200" dirty="0">
                <a:solidFill>
                  <a:schemeClr val="tx1"/>
                </a:solidFill>
                <a:effectLst/>
                <a:latin typeface="+mn-lt"/>
                <a:ea typeface="+mn-ea"/>
                <a:cs typeface="+mn-cs"/>
              </a:rPr>
              <a:t> ( 3x3 ) </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VGG </a:t>
            </a:r>
            <a:r>
              <a:rPr lang="zh-CN" altLang="zh-CN" sz="1200" kern="1200" dirty="0">
                <a:solidFill>
                  <a:schemeClr val="tx1"/>
                </a:solidFill>
                <a:effectLst/>
                <a:latin typeface="+mn-lt"/>
                <a:ea typeface="+mn-ea"/>
                <a:cs typeface="+mn-cs"/>
              </a:rPr>
              <a:t>在当时的</a:t>
            </a:r>
            <a:r>
              <a:rPr lang="en-US" altLang="zh-CN" sz="1200" kern="1200" dirty="0">
                <a:solidFill>
                  <a:schemeClr val="tx1"/>
                </a:solidFill>
                <a:effectLst/>
                <a:latin typeface="+mn-lt"/>
                <a:ea typeface="+mn-ea"/>
                <a:cs typeface="+mn-cs"/>
              </a:rPr>
              <a:t> ImageNet </a:t>
            </a:r>
            <a:r>
              <a:rPr lang="zh-CN" altLang="zh-CN" sz="1200" kern="1200" dirty="0">
                <a:solidFill>
                  <a:schemeClr val="tx1"/>
                </a:solidFill>
                <a:effectLst/>
                <a:latin typeface="+mn-lt"/>
                <a:ea typeface="+mn-ea"/>
                <a:cs typeface="+mn-cs"/>
              </a:rPr>
              <a:t>数据集上实现了最先进的性能。</a:t>
            </a:r>
            <a:endParaRPr lang="zh-CN"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GoogLeNet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又称</a:t>
            </a:r>
            <a:r>
              <a:rPr lang="en-US" altLang="zh-CN" sz="1200" kern="1200" dirty="0">
                <a:solidFill>
                  <a:schemeClr val="tx1"/>
                </a:solidFill>
                <a:effectLst/>
                <a:latin typeface="+mn-lt"/>
                <a:ea typeface="+mn-ea"/>
                <a:cs typeface="+mn-cs"/>
              </a:rPr>
              <a:t> Inception [198,231 - 233]</a:t>
            </a:r>
            <a:r>
              <a:rPr lang="zh-CN" altLang="zh-CN" sz="1200" kern="1200" dirty="0">
                <a:solidFill>
                  <a:schemeClr val="tx1"/>
                </a:solidFill>
                <a:effectLst/>
                <a:latin typeface="+mn-lt"/>
                <a:ea typeface="+mn-ea"/>
                <a:cs typeface="+mn-cs"/>
              </a:rPr>
              <a:t>，是由谷歌公司在</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年提出的一个</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模型大家族。</a:t>
            </a:r>
            <a:r>
              <a:rPr lang="en-US" altLang="zh-CN" sz="1200" kern="1200" dirty="0" err="1">
                <a:solidFill>
                  <a:schemeClr val="tx1"/>
                </a:solidFill>
                <a:effectLst/>
                <a:latin typeface="+mn-lt"/>
                <a:ea typeface="+mn-ea"/>
                <a:cs typeface="+mn-cs"/>
              </a:rPr>
              <a:t>GoogLeNet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增加了</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的宽度和深度</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Deep Residual Networks ( </a:t>
            </a:r>
            <a:r>
              <a:rPr lang="zh-CN" altLang="zh-CN" sz="1200" kern="1200" dirty="0">
                <a:solidFill>
                  <a:schemeClr val="tx1"/>
                </a:solidFill>
                <a:effectLst/>
                <a:latin typeface="+mn-lt"/>
                <a:ea typeface="+mn-ea"/>
                <a:cs typeface="+mn-cs"/>
              </a:rPr>
              <a:t>深度残差网络，</a:t>
            </a:r>
            <a:r>
              <a:rPr lang="en-US" altLang="zh-CN" sz="1200" kern="1200" dirty="0" err="1">
                <a:solidFill>
                  <a:schemeClr val="tx1"/>
                </a:solidFill>
                <a:effectLst/>
                <a:latin typeface="+mn-lt"/>
                <a:ea typeface="+mn-ea"/>
                <a:cs typeface="+mn-cs"/>
              </a:rPr>
              <a:t>ResNet</a:t>
            </a:r>
            <a:r>
              <a:rPr lang="en-US" altLang="zh-CN" sz="1200" kern="1200" dirty="0">
                <a:solidFill>
                  <a:schemeClr val="tx1"/>
                </a:solidFill>
                <a:effectLst/>
                <a:latin typeface="+mn-lt"/>
                <a:ea typeface="+mn-ea"/>
                <a:cs typeface="+mn-cs"/>
              </a:rPr>
              <a:t> )[234]</a:t>
            </a:r>
            <a:r>
              <a:rPr lang="zh-CN" altLang="zh-CN" sz="1200" kern="1200" dirty="0">
                <a:solidFill>
                  <a:schemeClr val="tx1"/>
                </a:solidFill>
                <a:effectLst/>
                <a:latin typeface="+mn-lt"/>
                <a:ea typeface="+mn-ea"/>
                <a:cs typeface="+mn-cs"/>
              </a:rPr>
              <a:t>是由</a:t>
            </a:r>
            <a:r>
              <a:rPr lang="en-US" altLang="zh-CN" sz="1200" kern="1200" dirty="0">
                <a:solidFill>
                  <a:schemeClr val="tx1"/>
                </a:solidFill>
                <a:effectLst/>
                <a:latin typeface="+mn-lt"/>
                <a:ea typeface="+mn-ea"/>
                <a:cs typeface="+mn-cs"/>
              </a:rPr>
              <a:t>K. He</a:t>
            </a:r>
            <a:r>
              <a:rPr lang="zh-CN" altLang="zh-CN" sz="1200" kern="1200" dirty="0">
                <a:solidFill>
                  <a:schemeClr val="tx1"/>
                </a:solidFill>
                <a:effectLst/>
                <a:latin typeface="+mn-lt"/>
                <a:ea typeface="+mn-ea"/>
                <a:cs typeface="+mn-cs"/>
              </a:rPr>
              <a:t>等人在</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年提出的一种新型的卷积网络架构，它比以前使用的卷积网络架构要深很多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高达</a:t>
            </a:r>
            <a:r>
              <a:rPr lang="en-US" altLang="zh-CN" sz="1200" kern="1200" dirty="0">
                <a:solidFill>
                  <a:schemeClr val="tx1"/>
                </a:solidFill>
                <a:effectLst/>
                <a:latin typeface="+mn-lt"/>
                <a:ea typeface="+mn-ea"/>
                <a:cs typeface="+mn-cs"/>
              </a:rPr>
              <a:t>152</a:t>
            </a:r>
            <a:r>
              <a:rPr lang="zh-CN" altLang="zh-CN" sz="1200" kern="1200" dirty="0">
                <a:solidFill>
                  <a:schemeClr val="tx1"/>
                </a:solidFill>
                <a:effectLst/>
                <a:latin typeface="+mn-lt"/>
                <a:ea typeface="+mn-ea"/>
                <a:cs typeface="+mn-cs"/>
              </a:rPr>
              <a:t>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ResNet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的目标是简化网络的训练，通过参考输入层将其层重新构造为学习残差函数。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err="1">
                <a:solidFill>
                  <a:schemeClr val="tx1"/>
                </a:solidFill>
                <a:effectLst/>
                <a:latin typeface="+mn-lt"/>
                <a:ea typeface="+mn-ea"/>
                <a:cs typeface="+mn-cs"/>
              </a:rPr>
              <a:t>DenseNet</a:t>
            </a:r>
            <a:r>
              <a:rPr lang="en-US" altLang="zh-CN" sz="1200" kern="1200" dirty="0">
                <a:solidFill>
                  <a:schemeClr val="tx1"/>
                </a:solidFill>
                <a:effectLst/>
                <a:latin typeface="+mn-lt"/>
                <a:ea typeface="+mn-ea"/>
                <a:cs typeface="+mn-cs"/>
              </a:rPr>
              <a:t> [235]</a:t>
            </a:r>
            <a:r>
              <a:rPr lang="zh-CN" altLang="zh-CN" sz="1200" kern="1200" dirty="0">
                <a:solidFill>
                  <a:schemeClr val="tx1"/>
                </a:solidFill>
                <a:effectLst/>
                <a:latin typeface="+mn-lt"/>
                <a:ea typeface="+mn-ea"/>
                <a:cs typeface="+mn-cs"/>
              </a:rPr>
              <a:t>由</a:t>
            </a:r>
            <a:r>
              <a:rPr lang="en-US" altLang="zh-CN" sz="1200" kern="1200" dirty="0">
                <a:solidFill>
                  <a:schemeClr val="tx1"/>
                </a:solidFill>
                <a:effectLst/>
                <a:latin typeface="+mn-lt"/>
                <a:ea typeface="+mn-ea"/>
                <a:cs typeface="+mn-cs"/>
              </a:rPr>
              <a:t> G. Huang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Z. Liu </a:t>
            </a:r>
            <a:r>
              <a:rPr lang="zh-CN" altLang="zh-CN" sz="1200" kern="1200" dirty="0">
                <a:solidFill>
                  <a:schemeClr val="tx1"/>
                </a:solidFill>
                <a:effectLst/>
                <a:latin typeface="+mn-lt"/>
                <a:ea typeface="+mn-ea"/>
                <a:cs typeface="+mn-cs"/>
              </a:rPr>
              <a:t>等人于</a:t>
            </a:r>
            <a:r>
              <a:rPr lang="en-US" altLang="zh-CN" sz="1200" kern="1200" dirty="0">
                <a:solidFill>
                  <a:schemeClr val="tx1"/>
                </a:solidFill>
                <a:effectLst/>
                <a:latin typeface="+mn-lt"/>
                <a:ea typeface="+mn-ea"/>
                <a:cs typeface="+mn-cs"/>
              </a:rPr>
              <a:t>2017</a:t>
            </a:r>
            <a:r>
              <a:rPr lang="zh-CN" altLang="zh-CN" sz="1200" kern="1200" dirty="0">
                <a:solidFill>
                  <a:schemeClr val="tx1"/>
                </a:solidFill>
                <a:effectLst/>
                <a:latin typeface="+mn-lt"/>
                <a:ea typeface="+mn-ea"/>
                <a:cs typeface="+mn-cs"/>
              </a:rPr>
              <a:t>年提出。</a:t>
            </a:r>
            <a:r>
              <a:rPr lang="en-US" altLang="zh-CN" sz="1200" kern="1200" dirty="0" err="1">
                <a:solidFill>
                  <a:schemeClr val="tx1"/>
                </a:solidFill>
                <a:effectLst/>
                <a:latin typeface="+mn-lt"/>
                <a:ea typeface="+mn-ea"/>
                <a:cs typeface="+mn-cs"/>
              </a:rPr>
              <a:t>ResNet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的成功表明，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的捷径连接（</a:t>
            </a:r>
            <a:r>
              <a:rPr lang="en-US" altLang="zh-CN" sz="1200" kern="1200" dirty="0">
                <a:solidFill>
                  <a:schemeClr val="tx1"/>
                </a:solidFill>
                <a:effectLst/>
                <a:latin typeface="+mn-lt"/>
                <a:ea typeface="+mn-ea"/>
                <a:cs typeface="+mn-cs"/>
              </a:rPr>
              <a:t>the short cut connection</a:t>
            </a:r>
            <a:r>
              <a:rPr lang="zh-CN" altLang="zh-CN" sz="1200" kern="1200" dirty="0">
                <a:solidFill>
                  <a:schemeClr val="tx1"/>
                </a:solidFill>
                <a:effectLst/>
                <a:latin typeface="+mn-lt"/>
                <a:ea typeface="+mn-ea"/>
                <a:cs typeface="+mn-cs"/>
              </a:rPr>
              <a:t>）使我们能够训练更深、更准确的模型。作者接受了这一观察结果，并引入了一个密集连接块（</a:t>
            </a:r>
            <a:r>
              <a:rPr lang="en-US" altLang="zh-CN" sz="1200" kern="1200" dirty="0">
                <a:solidFill>
                  <a:schemeClr val="tx1"/>
                </a:solidFill>
                <a:effectLst/>
                <a:latin typeface="+mn-lt"/>
                <a:ea typeface="+mn-ea"/>
                <a:cs typeface="+mn-cs"/>
              </a:rPr>
              <a:t>a densely connected block</a:t>
            </a:r>
            <a:r>
              <a:rPr lang="zh-CN" altLang="zh-CN" sz="1200" kern="1200" dirty="0">
                <a:solidFill>
                  <a:schemeClr val="tx1"/>
                </a:solidFill>
                <a:effectLst/>
                <a:latin typeface="+mn-lt"/>
                <a:ea typeface="+mn-ea"/>
                <a:cs typeface="+mn-cs"/>
              </a:rPr>
              <a:t>），它以前馈的方式将每一层连接到另一层。</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挤压激励网络</a:t>
            </a:r>
            <a:r>
              <a:rPr lang="en-US" altLang="zh-CN" sz="1200" kern="1200" dirty="0">
                <a:solidFill>
                  <a:schemeClr val="tx1"/>
                </a:solidFill>
                <a:effectLst/>
                <a:latin typeface="+mn-lt"/>
                <a:ea typeface="+mn-ea"/>
                <a:cs typeface="+mn-cs"/>
              </a:rPr>
              <a:t> ( Squeeze and Excitation Networks</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SENet</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是由</a:t>
            </a:r>
            <a:r>
              <a:rPr lang="en-US" altLang="zh-CN" sz="1200" kern="1200" dirty="0">
                <a:solidFill>
                  <a:schemeClr val="tx1"/>
                </a:solidFill>
                <a:effectLst/>
                <a:latin typeface="+mn-lt"/>
                <a:ea typeface="+mn-ea"/>
                <a:cs typeface="+mn-cs"/>
              </a:rPr>
              <a:t>J. Hu</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L. Shen</a:t>
            </a:r>
            <a:r>
              <a:rPr lang="zh-CN" altLang="zh-CN" sz="1200" kern="1200" dirty="0">
                <a:solidFill>
                  <a:schemeClr val="tx1"/>
                </a:solidFill>
                <a:effectLst/>
                <a:latin typeface="+mn-lt"/>
                <a:ea typeface="+mn-ea"/>
                <a:cs typeface="+mn-cs"/>
              </a:rPr>
              <a:t>等人于</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年提出的</a:t>
            </a:r>
            <a:r>
              <a:rPr lang="en-US" altLang="zh-CN" sz="1200" kern="1200" dirty="0">
                <a:solidFill>
                  <a:schemeClr val="tx1"/>
                </a:solidFill>
                <a:effectLst/>
                <a:latin typeface="+mn-lt"/>
                <a:ea typeface="+mn-ea"/>
                <a:cs typeface="+mn-cs"/>
              </a:rPr>
              <a:t>[236]</a:t>
            </a:r>
            <a:r>
              <a:rPr lang="zh-CN" altLang="zh-CN" sz="1200" kern="1200" dirty="0">
                <a:solidFill>
                  <a:schemeClr val="tx1"/>
                </a:solidFill>
                <a:effectLst/>
                <a:latin typeface="+mn-lt"/>
                <a:ea typeface="+mn-ea"/>
                <a:cs typeface="+mn-cs"/>
              </a:rPr>
              <a:t>。它的主要贡献是将全局池化和混编（</a:t>
            </a:r>
            <a:r>
              <a:rPr lang="en-US" altLang="zh-CN" sz="1200" kern="1200" dirty="0">
                <a:solidFill>
                  <a:schemeClr val="tx1"/>
                </a:solidFill>
                <a:effectLst/>
                <a:latin typeface="+mn-lt"/>
                <a:ea typeface="+mn-ea"/>
                <a:cs typeface="+mn-cs"/>
              </a:rPr>
              <a:t>global pooling and shuffling</a:t>
            </a:r>
            <a:r>
              <a:rPr lang="zh-CN" altLang="zh-CN" sz="1200" kern="1200" dirty="0">
                <a:solidFill>
                  <a:schemeClr val="tx1"/>
                </a:solidFill>
                <a:effectLst/>
                <a:latin typeface="+mn-lt"/>
                <a:ea typeface="+mn-ea"/>
                <a:cs typeface="+mn-cs"/>
              </a:rPr>
              <a:t>）一体化，以学习</a:t>
            </a:r>
            <a:r>
              <a:rPr lang="en-US" altLang="zh-CN" sz="1200" kern="1200" dirty="0">
                <a:solidFill>
                  <a:schemeClr val="tx1"/>
                </a:solidFill>
                <a:effectLst/>
                <a:latin typeface="+mn-lt"/>
                <a:ea typeface="+mn-ea"/>
                <a:cs typeface="+mn-cs"/>
              </a:rPr>
              <a:t> feature map </a:t>
            </a:r>
            <a:r>
              <a:rPr lang="zh-CN" altLang="zh-CN" sz="1200" kern="1200" dirty="0">
                <a:solidFill>
                  <a:schemeClr val="tx1"/>
                </a:solidFill>
                <a:effectLst/>
                <a:latin typeface="+mn-lt"/>
                <a:ea typeface="+mn-ea"/>
                <a:cs typeface="+mn-cs"/>
              </a:rPr>
              <a:t>在通道方面（</a:t>
            </a:r>
            <a:r>
              <a:rPr lang="en-US" altLang="zh-CN" sz="1200" kern="1200" dirty="0">
                <a:solidFill>
                  <a:schemeClr val="tx1"/>
                </a:solidFill>
                <a:effectLst/>
                <a:latin typeface="+mn-lt"/>
                <a:ea typeface="+mn-ea"/>
                <a:cs typeface="+mn-cs"/>
              </a:rPr>
              <a:t>channel-wise</a:t>
            </a:r>
            <a:r>
              <a:rPr lang="zh-CN" altLang="zh-CN" sz="1200" kern="1200" dirty="0">
                <a:solidFill>
                  <a:schemeClr val="tx1"/>
                </a:solidFill>
                <a:effectLst/>
                <a:latin typeface="+mn-lt"/>
                <a:ea typeface="+mn-ea"/>
                <a:cs typeface="+mn-cs"/>
              </a:rPr>
              <a:t>）的重要性。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特征表示的质量是目标检测的关键。近年来，许多研究人员在一些最新的引擎的基础上，进一步提高了图像特征的质量，其中最重要的两组方法是：</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特征融合；</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学习具有较大接受域的高分辨率特征。</a:t>
            </a:r>
            <a:endParaRPr lang="en-US" altLang="zh-CN" sz="1200" kern="1200" dirty="0">
              <a:solidFill>
                <a:schemeClr val="tx1"/>
              </a:solidFill>
              <a:effectLst/>
              <a:latin typeface="+mn-lt"/>
              <a:ea typeface="+mn-ea"/>
              <a:cs typeface="+mn-cs"/>
            </a:endParaRPr>
          </a:p>
          <a:p>
            <a:r>
              <a:rPr lang="zh-CN" altLang="zh-CN" dirty="0"/>
              <a:t>不变性（</a:t>
            </a:r>
            <a:r>
              <a:rPr lang="en-US" altLang="zh-CN" dirty="0"/>
              <a:t>Invariance</a:t>
            </a:r>
            <a:r>
              <a:rPr lang="zh-CN" altLang="zh-CN" dirty="0"/>
              <a:t>） 和 同变性</a:t>
            </a:r>
            <a:r>
              <a:rPr lang="en-US" altLang="zh-CN" dirty="0"/>
              <a:t>/</a:t>
            </a:r>
            <a:r>
              <a:rPr lang="zh-CN" altLang="zh-CN" dirty="0"/>
              <a:t>等变化（</a:t>
            </a:r>
            <a:r>
              <a:rPr lang="en-US" altLang="zh-CN" dirty="0"/>
              <a:t>equivariance</a:t>
            </a:r>
            <a:r>
              <a:rPr lang="zh-CN" altLang="zh-CN" dirty="0"/>
              <a:t>） 是图像特征表示的两个重要性质。</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在目标检测中进行特征融合的方法有很多。本文从两个方面介绍了近年来的一些方法：</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处理流程；</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元素智能操作。</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目前用于目标检测的特征融合方法可分为两类：</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自底向上融合，</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自顶向下融合，如图</a:t>
            </a:r>
            <a:r>
              <a:rPr lang="en-US" altLang="zh-CN" sz="1200" kern="1200" dirty="0">
                <a:solidFill>
                  <a:schemeClr val="tx1"/>
                </a:solidFill>
                <a:effectLst/>
                <a:latin typeface="+mn-lt"/>
                <a:ea typeface="+mn-ea"/>
                <a:cs typeface="+mn-cs"/>
              </a:rPr>
              <a:t>18 (a)-(b)</a:t>
            </a:r>
            <a:r>
              <a:rPr lang="zh-CN" altLang="zh-CN" sz="1200" kern="1200" dirty="0">
                <a:solidFill>
                  <a:schemeClr val="tx1"/>
                </a:solidFill>
                <a:effectLst/>
                <a:latin typeface="+mn-lt"/>
                <a:ea typeface="+mn-ea"/>
                <a:cs typeface="+mn-cs"/>
              </a:rPr>
              <a:t>所示。自底向上的融合通过跳跃连接将浅层特征前馈到更深的层</a:t>
            </a:r>
            <a:r>
              <a:rPr lang="en-US" altLang="zh-CN" sz="1200" kern="1200" dirty="0">
                <a:solidFill>
                  <a:schemeClr val="tx1"/>
                </a:solidFill>
                <a:effectLst/>
                <a:latin typeface="+mn-lt"/>
                <a:ea typeface="+mn-ea"/>
                <a:cs typeface="+mn-cs"/>
              </a:rPr>
              <a:t>[237,240 - 242]</a:t>
            </a:r>
            <a:r>
              <a:rPr lang="zh-CN" altLang="zh-CN" sz="1200" kern="1200" dirty="0">
                <a:solidFill>
                  <a:schemeClr val="tx1"/>
                </a:solidFill>
                <a:effectLst/>
                <a:latin typeface="+mn-lt"/>
                <a:ea typeface="+mn-ea"/>
                <a:cs typeface="+mn-cs"/>
              </a:rPr>
              <a:t>。相比之下，自顶向下的融合将更深层次的特征反馈给更浅层次</a:t>
            </a:r>
            <a:r>
              <a:rPr lang="en-US" altLang="zh-CN" sz="1200" kern="1200" dirty="0">
                <a:solidFill>
                  <a:schemeClr val="tx1"/>
                </a:solidFill>
                <a:effectLst/>
                <a:latin typeface="+mn-lt"/>
                <a:ea typeface="+mn-ea"/>
                <a:cs typeface="+mn-cs"/>
              </a:rPr>
              <a:t>[22,55,243-246]</a:t>
            </a:r>
            <a:r>
              <a:rPr lang="zh-CN" altLang="zh-CN" sz="1200" kern="1200" dirty="0">
                <a:solidFill>
                  <a:schemeClr val="tx1"/>
                </a:solidFill>
                <a:effectLst/>
                <a:latin typeface="+mn-lt"/>
                <a:ea typeface="+mn-ea"/>
                <a:cs typeface="+mn-cs"/>
              </a:rPr>
              <a:t>。除了这些方法，最近还提出了更复杂的方法，例如跨不同层编织特性</a:t>
            </a:r>
            <a:r>
              <a:rPr lang="en-US" altLang="zh-CN" sz="1200" kern="1200" dirty="0">
                <a:solidFill>
                  <a:schemeClr val="tx1"/>
                </a:solidFill>
                <a:effectLst/>
                <a:latin typeface="+mn-lt"/>
                <a:ea typeface="+mn-ea"/>
                <a:cs typeface="+mn-cs"/>
              </a:rPr>
              <a:t>[247]</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400" kern="1200" dirty="0">
                <a:solidFill>
                  <a:schemeClr val="tx1"/>
                </a:solidFill>
                <a:effectLst/>
                <a:latin typeface="+mn-lt"/>
                <a:ea typeface="+mn-ea"/>
                <a:cs typeface="+mn-cs"/>
              </a:rPr>
              <a:t>由于不同层的</a:t>
            </a:r>
            <a:r>
              <a:rPr lang="en-US" altLang="zh-CN" sz="400" kern="1200" dirty="0">
                <a:solidFill>
                  <a:schemeClr val="tx1"/>
                </a:solidFill>
                <a:effectLst/>
                <a:latin typeface="+mn-lt"/>
                <a:ea typeface="+mn-ea"/>
                <a:cs typeface="+mn-cs"/>
              </a:rPr>
              <a:t> feature map </a:t>
            </a:r>
            <a:r>
              <a:rPr lang="zh-CN" altLang="zh-CN" sz="400" kern="1200" dirty="0">
                <a:solidFill>
                  <a:schemeClr val="tx1"/>
                </a:solidFill>
                <a:effectLst/>
                <a:latin typeface="+mn-lt"/>
                <a:ea typeface="+mn-ea"/>
                <a:cs typeface="+mn-cs"/>
              </a:rPr>
              <a:t>在空间维度和通道维度上都可能有不同的尺寸，因此可能需要对</a:t>
            </a:r>
            <a:r>
              <a:rPr lang="en-US" altLang="zh-CN" sz="400" kern="1200" dirty="0">
                <a:solidFill>
                  <a:schemeClr val="tx1"/>
                </a:solidFill>
                <a:effectLst/>
                <a:latin typeface="+mn-lt"/>
                <a:ea typeface="+mn-ea"/>
                <a:cs typeface="+mn-cs"/>
              </a:rPr>
              <a:t> feature map </a:t>
            </a:r>
            <a:r>
              <a:rPr lang="zh-CN" altLang="zh-CN" sz="400" kern="1200" dirty="0">
                <a:solidFill>
                  <a:schemeClr val="tx1"/>
                </a:solidFill>
                <a:effectLst/>
                <a:latin typeface="+mn-lt"/>
                <a:ea typeface="+mn-ea"/>
                <a:cs typeface="+mn-cs"/>
              </a:rPr>
              <a:t>进行调整，如调整通道数量、上采样低分辨率</a:t>
            </a:r>
            <a:r>
              <a:rPr lang="en-US" altLang="zh-CN" sz="400" kern="1200" dirty="0">
                <a:solidFill>
                  <a:schemeClr val="tx1"/>
                </a:solidFill>
                <a:effectLst/>
                <a:latin typeface="+mn-lt"/>
                <a:ea typeface="+mn-ea"/>
                <a:cs typeface="+mn-cs"/>
              </a:rPr>
              <a:t> map </a:t>
            </a:r>
            <a:r>
              <a:rPr lang="zh-CN" altLang="zh-CN" sz="400" kern="1200" dirty="0">
                <a:solidFill>
                  <a:schemeClr val="tx1"/>
                </a:solidFill>
                <a:effectLst/>
                <a:latin typeface="+mn-lt"/>
                <a:ea typeface="+mn-ea"/>
                <a:cs typeface="+mn-cs"/>
              </a:rPr>
              <a:t>或下采样高分辨率</a:t>
            </a:r>
            <a:r>
              <a:rPr lang="en-US" altLang="zh-CN" sz="400" kern="1200" dirty="0">
                <a:solidFill>
                  <a:schemeClr val="tx1"/>
                </a:solidFill>
                <a:effectLst/>
                <a:latin typeface="+mn-lt"/>
                <a:ea typeface="+mn-ea"/>
                <a:cs typeface="+mn-cs"/>
              </a:rPr>
              <a:t> map </a:t>
            </a:r>
            <a:r>
              <a:rPr lang="zh-CN" altLang="zh-CN" sz="400" kern="1200" dirty="0">
                <a:solidFill>
                  <a:schemeClr val="tx1"/>
                </a:solidFill>
                <a:effectLst/>
                <a:latin typeface="+mn-lt"/>
                <a:ea typeface="+mn-ea"/>
                <a:cs typeface="+mn-cs"/>
              </a:rPr>
              <a:t>，使其尺寸合适。最简单的方法是使用最接近或双线性插值（</a:t>
            </a:r>
            <a:r>
              <a:rPr lang="en-US" altLang="zh-CN" sz="400" kern="1200" dirty="0">
                <a:solidFill>
                  <a:schemeClr val="tx1"/>
                </a:solidFill>
                <a:effectLst/>
                <a:latin typeface="+mn-lt"/>
                <a:ea typeface="+mn-ea"/>
                <a:cs typeface="+mn-cs"/>
              </a:rPr>
              <a:t>nearest or bilinear-interpolation</a:t>
            </a:r>
            <a:r>
              <a:rPr lang="zh-CN" altLang="zh-CN" sz="400" kern="1200" dirty="0">
                <a:solidFill>
                  <a:schemeClr val="tx1"/>
                </a:solidFill>
                <a:effectLst/>
                <a:latin typeface="+mn-lt"/>
                <a:ea typeface="+mn-ea"/>
                <a:cs typeface="+mn-cs"/>
              </a:rPr>
              <a:t>）</a:t>
            </a:r>
            <a:r>
              <a:rPr lang="en-US" altLang="zh-CN" sz="400" kern="1200" dirty="0">
                <a:solidFill>
                  <a:schemeClr val="tx1"/>
                </a:solidFill>
                <a:effectLst/>
                <a:latin typeface="+mn-lt"/>
                <a:ea typeface="+mn-ea"/>
                <a:cs typeface="+mn-cs"/>
              </a:rPr>
              <a:t>[22,244]</a:t>
            </a:r>
            <a:r>
              <a:rPr lang="zh-CN" altLang="zh-CN" sz="400" kern="1200" dirty="0">
                <a:solidFill>
                  <a:schemeClr val="tx1"/>
                </a:solidFill>
                <a:effectLst/>
                <a:latin typeface="+mn-lt"/>
                <a:ea typeface="+mn-ea"/>
                <a:cs typeface="+mn-cs"/>
              </a:rPr>
              <a:t>。此外，分数阶条纹卷积</a:t>
            </a:r>
            <a:r>
              <a:rPr lang="en-US" altLang="zh-CN" sz="400" kern="1200" dirty="0">
                <a:solidFill>
                  <a:schemeClr val="tx1"/>
                </a:solidFill>
                <a:effectLst/>
                <a:latin typeface="+mn-lt"/>
                <a:ea typeface="+mn-ea"/>
                <a:cs typeface="+mn-cs"/>
              </a:rPr>
              <a:t> ( </a:t>
            </a:r>
            <a:r>
              <a:rPr lang="zh-CN" altLang="zh-CN" sz="400" kern="1200" dirty="0">
                <a:solidFill>
                  <a:schemeClr val="tx1"/>
                </a:solidFill>
                <a:effectLst/>
                <a:latin typeface="+mn-lt"/>
                <a:ea typeface="+mn-ea"/>
                <a:cs typeface="+mn-cs"/>
              </a:rPr>
              <a:t>又称转置卷积</a:t>
            </a:r>
            <a:r>
              <a:rPr lang="en-US" altLang="zh-CN" sz="400" kern="1200" dirty="0">
                <a:solidFill>
                  <a:schemeClr val="tx1"/>
                </a:solidFill>
                <a:effectLst/>
                <a:latin typeface="+mn-lt"/>
                <a:ea typeface="+mn-ea"/>
                <a:cs typeface="+mn-cs"/>
              </a:rPr>
              <a:t> ) [45,248]</a:t>
            </a:r>
            <a:r>
              <a:rPr lang="zh-CN" altLang="zh-CN" sz="400" kern="1200" dirty="0">
                <a:solidFill>
                  <a:schemeClr val="tx1"/>
                </a:solidFill>
                <a:effectLst/>
                <a:latin typeface="+mn-lt"/>
                <a:ea typeface="+mn-ea"/>
                <a:cs typeface="+mn-cs"/>
              </a:rPr>
              <a:t>是近年来另一种常用的调整</a:t>
            </a:r>
            <a:r>
              <a:rPr lang="en-US" altLang="zh-CN" sz="400" kern="1200" dirty="0">
                <a:solidFill>
                  <a:schemeClr val="tx1"/>
                </a:solidFill>
                <a:effectLst/>
                <a:latin typeface="+mn-lt"/>
                <a:ea typeface="+mn-ea"/>
                <a:cs typeface="+mn-cs"/>
              </a:rPr>
              <a:t> feature map </a:t>
            </a:r>
            <a:r>
              <a:rPr lang="zh-CN" altLang="zh-CN" sz="400" kern="1200" dirty="0">
                <a:solidFill>
                  <a:schemeClr val="tx1"/>
                </a:solidFill>
                <a:effectLst/>
                <a:latin typeface="+mn-lt"/>
                <a:ea typeface="+mn-ea"/>
                <a:cs typeface="+mn-cs"/>
              </a:rPr>
              <a:t>大小和调整通道数量的方法。使用分数阶条纹卷积的优点是，它可以学习一种适当的方法来执行上采样本身。</a:t>
            </a:r>
            <a:endParaRPr lang="en-US" altLang="zh-CN" sz="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4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从局部的角度看，特征融合可以看作是不同特征映射之间的元素智能操作。有三组方法：</a:t>
            </a:r>
            <a:r>
              <a:rPr lang="en-US" altLang="zh-CN" sz="1200" kern="1200" dirty="0">
                <a:solidFill>
                  <a:schemeClr val="tx1"/>
                </a:solidFill>
                <a:effectLst/>
                <a:latin typeface="+mn-lt"/>
                <a:ea typeface="+mn-ea"/>
                <a:cs typeface="+mn-cs"/>
              </a:rPr>
              <a:t>1) element-wise </a:t>
            </a:r>
            <a:r>
              <a:rPr lang="zh-CN" altLang="zh-CN" sz="1200" kern="1200" dirty="0">
                <a:solidFill>
                  <a:schemeClr val="tx1"/>
                </a:solidFill>
                <a:effectLst/>
                <a:latin typeface="+mn-lt"/>
                <a:ea typeface="+mn-ea"/>
                <a:cs typeface="+mn-cs"/>
              </a:rPr>
              <a:t>的和，</a:t>
            </a:r>
            <a:r>
              <a:rPr lang="en-US" altLang="zh-CN" sz="1200" kern="1200" dirty="0">
                <a:solidFill>
                  <a:schemeClr val="tx1"/>
                </a:solidFill>
                <a:effectLst/>
                <a:latin typeface="+mn-lt"/>
                <a:ea typeface="+mn-ea"/>
                <a:cs typeface="+mn-cs"/>
              </a:rPr>
              <a:t>2) element-wise </a:t>
            </a:r>
            <a:r>
              <a:rPr lang="zh-CN" altLang="zh-CN" sz="1200" kern="1200" dirty="0">
                <a:solidFill>
                  <a:schemeClr val="tx1"/>
                </a:solidFill>
                <a:effectLst/>
                <a:latin typeface="+mn-lt"/>
                <a:ea typeface="+mn-ea"/>
                <a:cs typeface="+mn-cs"/>
              </a:rPr>
              <a:t>的积，</a:t>
            </a:r>
            <a:r>
              <a:rPr lang="en-US" altLang="zh-CN" sz="1200" kern="1200" dirty="0">
                <a:solidFill>
                  <a:schemeClr val="tx1"/>
                </a:solidFill>
                <a:effectLst/>
                <a:latin typeface="+mn-lt"/>
                <a:ea typeface="+mn-ea"/>
                <a:cs typeface="+mn-cs"/>
              </a:rPr>
              <a:t>3) </a:t>
            </a:r>
            <a:r>
              <a:rPr lang="zh-CN" altLang="zh-CN" sz="1200" kern="1200" dirty="0">
                <a:solidFill>
                  <a:schemeClr val="tx1"/>
                </a:solidFill>
                <a:effectLst/>
                <a:latin typeface="+mn-lt"/>
                <a:ea typeface="+mn-ea"/>
                <a:cs typeface="+mn-cs"/>
              </a:rPr>
              <a:t>串联，如图</a:t>
            </a:r>
            <a:r>
              <a:rPr lang="en-US" altLang="zh-CN" sz="1200" kern="1200" dirty="0">
                <a:solidFill>
                  <a:schemeClr val="tx1"/>
                </a:solidFill>
                <a:effectLst/>
                <a:latin typeface="+mn-lt"/>
                <a:ea typeface="+mn-ea"/>
                <a:cs typeface="+mn-cs"/>
              </a:rPr>
              <a:t>18 (c)-(e)</a:t>
            </a:r>
            <a:r>
              <a:rPr lang="zh-CN" altLang="zh-CN" sz="1200" kern="1200" dirty="0">
                <a:solidFill>
                  <a:schemeClr val="tx1"/>
                </a:solidFill>
                <a:effectLst/>
                <a:latin typeface="+mn-lt"/>
                <a:ea typeface="+mn-ea"/>
                <a:cs typeface="+mn-cs"/>
              </a:rPr>
              <a:t>所示。</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element-wise </a:t>
            </a:r>
            <a:r>
              <a:rPr lang="zh-CN" altLang="zh-CN" sz="1200" kern="1200" dirty="0">
                <a:solidFill>
                  <a:schemeClr val="tx1"/>
                </a:solidFill>
                <a:effectLst/>
                <a:latin typeface="+mn-lt"/>
                <a:ea typeface="+mn-ea"/>
                <a:cs typeface="+mn-cs"/>
              </a:rPr>
              <a:t>的和是执行特征融合最简单的方法。它已被频繁地用于许多最近的目标检测器</a:t>
            </a:r>
            <a:r>
              <a:rPr lang="en-US" altLang="zh-CN" sz="1200" kern="1200" dirty="0">
                <a:solidFill>
                  <a:schemeClr val="tx1"/>
                </a:solidFill>
                <a:effectLst/>
                <a:latin typeface="+mn-lt"/>
                <a:ea typeface="+mn-ea"/>
                <a:cs typeface="+mn-cs"/>
              </a:rPr>
              <a:t>[22,55,241,243,246]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element-wise </a:t>
            </a:r>
            <a:r>
              <a:rPr lang="zh-CN" altLang="zh-CN" sz="1200" kern="1200" dirty="0">
                <a:solidFill>
                  <a:schemeClr val="tx1"/>
                </a:solidFill>
                <a:effectLst/>
                <a:latin typeface="+mn-lt"/>
                <a:ea typeface="+mn-ea"/>
                <a:cs typeface="+mn-cs"/>
              </a:rPr>
              <a:t>的积</a:t>
            </a:r>
            <a:r>
              <a:rPr lang="en-US" altLang="zh-CN" sz="1200" kern="1200" dirty="0">
                <a:solidFill>
                  <a:schemeClr val="tx1"/>
                </a:solidFill>
                <a:effectLst/>
                <a:latin typeface="+mn-lt"/>
                <a:ea typeface="+mn-ea"/>
                <a:cs typeface="+mn-cs"/>
              </a:rPr>
              <a:t>[245,249 - 251]</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 element-wise </a:t>
            </a:r>
            <a:r>
              <a:rPr lang="zh-CN" altLang="zh-CN" sz="1200" kern="1200" dirty="0">
                <a:solidFill>
                  <a:schemeClr val="tx1"/>
                </a:solidFill>
                <a:effectLst/>
                <a:latin typeface="+mn-lt"/>
                <a:ea typeface="+mn-ea"/>
                <a:cs typeface="+mn-cs"/>
              </a:rPr>
              <a:t>的和非常相似，唯一的区别是使用乘法而不是求和。</a:t>
            </a:r>
            <a:r>
              <a:rPr lang="en-US" altLang="zh-CN" sz="1200" kern="1200" dirty="0">
                <a:solidFill>
                  <a:schemeClr val="tx1"/>
                </a:solidFill>
                <a:effectLst/>
                <a:latin typeface="+mn-lt"/>
                <a:ea typeface="+mn-ea"/>
                <a:cs typeface="+mn-cs"/>
              </a:rPr>
              <a:t>element-wise </a:t>
            </a:r>
            <a:r>
              <a:rPr lang="zh-CN" altLang="zh-CN" sz="1200" kern="1200" dirty="0">
                <a:solidFill>
                  <a:schemeClr val="tx1"/>
                </a:solidFill>
                <a:effectLst/>
                <a:latin typeface="+mn-lt"/>
                <a:ea typeface="+mn-ea"/>
                <a:cs typeface="+mn-cs"/>
              </a:rPr>
              <a:t>的积的一个优点是，它可以用来抑制或突出某个区域内的特性，这可能进一步有利于小对象检测</a:t>
            </a:r>
            <a:r>
              <a:rPr lang="en-US" altLang="zh-CN" sz="1200" kern="1200" dirty="0">
                <a:solidFill>
                  <a:schemeClr val="tx1"/>
                </a:solidFill>
                <a:effectLst/>
                <a:latin typeface="+mn-lt"/>
                <a:ea typeface="+mn-ea"/>
                <a:cs typeface="+mn-cs"/>
              </a:rPr>
              <a:t>[245,250,251]</a:t>
            </a:r>
            <a:r>
              <a:rPr lang="zh-CN" altLang="zh-CN" sz="1200" kern="1200" dirty="0">
                <a:solidFill>
                  <a:schemeClr val="tx1"/>
                </a:solidFill>
                <a:effectLst/>
                <a:latin typeface="+mn-lt"/>
                <a:ea typeface="+mn-ea"/>
                <a:cs typeface="+mn-cs"/>
              </a:rPr>
              <a:t>。特征拼接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串联是特征融合的另一种方式</a:t>
            </a:r>
            <a:r>
              <a:rPr lang="en-US" altLang="zh-CN" sz="1200" kern="1200" dirty="0">
                <a:solidFill>
                  <a:schemeClr val="tx1"/>
                </a:solidFill>
                <a:effectLst/>
                <a:latin typeface="+mn-lt"/>
                <a:ea typeface="+mn-ea"/>
                <a:cs typeface="+mn-cs"/>
              </a:rPr>
              <a:t>[212,237,240,244]</a:t>
            </a:r>
            <a:r>
              <a:rPr lang="zh-CN" altLang="zh-CN" sz="1200" kern="1200" dirty="0">
                <a:solidFill>
                  <a:schemeClr val="tx1"/>
                </a:solidFill>
                <a:effectLst/>
                <a:latin typeface="+mn-lt"/>
                <a:ea typeface="+mn-ea"/>
                <a:cs typeface="+mn-cs"/>
              </a:rPr>
              <a:t>。它的优点是可以用来集成不同区域的上下文信息</a:t>
            </a:r>
            <a:r>
              <a:rPr lang="en-US" altLang="zh-CN" sz="1200" kern="1200" dirty="0">
                <a:solidFill>
                  <a:schemeClr val="tx1"/>
                </a:solidFill>
                <a:effectLst/>
                <a:latin typeface="+mn-lt"/>
                <a:ea typeface="+mn-ea"/>
                <a:cs typeface="+mn-cs"/>
              </a:rPr>
              <a:t>[105,144,149,161]</a:t>
            </a:r>
            <a:r>
              <a:rPr lang="zh-CN" altLang="zh-CN" sz="1200" kern="1200" dirty="0">
                <a:solidFill>
                  <a:schemeClr val="tx1"/>
                </a:solidFill>
                <a:effectLst/>
                <a:latin typeface="+mn-lt"/>
                <a:ea typeface="+mn-ea"/>
                <a:cs typeface="+mn-cs"/>
              </a:rPr>
              <a:t>，缺点是增加了内存</a:t>
            </a:r>
            <a:r>
              <a:rPr lang="zh-CN" altLang="en-US" sz="1200" kern="1200" dirty="0">
                <a:solidFill>
                  <a:schemeClr val="tx1"/>
                </a:solidFill>
                <a:effectLst/>
                <a:latin typeface="+mn-lt"/>
                <a:ea typeface="+mn-ea"/>
                <a:cs typeface="+mn-cs"/>
              </a:rPr>
              <a:t>。</a:t>
            </a:r>
            <a:endParaRPr lang="zh-CN" altLang="zh-CN" sz="4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接受域和特征分辨率是基于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检测器的两个重要特点，前者是指输入像素的空间范围，用于计算输出的单个像素，而后者对应于输入与特征图之间的下采样率。具有较大接受域的网络能够捕获更大范围的上下文信息，而具有较小接受域的网络则可能更专注于局部细节。</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正如我们前面提到的，特征分辨率越低，就越难检测小对象。提高特征分辨率最直接的方法是去除池化层或降低卷积下采样率。但这将带来一个新的问题，即由于输出步长减小，接受域会变得太小。换句话说，这将缩小检测器的“视线”范围，并可能导致一些大型目标的漏检。</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一种同时提高接收域和特征分辨率的方法是引入膨胀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扩展卷积（</a:t>
            </a:r>
            <a:r>
              <a:rPr lang="en-US" altLang="zh-CN" sz="1200" kern="1200" dirty="0">
                <a:solidFill>
                  <a:schemeClr val="tx1"/>
                </a:solidFill>
                <a:effectLst/>
                <a:latin typeface="+mn-lt"/>
                <a:ea typeface="+mn-ea"/>
                <a:cs typeface="+mn-cs"/>
              </a:rPr>
              <a:t>dilated convolution</a:t>
            </a:r>
            <a:r>
              <a:rPr lang="zh-CN" altLang="zh-CN" sz="1200" kern="1200" dirty="0">
                <a:solidFill>
                  <a:schemeClr val="tx1"/>
                </a:solidFill>
                <a:effectLst/>
                <a:latin typeface="+mn-lt"/>
                <a:ea typeface="+mn-ea"/>
                <a:cs typeface="+mn-cs"/>
              </a:rPr>
              <a:t>），又称无孔卷积（</a:t>
            </a:r>
            <a:r>
              <a:rPr lang="en-US" altLang="zh-CN" sz="1200" kern="1200" dirty="0" err="1">
                <a:solidFill>
                  <a:schemeClr val="tx1"/>
                </a:solidFill>
                <a:effectLst/>
                <a:latin typeface="+mn-lt"/>
                <a:ea typeface="+mn-ea"/>
                <a:cs typeface="+mn-cs"/>
              </a:rPr>
              <a:t>atrous</a:t>
            </a:r>
            <a:r>
              <a:rPr lang="en-US" altLang="zh-CN" sz="1200" kern="1200" dirty="0">
                <a:solidFill>
                  <a:schemeClr val="tx1"/>
                </a:solidFill>
                <a:effectLst/>
                <a:latin typeface="+mn-lt"/>
                <a:ea typeface="+mn-ea"/>
                <a:cs typeface="+mn-cs"/>
              </a:rPr>
              <a:t> convolution</a:t>
            </a:r>
            <a:r>
              <a:rPr lang="zh-CN" altLang="zh-CN" sz="1200" kern="1200" dirty="0">
                <a:solidFill>
                  <a:schemeClr val="tx1"/>
                </a:solidFill>
                <a:effectLst/>
                <a:latin typeface="+mn-lt"/>
                <a:ea typeface="+mn-ea"/>
                <a:cs typeface="+mn-cs"/>
              </a:rPr>
              <a:t>）或带孔卷积（</a:t>
            </a:r>
            <a:r>
              <a:rPr lang="en-US" altLang="zh-CN" sz="1200" kern="1200" dirty="0">
                <a:solidFill>
                  <a:schemeClr val="tx1"/>
                </a:solidFill>
                <a:effectLst/>
                <a:latin typeface="+mn-lt"/>
                <a:ea typeface="+mn-ea"/>
                <a:cs typeface="+mn-cs"/>
              </a:rPr>
              <a:t>convolution with holes</a:t>
            </a:r>
            <a:r>
              <a:rPr lang="zh-CN" altLang="zh-CN" sz="1200" kern="1200" dirty="0">
                <a:solidFill>
                  <a:schemeClr val="tx1"/>
                </a:solidFill>
                <a:effectLst/>
                <a:latin typeface="+mn-lt"/>
                <a:ea typeface="+mn-ea"/>
                <a:cs typeface="+mn-cs"/>
              </a:rPr>
              <a:t>）。膨胀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扩展卷积最初是在语义分割任务中提出的</a:t>
            </a:r>
            <a:r>
              <a:rPr lang="en-US" altLang="zh-CN" sz="1200" kern="1200" dirty="0">
                <a:solidFill>
                  <a:schemeClr val="tx1"/>
                </a:solidFill>
                <a:effectLst/>
                <a:latin typeface="+mn-lt"/>
                <a:ea typeface="+mn-ea"/>
                <a:cs typeface="+mn-cs"/>
              </a:rPr>
              <a:t>[252,253]</a:t>
            </a:r>
            <a:r>
              <a:rPr lang="zh-CN" altLang="zh-CN" sz="1200" kern="1200" dirty="0">
                <a:solidFill>
                  <a:schemeClr val="tx1"/>
                </a:solidFill>
                <a:effectLst/>
                <a:latin typeface="+mn-lt"/>
                <a:ea typeface="+mn-ea"/>
                <a:cs typeface="+mn-cs"/>
              </a:rPr>
              <a:t>。其主要思想是对卷积滤波器进行扩展，和使用稀疏参数。例如，膨胀率为</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 3x3 </a:t>
            </a:r>
            <a:r>
              <a:rPr lang="zh-CN" altLang="zh-CN" sz="1200" kern="1200" dirty="0">
                <a:solidFill>
                  <a:schemeClr val="tx1"/>
                </a:solidFill>
                <a:effectLst/>
                <a:latin typeface="+mn-lt"/>
                <a:ea typeface="+mn-ea"/>
                <a:cs typeface="+mn-cs"/>
              </a:rPr>
              <a:t>滤波器会具有与核为</a:t>
            </a:r>
            <a:r>
              <a:rPr lang="en-US" altLang="zh-CN" sz="1200" kern="1200" dirty="0">
                <a:solidFill>
                  <a:schemeClr val="tx1"/>
                </a:solidFill>
                <a:effectLst/>
                <a:latin typeface="+mn-lt"/>
                <a:ea typeface="+mn-ea"/>
                <a:cs typeface="+mn-cs"/>
              </a:rPr>
              <a:t> 5x5 </a:t>
            </a:r>
            <a:r>
              <a:rPr lang="zh-CN" altLang="zh-CN" sz="1200" kern="1200" dirty="0">
                <a:solidFill>
                  <a:schemeClr val="tx1"/>
                </a:solidFill>
                <a:effectLst/>
                <a:latin typeface="+mn-lt"/>
                <a:ea typeface="+mn-ea"/>
                <a:cs typeface="+mn-cs"/>
              </a:rPr>
              <a:t>的滤波器相同的接受域，但只有</a:t>
            </a:r>
            <a:r>
              <a:rPr lang="en-US" altLang="zh-CN" sz="1200" kern="1200" dirty="0">
                <a:solidFill>
                  <a:schemeClr val="tx1"/>
                </a:solidFill>
                <a:effectLst/>
                <a:latin typeface="+mn-lt"/>
                <a:ea typeface="+mn-ea"/>
                <a:cs typeface="+mn-cs"/>
              </a:rPr>
              <a:t> 9 </a:t>
            </a:r>
            <a:r>
              <a:rPr lang="zh-CN" altLang="zh-CN" sz="1200" kern="1200" dirty="0">
                <a:solidFill>
                  <a:schemeClr val="tx1"/>
                </a:solidFill>
                <a:effectLst/>
                <a:latin typeface="+mn-lt"/>
                <a:ea typeface="+mn-ea"/>
                <a:cs typeface="+mn-cs"/>
              </a:rPr>
              <a:t>个参数。膨胀卷积目前已广泛应用于目标检测中</a:t>
            </a:r>
            <a:r>
              <a:rPr lang="en-US" altLang="zh-CN" sz="1200" kern="1200" dirty="0">
                <a:solidFill>
                  <a:schemeClr val="tx1"/>
                </a:solidFill>
                <a:effectLst/>
                <a:latin typeface="+mn-lt"/>
                <a:ea typeface="+mn-ea"/>
                <a:cs typeface="+mn-cs"/>
              </a:rPr>
              <a:t>[21,56,254,255]</a:t>
            </a:r>
            <a:r>
              <a:rPr lang="zh-CN" altLang="zh-CN" sz="1200" kern="1200" dirty="0">
                <a:solidFill>
                  <a:schemeClr val="tx1"/>
                </a:solidFill>
                <a:effectLst/>
                <a:latin typeface="+mn-lt"/>
                <a:ea typeface="+mn-ea"/>
                <a:cs typeface="+mn-cs"/>
              </a:rPr>
              <a:t>，在不需要任何额外参数和计算代价的情况下，被证明是提高精度的有效方法。</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虽然目标检测已经从手工特征发展到深度神经网络，但仍然遵循 “ 特征图滑动窗口 ” 的模式</a:t>
            </a:r>
            <a:r>
              <a:rPr lang="en-US" altLang="zh-CN" sz="1200" kern="1200" dirty="0">
                <a:solidFill>
                  <a:schemeClr val="tx1"/>
                </a:solidFill>
                <a:effectLst/>
                <a:latin typeface="+mn-lt"/>
                <a:ea typeface="+mn-ea"/>
                <a:cs typeface="+mn-cs"/>
              </a:rPr>
              <a:t>[137]</a:t>
            </a:r>
            <a:r>
              <a:rPr lang="zh-CN" altLang="zh-CN" sz="1200" kern="1200" dirty="0">
                <a:solidFill>
                  <a:schemeClr val="tx1"/>
                </a:solidFill>
                <a:effectLst/>
                <a:latin typeface="+mn-lt"/>
                <a:ea typeface="+mn-ea"/>
                <a:cs typeface="+mn-cs"/>
              </a:rPr>
              <a:t>。最近，在滑动窗之外还安装了一些检测器。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子区域搜索</a:t>
            </a:r>
            <a:r>
              <a:rPr lang="en-US" altLang="zh-CN" sz="1200" kern="1200" dirty="0">
                <a:solidFill>
                  <a:schemeClr val="tx1"/>
                </a:solidFill>
                <a:effectLst/>
                <a:latin typeface="+mn-lt"/>
                <a:ea typeface="+mn-ea"/>
                <a:cs typeface="+mn-cs"/>
              </a:rPr>
              <a:t>[184,256-258]</a:t>
            </a:r>
            <a:r>
              <a:rPr lang="zh-CN" altLang="zh-CN" sz="1200" kern="1200" dirty="0">
                <a:solidFill>
                  <a:schemeClr val="tx1"/>
                </a:solidFill>
                <a:effectLst/>
                <a:latin typeface="+mn-lt"/>
                <a:ea typeface="+mn-ea"/>
                <a:cs typeface="+mn-cs"/>
              </a:rPr>
              <a:t>提供了一种新的检测方法。最近的一种方法是将检测视为一个路径规划过程，从初始网格开始，最终收敛到所需的</a:t>
            </a:r>
            <a:r>
              <a:rPr lang="en-US" altLang="zh-CN" sz="1200" kern="1200" dirty="0">
                <a:solidFill>
                  <a:schemeClr val="tx1"/>
                </a:solidFill>
                <a:effectLst/>
                <a:latin typeface="+mn-lt"/>
                <a:ea typeface="+mn-ea"/>
                <a:cs typeface="+mn-cs"/>
              </a:rPr>
              <a:t> ground truth box [256]</a:t>
            </a:r>
            <a:r>
              <a:rPr lang="zh-CN" altLang="zh-CN" sz="1200" kern="1200" dirty="0">
                <a:solidFill>
                  <a:schemeClr val="tx1"/>
                </a:solidFill>
                <a:effectLst/>
                <a:latin typeface="+mn-lt"/>
                <a:ea typeface="+mn-ea"/>
                <a:cs typeface="+mn-cs"/>
              </a:rPr>
              <a:t>。另一种方法是将检测看作是一个迭代更新过程，对预测边界框的角进行细化</a:t>
            </a:r>
            <a:r>
              <a:rPr lang="en-US" altLang="zh-CN" sz="1200" kern="1200" dirty="0">
                <a:solidFill>
                  <a:schemeClr val="tx1"/>
                </a:solidFill>
                <a:effectLst/>
                <a:latin typeface="+mn-lt"/>
                <a:ea typeface="+mn-ea"/>
                <a:cs typeface="+mn-cs"/>
              </a:rPr>
              <a:t>[257]</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关键点定位是一项重要的计算机视觉任务，有着广泛的应用，如面部表情识别</a:t>
            </a:r>
            <a:r>
              <a:rPr lang="en-US" altLang="zh-CN" sz="1200" kern="1200" dirty="0">
                <a:solidFill>
                  <a:schemeClr val="tx1"/>
                </a:solidFill>
                <a:effectLst/>
                <a:latin typeface="+mn-lt"/>
                <a:ea typeface="+mn-ea"/>
                <a:cs typeface="+mn-cs"/>
              </a:rPr>
              <a:t>[259]</a:t>
            </a:r>
            <a:r>
              <a:rPr lang="zh-CN" altLang="zh-CN" sz="1200" kern="1200" dirty="0">
                <a:solidFill>
                  <a:schemeClr val="tx1"/>
                </a:solidFill>
                <a:effectLst/>
                <a:latin typeface="+mn-lt"/>
                <a:ea typeface="+mn-ea"/>
                <a:cs typeface="+mn-cs"/>
              </a:rPr>
              <a:t>、人体姿态识别</a:t>
            </a:r>
            <a:r>
              <a:rPr lang="en-US" altLang="zh-CN" sz="1200" kern="1200" dirty="0">
                <a:solidFill>
                  <a:schemeClr val="tx1"/>
                </a:solidFill>
                <a:effectLst/>
                <a:latin typeface="+mn-lt"/>
                <a:ea typeface="+mn-ea"/>
                <a:cs typeface="+mn-cs"/>
              </a:rPr>
              <a:t>[260]</a:t>
            </a:r>
            <a:r>
              <a:rPr lang="zh-CN" altLang="zh-CN" sz="1200" kern="1200" dirty="0">
                <a:solidFill>
                  <a:schemeClr val="tx1"/>
                </a:solidFill>
                <a:effectLst/>
                <a:latin typeface="+mn-lt"/>
                <a:ea typeface="+mn-ea"/>
                <a:cs typeface="+mn-cs"/>
              </a:rPr>
              <a:t>等。由于图像中任何对象都可以由其在</a:t>
            </a:r>
            <a:r>
              <a:rPr lang="en-US" altLang="zh-CN" sz="1200" kern="1200" dirty="0">
                <a:solidFill>
                  <a:schemeClr val="tx1"/>
                </a:solidFill>
                <a:effectLst/>
                <a:latin typeface="+mn-lt"/>
                <a:ea typeface="+mn-ea"/>
                <a:cs typeface="+mn-cs"/>
              </a:rPr>
              <a:t> ground truth box </a:t>
            </a:r>
            <a:r>
              <a:rPr lang="zh-CN" altLang="zh-CN" sz="1200" kern="1200" dirty="0">
                <a:solidFill>
                  <a:schemeClr val="tx1"/>
                </a:solidFill>
                <a:effectLst/>
                <a:latin typeface="+mn-lt"/>
                <a:ea typeface="+mn-ea"/>
                <a:cs typeface="+mn-cs"/>
              </a:rPr>
              <a:t>的左上角和右下角唯一确定，因此检测任务可以等价地框定为一对关键点定位问题。这个想法最近的一个实现是预测拐角的热图</a:t>
            </a:r>
            <a:r>
              <a:rPr lang="en-US" altLang="zh-CN" sz="1200" kern="1200" dirty="0">
                <a:solidFill>
                  <a:schemeClr val="tx1"/>
                </a:solidFill>
                <a:effectLst/>
                <a:latin typeface="+mn-lt"/>
                <a:ea typeface="+mn-ea"/>
                <a:cs typeface="+mn-cs"/>
              </a:rPr>
              <a:t>[261]</a:t>
            </a:r>
            <a:r>
              <a:rPr lang="zh-CN" altLang="zh-CN" sz="1200" kern="1200" dirty="0">
                <a:solidFill>
                  <a:schemeClr val="tx1"/>
                </a:solidFill>
                <a:effectLst/>
                <a:latin typeface="+mn-lt"/>
                <a:ea typeface="+mn-ea"/>
                <a:cs typeface="+mn-cs"/>
              </a:rPr>
              <a:t>。该方法的优点是可以在语义分割框架下实现，不需要设计多尺度的锚框。</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为了提高定位精度，目前的检测方法主要有两种：</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边界框细化法；</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设计新的损失函数进行精确定位。</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提高定位精度最直观的方法是对边界框进行细化，可以将其视为检测结果的后处理。尽管边界框回归已经集成到大多数现代目标检测器中，但是仍然有一些具有意外尺度的对象不能被预定义的锚框很好地捕获。这将不可避免地导致对其位置的不准确预测。由于这个原因，“ 迭代边界框细化最近被引入，它将检测结果迭代地输入</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回归器，直到预测收敛到正确的位置和大小。但也有研究人员认为该方法不能保证定位精度的单调性</a:t>
            </a:r>
            <a:r>
              <a:rPr lang="en-US" altLang="zh-CN" sz="1200" kern="1200" dirty="0">
                <a:solidFill>
                  <a:schemeClr val="tx1"/>
                </a:solidFill>
                <a:effectLst/>
                <a:latin typeface="+mn-lt"/>
                <a:ea typeface="+mn-ea"/>
                <a:cs typeface="+mn-cs"/>
              </a:rPr>
              <a:t>[262]</a:t>
            </a:r>
            <a:r>
              <a:rPr lang="zh-CN" altLang="zh-CN" sz="1200" kern="1200" dirty="0">
                <a:solidFill>
                  <a:schemeClr val="tx1"/>
                </a:solidFill>
                <a:effectLst/>
                <a:latin typeface="+mn-lt"/>
                <a:ea typeface="+mn-ea"/>
                <a:cs typeface="+mn-cs"/>
              </a:rPr>
              <a:t>，即多次使用</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回归可能会使定位退化。</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在大多数现代检测器中，目标定位被认为是一个坐标回归问题。然而，这种模式有两个缺点。首先，回归损失函数并不对应最终的位置评估。例如，我们不能保证较低的回归误差总是会产生较高的</a:t>
            </a:r>
            <a:r>
              <a:rPr lang="en-US" altLang="zh-CN" sz="1200" kern="1200" dirty="0">
                <a:solidFill>
                  <a:schemeClr val="tx1"/>
                </a:solidFill>
                <a:effectLst/>
                <a:latin typeface="+mn-lt"/>
                <a:ea typeface="+mn-ea"/>
                <a:cs typeface="+mn-cs"/>
              </a:rPr>
              <a:t> IOU </a:t>
            </a:r>
            <a:r>
              <a:rPr lang="zh-CN" altLang="zh-CN" sz="1200" kern="1200" dirty="0">
                <a:solidFill>
                  <a:schemeClr val="tx1"/>
                </a:solidFill>
                <a:effectLst/>
                <a:latin typeface="+mn-lt"/>
                <a:ea typeface="+mn-ea"/>
                <a:cs typeface="+mn-cs"/>
              </a:rPr>
              <a:t>预测，特别是当对象的长径比非常大时。其次，传统的边界框回归方法不能提供定位的置信度。当多个</a:t>
            </a:r>
            <a:r>
              <a:rPr lang="en-US" altLang="zh-CN" sz="1200" kern="1200" dirty="0">
                <a:solidFill>
                  <a:schemeClr val="tx1"/>
                </a:solidFill>
                <a:effectLst/>
                <a:latin typeface="+mn-lt"/>
                <a:ea typeface="+mn-ea"/>
                <a:cs typeface="+mn-cs"/>
              </a:rPr>
              <a:t>BB</a:t>
            </a:r>
            <a:r>
              <a:rPr lang="zh-CN" altLang="zh-CN" sz="1200" kern="1200" dirty="0">
                <a:solidFill>
                  <a:schemeClr val="tx1"/>
                </a:solidFill>
                <a:effectLst/>
                <a:latin typeface="+mn-lt"/>
                <a:ea typeface="+mn-ea"/>
                <a:cs typeface="+mn-cs"/>
              </a:rPr>
              <a:t>重叠时，可能导致非最大抑制失败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详见</a:t>
            </a:r>
            <a:r>
              <a:rPr lang="en-US" altLang="zh-CN" sz="1200" kern="1200" dirty="0">
                <a:solidFill>
                  <a:schemeClr val="tx1"/>
                </a:solidFill>
                <a:effectLst/>
                <a:latin typeface="+mn-lt"/>
                <a:ea typeface="+mn-ea"/>
                <a:cs typeface="+mn-cs"/>
              </a:rPr>
              <a:t>2.3.5</a:t>
            </a:r>
            <a:r>
              <a:rPr lang="zh-CN" altLang="zh-CN" sz="1200" kern="1200" dirty="0">
                <a:solidFill>
                  <a:schemeClr val="tx1"/>
                </a:solidFill>
                <a:effectLst/>
                <a:latin typeface="+mn-lt"/>
                <a:ea typeface="+mn-ea"/>
                <a:cs typeface="+mn-cs"/>
              </a:rPr>
              <a:t>节</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设计新的损失函数可以缓解上述问题。最直观的设计是直接使用</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IoU</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作为定位损失函数</a:t>
            </a:r>
            <a:r>
              <a:rPr lang="en-US" altLang="zh-CN" sz="1200" kern="1200" dirty="0">
                <a:solidFill>
                  <a:schemeClr val="tx1"/>
                </a:solidFill>
                <a:effectLst/>
                <a:latin typeface="+mn-lt"/>
                <a:ea typeface="+mn-ea"/>
                <a:cs typeface="+mn-cs"/>
              </a:rPr>
              <a:t>[265]</a:t>
            </a:r>
            <a:r>
              <a:rPr lang="zh-CN" altLang="zh-CN" sz="1200" kern="1200" dirty="0">
                <a:solidFill>
                  <a:schemeClr val="tx1"/>
                </a:solidFill>
                <a:effectLst/>
                <a:latin typeface="+mn-lt"/>
                <a:ea typeface="+mn-ea"/>
                <a:cs typeface="+mn-cs"/>
              </a:rPr>
              <a:t>。其他一些研究人员进一步提出了一种</a:t>
            </a:r>
            <a:r>
              <a:rPr lang="en-US" altLang="zh-CN" sz="1200" kern="1200" dirty="0">
                <a:solidFill>
                  <a:schemeClr val="tx1"/>
                </a:solidFill>
                <a:effectLst/>
                <a:latin typeface="+mn-lt"/>
                <a:ea typeface="+mn-ea"/>
                <a:cs typeface="+mn-cs"/>
              </a:rPr>
              <a:t> IOU </a:t>
            </a:r>
            <a:r>
              <a:rPr lang="zh-CN" altLang="zh-CN" sz="1200" kern="1200" dirty="0">
                <a:solidFill>
                  <a:schemeClr val="tx1"/>
                </a:solidFill>
                <a:effectLst/>
                <a:latin typeface="+mn-lt"/>
                <a:ea typeface="+mn-ea"/>
                <a:cs typeface="+mn-cs"/>
              </a:rPr>
              <a:t>引导的</a:t>
            </a:r>
            <a:r>
              <a:rPr lang="en-US" altLang="zh-CN" sz="1200" kern="1200" dirty="0">
                <a:solidFill>
                  <a:schemeClr val="tx1"/>
                </a:solidFill>
                <a:effectLst/>
                <a:latin typeface="+mn-lt"/>
                <a:ea typeface="+mn-ea"/>
                <a:cs typeface="+mn-cs"/>
              </a:rPr>
              <a:t> NMS </a:t>
            </a:r>
            <a:r>
              <a:rPr lang="zh-CN" altLang="zh-CN" sz="1200" kern="1200" dirty="0">
                <a:solidFill>
                  <a:schemeClr val="tx1"/>
                </a:solidFill>
                <a:effectLst/>
                <a:latin typeface="+mn-lt"/>
                <a:ea typeface="+mn-ea"/>
                <a:cs typeface="+mn-cs"/>
              </a:rPr>
              <a:t>来改进训练和检测阶段的定位</a:t>
            </a:r>
            <a:r>
              <a:rPr lang="en-US" altLang="zh-CN" sz="1200" kern="1200" dirty="0">
                <a:solidFill>
                  <a:schemeClr val="tx1"/>
                </a:solidFill>
                <a:effectLst/>
                <a:latin typeface="+mn-lt"/>
                <a:ea typeface="+mn-ea"/>
                <a:cs typeface="+mn-cs"/>
              </a:rPr>
              <a:t>[163]</a:t>
            </a:r>
            <a:r>
              <a:rPr lang="zh-CN" altLang="zh-CN" sz="1200" kern="1200" dirty="0">
                <a:solidFill>
                  <a:schemeClr val="tx1"/>
                </a:solidFill>
                <a:effectLst/>
                <a:latin typeface="+mn-lt"/>
                <a:ea typeface="+mn-ea"/>
                <a:cs typeface="+mn-cs"/>
              </a:rPr>
              <a:t>。此外，一些研究者也尝试在概率推理框架下改进定位</a:t>
            </a:r>
            <a:r>
              <a:rPr lang="en-US" altLang="zh-CN" sz="1200" kern="1200" dirty="0">
                <a:solidFill>
                  <a:schemeClr val="tx1"/>
                </a:solidFill>
                <a:effectLst/>
                <a:latin typeface="+mn-lt"/>
                <a:ea typeface="+mn-ea"/>
                <a:cs typeface="+mn-cs"/>
              </a:rPr>
              <a:t>[266]</a:t>
            </a:r>
            <a:r>
              <a:rPr lang="zh-CN" altLang="zh-CN" sz="1200" kern="1200" dirty="0">
                <a:solidFill>
                  <a:schemeClr val="tx1"/>
                </a:solidFill>
                <a:effectLst/>
                <a:latin typeface="+mn-lt"/>
                <a:ea typeface="+mn-ea"/>
                <a:cs typeface="+mn-cs"/>
              </a:rPr>
              <a:t>。与以往直接预测框坐标的方法不同，该方法预测了边界框位置的概率分布。</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目标检测和语义分割是计算机视觉中的重要任务。近年来的研究表明，通过学习和语义分割可以提高目标检测能力。</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语义分割提高目标检测能力的原因有三个。</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边缘和边界是构成人类视觉认知的基本要素</a:t>
            </a:r>
            <a:r>
              <a:rPr lang="en-US" altLang="zh-CN" sz="1200" kern="1200" dirty="0">
                <a:solidFill>
                  <a:schemeClr val="tx1"/>
                </a:solidFill>
                <a:effectLst/>
                <a:latin typeface="+mn-lt"/>
                <a:ea typeface="+mn-ea"/>
                <a:cs typeface="+mn-cs"/>
              </a:rPr>
              <a:t>[267,268]</a:t>
            </a:r>
            <a:r>
              <a:rPr lang="zh-CN" altLang="zh-CN" sz="1200" kern="1200" dirty="0">
                <a:solidFill>
                  <a:schemeClr val="tx1"/>
                </a:solidFill>
                <a:effectLst/>
                <a:latin typeface="+mn-lt"/>
                <a:ea typeface="+mn-ea"/>
                <a:cs typeface="+mn-cs"/>
              </a:rPr>
              <a:t>。在计算机视觉中，物体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如汽车、人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和物体</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如天空、水、草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的区别在于前者通常有一个封闭的、明确的边界，而后者没有。由于语义分割任务的特征能够很好地捕捉到对象的边界，因此分割可能有助于分类识别。</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对象的</a:t>
            </a:r>
            <a:r>
              <a:rPr lang="en-US" altLang="zh-CN" sz="1200" kern="1200" dirty="0">
                <a:solidFill>
                  <a:schemeClr val="tx1"/>
                </a:solidFill>
                <a:effectLst/>
                <a:latin typeface="+mn-lt"/>
                <a:ea typeface="+mn-ea"/>
                <a:cs typeface="+mn-cs"/>
              </a:rPr>
              <a:t> ground-truth </a:t>
            </a:r>
            <a:r>
              <a:rPr lang="zh-CN" altLang="zh-CN" sz="1200" kern="1200" dirty="0">
                <a:solidFill>
                  <a:schemeClr val="tx1"/>
                </a:solidFill>
                <a:effectLst/>
                <a:latin typeface="+mn-lt"/>
                <a:ea typeface="+mn-ea"/>
                <a:cs typeface="+mn-cs"/>
              </a:rPr>
              <a:t>边界框由其定义良好的边界决定。对于一些特殊形状的物体</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例如，想象一只猫有很长的尾巴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，很难预测高</a:t>
            </a:r>
            <a:r>
              <a:rPr lang="en-US" altLang="zh-CN" sz="1200" kern="1200" dirty="0">
                <a:solidFill>
                  <a:schemeClr val="tx1"/>
                </a:solidFill>
                <a:effectLst/>
                <a:latin typeface="+mn-lt"/>
                <a:ea typeface="+mn-ea"/>
                <a:cs typeface="+mn-cs"/>
              </a:rPr>
              <a:t> IOU </a:t>
            </a:r>
            <a:r>
              <a:rPr lang="zh-CN" altLang="zh-CN" sz="1200" kern="1200" dirty="0">
                <a:solidFill>
                  <a:schemeClr val="tx1"/>
                </a:solidFill>
                <a:effectLst/>
                <a:latin typeface="+mn-lt"/>
                <a:ea typeface="+mn-ea"/>
                <a:cs typeface="+mn-cs"/>
              </a:rPr>
              <a:t>的位置。由于目标边界可以很好地编码在语义分割特征中，分割学习有助于准确的目标定位。</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日常生活中的物体被不同的背景所包围，如天空、水、草等，这些元素构成了一个物体的语境。整合上下文的语义分割将有助于目标检测，例如，飞机更有可能出现在空中而不是水上。</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在过去的二十年中，人们普遍认为，</a:t>
            </a:r>
            <a:r>
              <a:rPr lang="zh-CN" altLang="en-US" sz="1200" b="1" i="0" kern="1200" dirty="0">
                <a:solidFill>
                  <a:schemeClr val="tx1"/>
                </a:solidFill>
                <a:effectLst/>
                <a:latin typeface="+mn-lt"/>
                <a:ea typeface="+mn-ea"/>
                <a:cs typeface="+mn-cs"/>
              </a:rPr>
              <a:t>目标检测的发展大致经历了两个历史时期：“ 传统的目标检测时期 ” </a:t>
            </a:r>
            <a:r>
              <a:rPr lang="en-US" altLang="zh-CN" sz="1200" b="1" i="0" kern="1200" dirty="0">
                <a:solidFill>
                  <a:schemeClr val="tx1"/>
                </a:solidFill>
                <a:effectLst/>
                <a:latin typeface="+mn-lt"/>
                <a:ea typeface="+mn-ea"/>
                <a:cs typeface="+mn-cs"/>
              </a:rPr>
              <a:t>( 2014</a:t>
            </a:r>
            <a:r>
              <a:rPr lang="zh-CN" altLang="en-US" sz="1200" b="1" i="0" kern="1200" dirty="0">
                <a:solidFill>
                  <a:schemeClr val="tx1"/>
                </a:solidFill>
                <a:effectLst/>
                <a:latin typeface="+mn-lt"/>
                <a:ea typeface="+mn-ea"/>
                <a:cs typeface="+mn-cs"/>
              </a:rPr>
              <a:t>年以前 </a:t>
            </a:r>
            <a:r>
              <a:rPr lang="en-US" altLang="zh-CN" sz="1200" b="1"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和 “ 基于深度学习的检测时期 ” </a:t>
            </a:r>
            <a:r>
              <a:rPr lang="en-US" altLang="zh-CN" sz="1200" b="1" i="0" kern="1200" dirty="0">
                <a:solidFill>
                  <a:schemeClr val="tx1"/>
                </a:solidFill>
                <a:effectLst/>
                <a:latin typeface="+mn-lt"/>
                <a:ea typeface="+mn-ea"/>
                <a:cs typeface="+mn-cs"/>
              </a:rPr>
              <a:t>( 2014</a:t>
            </a:r>
            <a:r>
              <a:rPr lang="zh-CN" altLang="en-US" sz="1200" b="1" i="0" kern="1200" dirty="0">
                <a:solidFill>
                  <a:schemeClr val="tx1"/>
                </a:solidFill>
                <a:effectLst/>
                <a:latin typeface="+mn-lt"/>
                <a:ea typeface="+mn-ea"/>
                <a:cs typeface="+mn-cs"/>
              </a:rPr>
              <a:t>年以后 </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通过分割提高目标检测的主要方法有两种：</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采用丰富的特征学习；</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采用多任务损失函数学习。</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最简单的方法是将分割网络看作一个固定的特征提取器，并将其作为附加特征集成到检测框架中</a:t>
            </a:r>
            <a:r>
              <a:rPr lang="en-US" altLang="zh-CN" sz="1200" kern="1200" dirty="0">
                <a:solidFill>
                  <a:schemeClr val="tx1"/>
                </a:solidFill>
                <a:effectLst/>
                <a:latin typeface="+mn-lt"/>
                <a:ea typeface="+mn-ea"/>
                <a:cs typeface="+mn-cs"/>
              </a:rPr>
              <a:t>[144,269,270]</a:t>
            </a:r>
            <a:r>
              <a:rPr lang="zh-CN" altLang="zh-CN" sz="1200" kern="1200" dirty="0">
                <a:solidFill>
                  <a:schemeClr val="tx1"/>
                </a:solidFill>
                <a:effectLst/>
                <a:latin typeface="+mn-lt"/>
                <a:ea typeface="+mn-ea"/>
                <a:cs typeface="+mn-cs"/>
              </a:rPr>
              <a:t>。该方法的优点是易于实现，缺点是分割网络可能带来额外的计算。</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另一种方法是在原有检测框架的基础上引入额外的分割分支，用多任务损失函数</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分割损失</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检测损失</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训练该模型</a:t>
            </a:r>
            <a:r>
              <a:rPr lang="en-US" altLang="zh-CN" sz="1200" kern="1200" dirty="0">
                <a:solidFill>
                  <a:schemeClr val="tx1"/>
                </a:solidFill>
                <a:effectLst/>
                <a:latin typeface="+mn-lt"/>
                <a:ea typeface="+mn-ea"/>
                <a:cs typeface="+mn-cs"/>
              </a:rPr>
              <a:t>[4,269]</a:t>
            </a:r>
            <a:r>
              <a:rPr lang="zh-CN" altLang="zh-CN" sz="1200" kern="1200" dirty="0">
                <a:solidFill>
                  <a:schemeClr val="tx1"/>
                </a:solidFill>
                <a:effectLst/>
                <a:latin typeface="+mn-lt"/>
                <a:ea typeface="+mn-ea"/>
                <a:cs typeface="+mn-cs"/>
              </a:rPr>
              <a:t>。在大多数情况下，分割分支将在推理阶段被删除。优点是检测速度不受影响，缺点是训练需要像素级的图像标注。为此，一些研究人员采用了 “ 弱监督学习 ” 的思想：他们不是基于像素级注释掩码进行训练，而是基于边界框级注释训练分割分支</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目标旋转和尺度变化是目标检测中的重要挑战。由于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学习到的特征是不受旋转和尺度变化的影响的，近年来很多人在这个问题上做出了努力。</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对象旋转在人脸检测、文本检测等检测任务中非常常见。这个问题最直接的解决方案是数据扩充，使任何方向的对象都能被扩充的数据很好地覆盖</a:t>
            </a:r>
            <a:r>
              <a:rPr lang="en-US" altLang="zh-CN" sz="1200" kern="1200" dirty="0">
                <a:solidFill>
                  <a:schemeClr val="tx1"/>
                </a:solidFill>
                <a:effectLst/>
                <a:latin typeface="+mn-lt"/>
                <a:ea typeface="+mn-ea"/>
                <a:cs typeface="+mn-cs"/>
              </a:rPr>
              <a:t>[88]</a:t>
            </a:r>
            <a:r>
              <a:rPr lang="zh-CN" altLang="zh-CN" sz="1200" kern="1200" dirty="0">
                <a:solidFill>
                  <a:schemeClr val="tx1"/>
                </a:solidFill>
                <a:effectLst/>
                <a:latin typeface="+mn-lt"/>
                <a:ea typeface="+mn-ea"/>
                <a:cs typeface="+mn-cs"/>
              </a:rPr>
              <a:t>。另一种解决方案是为每个方向训练独立的检测器</a:t>
            </a:r>
            <a:r>
              <a:rPr lang="en-US" altLang="zh-CN" sz="1200" kern="1200" dirty="0">
                <a:solidFill>
                  <a:schemeClr val="tx1"/>
                </a:solidFill>
                <a:effectLst/>
                <a:latin typeface="+mn-lt"/>
                <a:ea typeface="+mn-ea"/>
                <a:cs typeface="+mn-cs"/>
              </a:rPr>
              <a:t>[272,273]</a:t>
            </a:r>
            <a:r>
              <a:rPr lang="zh-CN" altLang="zh-CN" sz="1200" kern="1200" dirty="0">
                <a:solidFill>
                  <a:schemeClr val="tx1"/>
                </a:solidFill>
                <a:effectLst/>
                <a:latin typeface="+mn-lt"/>
                <a:ea typeface="+mn-ea"/>
                <a:cs typeface="+mn-cs"/>
              </a:rPr>
              <a:t>。除了这些传统的方法，最近还有一些新的改进方法。</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旋转不变损失函数学习的思想可以追溯到</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世纪</a:t>
            </a:r>
            <a:r>
              <a:rPr lang="en-US" altLang="zh-CN" sz="1200" kern="1200" dirty="0">
                <a:solidFill>
                  <a:schemeClr val="tx1"/>
                </a:solidFill>
                <a:effectLst/>
                <a:latin typeface="+mn-lt"/>
                <a:ea typeface="+mn-ea"/>
                <a:cs typeface="+mn-cs"/>
              </a:rPr>
              <a:t>90</a:t>
            </a:r>
            <a:r>
              <a:rPr lang="zh-CN" altLang="zh-CN" sz="1200" kern="1200" dirty="0">
                <a:solidFill>
                  <a:schemeClr val="tx1"/>
                </a:solidFill>
                <a:effectLst/>
                <a:latin typeface="+mn-lt"/>
                <a:ea typeface="+mn-ea"/>
                <a:cs typeface="+mn-cs"/>
              </a:rPr>
              <a:t>年代</a:t>
            </a:r>
            <a:r>
              <a:rPr lang="en-US" altLang="zh-CN" sz="1200" kern="1200" dirty="0">
                <a:solidFill>
                  <a:schemeClr val="tx1"/>
                </a:solidFill>
                <a:effectLst/>
                <a:latin typeface="+mn-lt"/>
                <a:ea typeface="+mn-ea"/>
                <a:cs typeface="+mn-cs"/>
              </a:rPr>
              <a:t>[274]</a:t>
            </a:r>
            <a:r>
              <a:rPr lang="zh-CN" altLang="zh-CN" sz="1200" kern="1200" dirty="0">
                <a:solidFill>
                  <a:schemeClr val="tx1"/>
                </a:solidFill>
                <a:effectLst/>
                <a:latin typeface="+mn-lt"/>
                <a:ea typeface="+mn-ea"/>
                <a:cs typeface="+mn-cs"/>
              </a:rPr>
              <a:t>。最近的一些工作对原有的检测损失函数进行了约束，使旋转后的物体的特征保持不变</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改进旋转不变的检测的另一种方法是对候选对象进行几何变换</a:t>
            </a:r>
            <a:r>
              <a:rPr lang="en-US" altLang="zh-CN" sz="1200" kern="1200" dirty="0">
                <a:solidFill>
                  <a:schemeClr val="tx1"/>
                </a:solidFill>
                <a:effectLst/>
                <a:latin typeface="+mn-lt"/>
                <a:ea typeface="+mn-ea"/>
                <a:cs typeface="+mn-cs"/>
              </a:rPr>
              <a:t>[277 - 279]</a:t>
            </a:r>
            <a:r>
              <a:rPr lang="zh-CN" altLang="zh-CN" sz="1200" kern="1200" dirty="0">
                <a:solidFill>
                  <a:schemeClr val="tx1"/>
                </a:solidFill>
                <a:effectLst/>
                <a:latin typeface="+mn-lt"/>
                <a:ea typeface="+mn-ea"/>
                <a:cs typeface="+mn-cs"/>
              </a:rPr>
              <a:t>。这对于多级检测器尤其有用，前阶段的相关性将有利于后续的检测。这种思想的代表是空间变压器网络</a:t>
            </a:r>
            <a:r>
              <a:rPr lang="en-US" altLang="zh-CN" sz="1200" kern="1200" dirty="0">
                <a:solidFill>
                  <a:schemeClr val="tx1"/>
                </a:solidFill>
                <a:effectLst/>
                <a:latin typeface="+mn-lt"/>
                <a:ea typeface="+mn-ea"/>
                <a:cs typeface="+mn-cs"/>
              </a:rPr>
              <a:t> ( Spatial Transformer Networks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STN ) [278]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STN </a:t>
            </a:r>
            <a:r>
              <a:rPr lang="zh-CN" altLang="zh-CN" sz="1200" kern="1200" dirty="0">
                <a:solidFill>
                  <a:schemeClr val="tx1"/>
                </a:solidFill>
                <a:effectLst/>
                <a:latin typeface="+mn-lt"/>
                <a:ea typeface="+mn-ea"/>
                <a:cs typeface="+mn-cs"/>
              </a:rPr>
              <a:t>目前已被用于旋转文本检测</a:t>
            </a:r>
            <a:r>
              <a:rPr lang="en-US" altLang="zh-CN" sz="1200" kern="1200" dirty="0">
                <a:solidFill>
                  <a:schemeClr val="tx1"/>
                </a:solidFill>
                <a:effectLst/>
                <a:latin typeface="+mn-lt"/>
                <a:ea typeface="+mn-ea"/>
                <a:cs typeface="+mn-cs"/>
              </a:rPr>
              <a:t>[278]</a:t>
            </a:r>
            <a:r>
              <a:rPr lang="zh-CN" altLang="zh-CN" sz="1200" kern="1200" dirty="0">
                <a:solidFill>
                  <a:schemeClr val="tx1"/>
                </a:solidFill>
                <a:effectLst/>
                <a:latin typeface="+mn-lt"/>
                <a:ea typeface="+mn-ea"/>
                <a:cs typeface="+mn-cs"/>
              </a:rPr>
              <a:t>和旋转人脸检测</a:t>
            </a:r>
            <a:r>
              <a:rPr lang="en-US" altLang="zh-CN" sz="1200" kern="1200" dirty="0">
                <a:solidFill>
                  <a:schemeClr val="tx1"/>
                </a:solidFill>
                <a:effectLst/>
                <a:latin typeface="+mn-lt"/>
                <a:ea typeface="+mn-ea"/>
                <a:cs typeface="+mn-cs"/>
              </a:rPr>
              <a:t>[279]</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两级</a:t>
            </a:r>
            <a:r>
              <a:rPr lang="zh-CN" altLang="zh-CN" sz="1200" kern="1200" dirty="0">
                <a:solidFill>
                  <a:schemeClr val="tx1"/>
                </a:solidFill>
                <a:effectLst/>
                <a:latin typeface="+mn-lt"/>
                <a:ea typeface="+mn-ea"/>
                <a:cs typeface="+mn-cs"/>
              </a:rPr>
              <a:t>检测器中，特征池化的目的是为任意位置和大小的对象建议（</a:t>
            </a:r>
            <a:r>
              <a:rPr lang="en-US" altLang="zh-CN" sz="1200" kern="1200" dirty="0">
                <a:solidFill>
                  <a:schemeClr val="tx1"/>
                </a:solidFill>
                <a:effectLst/>
                <a:latin typeface="+mn-lt"/>
                <a:ea typeface="+mn-ea"/>
                <a:cs typeface="+mn-cs"/>
              </a:rPr>
              <a:t>object proposal</a:t>
            </a:r>
            <a:r>
              <a:rPr lang="zh-CN" altLang="zh-CN" sz="1200" kern="1200" dirty="0">
                <a:solidFill>
                  <a:schemeClr val="tx1"/>
                </a:solidFill>
                <a:effectLst/>
                <a:latin typeface="+mn-lt"/>
                <a:ea typeface="+mn-ea"/>
                <a:cs typeface="+mn-cs"/>
              </a:rPr>
              <a:t>）提取固定长度的特征表示，首先将</a:t>
            </a:r>
            <a:r>
              <a:rPr lang="en-US" altLang="zh-CN" sz="1200" kern="1200" dirty="0">
                <a:solidFill>
                  <a:schemeClr val="tx1"/>
                </a:solidFill>
                <a:effectLst/>
                <a:latin typeface="+mn-lt"/>
                <a:ea typeface="+mn-ea"/>
                <a:cs typeface="+mn-cs"/>
              </a:rPr>
              <a:t> proposal </a:t>
            </a:r>
            <a:r>
              <a:rPr lang="zh-CN" altLang="zh-CN" sz="1200" kern="1200" dirty="0">
                <a:solidFill>
                  <a:schemeClr val="tx1"/>
                </a:solidFill>
                <a:effectLst/>
                <a:latin typeface="+mn-lt"/>
                <a:ea typeface="+mn-ea"/>
                <a:cs typeface="+mn-cs"/>
              </a:rPr>
              <a:t>均匀地划分为一组网格，然后将网格特征串联起来。由于网格划分是在直角坐标系下进行的，其特征对旋转变换不具有不变性。最近的一项改进是在极坐标下对网格进行网格划分，使特征对旋转变化具有鲁棒性</a:t>
            </a:r>
            <a:r>
              <a:rPr lang="en-US" altLang="zh-CN" sz="1200" kern="1200" dirty="0">
                <a:solidFill>
                  <a:schemeClr val="tx1"/>
                </a:solidFill>
                <a:effectLst/>
                <a:latin typeface="+mn-lt"/>
                <a:ea typeface="+mn-ea"/>
                <a:cs typeface="+mn-cs"/>
              </a:rPr>
              <a:t>[272]</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近年来，在尺度鲁棒检测的训练和检测阶段都有了改进。</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大多数现代检测器都是将输入图像重新缩放到一个固定的尺寸，并将物体在所有尺度下的损失进行反向传播，如图</a:t>
            </a:r>
            <a:r>
              <a:rPr lang="en-US" altLang="zh-CN" sz="1200" kern="1200" dirty="0">
                <a:solidFill>
                  <a:schemeClr val="tx1"/>
                </a:solidFill>
                <a:effectLst/>
                <a:latin typeface="+mn-lt"/>
                <a:ea typeface="+mn-ea"/>
                <a:cs typeface="+mn-cs"/>
              </a:rPr>
              <a:t> (a)</a:t>
            </a:r>
            <a:r>
              <a:rPr lang="zh-CN" altLang="zh-CN" sz="1200" kern="1200" dirty="0">
                <a:solidFill>
                  <a:schemeClr val="tx1"/>
                </a:solidFill>
                <a:effectLst/>
                <a:latin typeface="+mn-lt"/>
                <a:ea typeface="+mn-ea"/>
                <a:cs typeface="+mn-cs"/>
              </a:rPr>
              <a:t>所示。但是，这样做的缺点是会出现 “ 尺度不平衡 ” 问题。在检测过程中构建图像金字塔可以缓解这一问题，但不能从根本上解决</a:t>
            </a:r>
            <a:r>
              <a:rPr lang="en-US" altLang="zh-CN" sz="1200" kern="1200" dirty="0">
                <a:solidFill>
                  <a:schemeClr val="tx1"/>
                </a:solidFill>
                <a:effectLst/>
                <a:latin typeface="+mn-lt"/>
                <a:ea typeface="+mn-ea"/>
                <a:cs typeface="+mn-cs"/>
              </a:rPr>
              <a:t>[46,234]</a:t>
            </a:r>
            <a:r>
              <a:rPr lang="zh-CN" altLang="zh-CN" sz="1200" kern="1200" dirty="0">
                <a:solidFill>
                  <a:schemeClr val="tx1"/>
                </a:solidFill>
                <a:effectLst/>
                <a:latin typeface="+mn-lt"/>
                <a:ea typeface="+mn-ea"/>
                <a:cs typeface="+mn-cs"/>
              </a:rPr>
              <a:t>。最近的一个改进是图像金字塔的尺度标准化</a:t>
            </a:r>
            <a:r>
              <a:rPr lang="en-US" altLang="zh-CN" sz="1200" kern="1200" dirty="0">
                <a:solidFill>
                  <a:schemeClr val="tx1"/>
                </a:solidFill>
                <a:effectLst/>
                <a:latin typeface="+mn-lt"/>
                <a:ea typeface="+mn-ea"/>
                <a:cs typeface="+mn-cs"/>
              </a:rPr>
              <a:t> ( Scale Normalization for Image Pyramids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SNIP ) [280]</a:t>
            </a:r>
            <a:r>
              <a:rPr lang="zh-CN" altLang="zh-CN" sz="1200" kern="1200" dirty="0">
                <a:solidFill>
                  <a:schemeClr val="tx1"/>
                </a:solidFill>
                <a:effectLst/>
                <a:latin typeface="+mn-lt"/>
                <a:ea typeface="+mn-ea"/>
                <a:cs typeface="+mn-cs"/>
              </a:rPr>
              <a:t>，它在训练阶段和检测阶段都建立图像金字塔，只对一些选定尺度的损失进行反向传播，如图</a:t>
            </a:r>
            <a:r>
              <a:rPr lang="en-US" altLang="zh-CN" sz="1200" kern="1200" dirty="0">
                <a:solidFill>
                  <a:schemeClr val="tx1"/>
                </a:solidFill>
                <a:effectLst/>
                <a:latin typeface="+mn-lt"/>
                <a:ea typeface="+mn-ea"/>
                <a:cs typeface="+mn-cs"/>
              </a:rPr>
              <a:t>19 (b)</a:t>
            </a:r>
            <a:r>
              <a:rPr lang="zh-CN" altLang="zh-CN" sz="1200" kern="1200" dirty="0">
                <a:solidFill>
                  <a:schemeClr val="tx1"/>
                </a:solidFill>
                <a:effectLst/>
                <a:latin typeface="+mn-lt"/>
                <a:ea typeface="+mn-ea"/>
                <a:cs typeface="+mn-cs"/>
              </a:rPr>
              <a:t>所示。一些研究人员进一步提出了一种更有效的训练策略：使用高效重采样的</a:t>
            </a:r>
            <a:r>
              <a:rPr lang="en-US" altLang="zh-CN" sz="1200" kern="1200" dirty="0">
                <a:solidFill>
                  <a:schemeClr val="tx1"/>
                </a:solidFill>
                <a:effectLst/>
                <a:latin typeface="+mn-lt"/>
                <a:ea typeface="+mn-ea"/>
                <a:cs typeface="+mn-cs"/>
              </a:rPr>
              <a:t> SNIP</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SNIP with Efficient Resampling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SNIPER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[281]</a:t>
            </a:r>
            <a:r>
              <a:rPr lang="zh-CN" altLang="zh-CN" sz="1200" kern="1200" dirty="0">
                <a:solidFill>
                  <a:schemeClr val="tx1"/>
                </a:solidFill>
                <a:effectLst/>
                <a:latin typeface="+mn-lt"/>
                <a:ea typeface="+mn-ea"/>
                <a:cs typeface="+mn-cs"/>
              </a:rPr>
              <a:t>，即，将图像裁剪并重新缩放到一组子区域，以便从大规模批量训练中获益。</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大多数基于深度学习的检测器首先在大规模数据集</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 ImageNet ) </a:t>
            </a:r>
            <a:r>
              <a:rPr lang="zh-CN" altLang="zh-CN" sz="1200" kern="1200" dirty="0">
                <a:solidFill>
                  <a:schemeClr val="tx1"/>
                </a:solidFill>
                <a:effectLst/>
                <a:latin typeface="+mn-lt"/>
                <a:ea typeface="+mn-ea"/>
                <a:cs typeface="+mn-cs"/>
              </a:rPr>
              <a:t>上进行预训练，然后针对特定的检测任务进行微调。人们一直认为预训练有助于提高泛化能力和训练速度，问题是，</a:t>
            </a:r>
            <a:r>
              <a:rPr lang="zh-CN" altLang="zh-CN" sz="1200" b="1" kern="1200" dirty="0">
                <a:solidFill>
                  <a:schemeClr val="tx1"/>
                </a:solidFill>
                <a:effectLst/>
                <a:latin typeface="+mn-lt"/>
                <a:ea typeface="+mn-ea"/>
                <a:cs typeface="+mn-cs"/>
              </a:rPr>
              <a:t>我们真的需要在</a:t>
            </a:r>
            <a:r>
              <a:rPr lang="en-US" altLang="zh-CN" sz="1200" b="1" kern="1200" dirty="0">
                <a:solidFill>
                  <a:schemeClr val="tx1"/>
                </a:solidFill>
                <a:effectLst/>
                <a:latin typeface="+mn-lt"/>
                <a:ea typeface="+mn-ea"/>
                <a:cs typeface="+mn-cs"/>
              </a:rPr>
              <a:t> ImageNet </a:t>
            </a:r>
            <a:r>
              <a:rPr lang="zh-CN" altLang="zh-CN" sz="1200" b="1" kern="1200" dirty="0">
                <a:solidFill>
                  <a:schemeClr val="tx1"/>
                </a:solidFill>
                <a:effectLst/>
                <a:latin typeface="+mn-lt"/>
                <a:ea typeface="+mn-ea"/>
                <a:cs typeface="+mn-cs"/>
              </a:rPr>
              <a:t>上对检测器进行预训练吗</a:t>
            </a:r>
            <a:r>
              <a:rPr lang="en-US" altLang="zh-CN" sz="1200" b="1"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事实上，采用预训练网络进行目标检测存在一定的局限性。第一个限制是</a:t>
            </a:r>
            <a:r>
              <a:rPr lang="en-US" altLang="zh-CN" sz="1200" kern="1200" dirty="0">
                <a:solidFill>
                  <a:schemeClr val="tx1"/>
                </a:solidFill>
                <a:effectLst/>
                <a:latin typeface="+mn-lt"/>
                <a:ea typeface="+mn-ea"/>
                <a:cs typeface="+mn-cs"/>
              </a:rPr>
              <a:t> ImageNet </a:t>
            </a:r>
            <a:r>
              <a:rPr lang="zh-CN" altLang="zh-CN" sz="1200" kern="1200" dirty="0">
                <a:solidFill>
                  <a:schemeClr val="tx1"/>
                </a:solidFill>
                <a:effectLst/>
                <a:latin typeface="+mn-lt"/>
                <a:ea typeface="+mn-ea"/>
                <a:cs typeface="+mn-cs"/>
              </a:rPr>
              <a:t>分类和目标检测之间的散度，包括它们的损失函数和尺度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类别分布。第二个限制是领域不匹配。由于</a:t>
            </a:r>
            <a:r>
              <a:rPr lang="en-US" altLang="zh-CN" sz="1200" kern="1200" dirty="0">
                <a:solidFill>
                  <a:schemeClr val="tx1"/>
                </a:solidFill>
                <a:effectLst/>
                <a:latin typeface="+mn-lt"/>
                <a:ea typeface="+mn-ea"/>
                <a:cs typeface="+mn-cs"/>
              </a:rPr>
              <a:t> ImageNet </a:t>
            </a:r>
            <a:r>
              <a:rPr lang="zh-CN" altLang="zh-CN" sz="1200" kern="1200" dirty="0">
                <a:solidFill>
                  <a:schemeClr val="tx1"/>
                </a:solidFill>
                <a:effectLst/>
                <a:latin typeface="+mn-lt"/>
                <a:ea typeface="+mn-ea"/>
                <a:cs typeface="+mn-cs"/>
              </a:rPr>
              <a:t>中的图像是</a:t>
            </a:r>
            <a:r>
              <a:rPr lang="en-US" altLang="zh-CN" sz="1200" kern="1200" dirty="0">
                <a:solidFill>
                  <a:schemeClr val="tx1"/>
                </a:solidFill>
                <a:effectLst/>
                <a:latin typeface="+mn-lt"/>
                <a:ea typeface="+mn-ea"/>
                <a:cs typeface="+mn-cs"/>
              </a:rPr>
              <a:t> RGB </a:t>
            </a:r>
            <a:r>
              <a:rPr lang="zh-CN" altLang="zh-CN" sz="1200" kern="1200" dirty="0">
                <a:solidFill>
                  <a:schemeClr val="tx1"/>
                </a:solidFill>
                <a:effectLst/>
                <a:latin typeface="+mn-lt"/>
                <a:ea typeface="+mn-ea"/>
                <a:cs typeface="+mn-cs"/>
              </a:rPr>
              <a:t>图像，而有时需要进行检测的是深度图像</a:t>
            </a:r>
            <a:r>
              <a:rPr lang="en-US" altLang="zh-CN" sz="1200" kern="1200" dirty="0">
                <a:solidFill>
                  <a:schemeClr val="tx1"/>
                </a:solidFill>
                <a:effectLst/>
                <a:latin typeface="+mn-lt"/>
                <a:ea typeface="+mn-ea"/>
                <a:cs typeface="+mn-cs"/>
              </a:rPr>
              <a:t> ( RGB- d ) </a:t>
            </a:r>
            <a:r>
              <a:rPr lang="zh-CN" altLang="zh-CN" sz="1200" kern="1200" dirty="0">
                <a:solidFill>
                  <a:schemeClr val="tx1"/>
                </a:solidFill>
                <a:effectLst/>
                <a:latin typeface="+mn-lt"/>
                <a:ea typeface="+mn-ea"/>
                <a:cs typeface="+mn-cs"/>
              </a:rPr>
              <a:t>或三维医学图像，因此无法很好地将预先训练好的知识转移到这些检测任务中。</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近年来，一些研究人员尝试从零开始训练一种目标检测器。为了加快训练速度和提高稳定性，一些研究人员引入密集连接（</a:t>
            </a:r>
            <a:r>
              <a:rPr lang="en-US" altLang="zh-CN" sz="1200" kern="1200" dirty="0">
                <a:solidFill>
                  <a:schemeClr val="tx1"/>
                </a:solidFill>
                <a:effectLst/>
                <a:latin typeface="+mn-lt"/>
                <a:ea typeface="+mn-ea"/>
                <a:cs typeface="+mn-cs"/>
              </a:rPr>
              <a:t>dense connection</a:t>
            </a:r>
            <a:r>
              <a:rPr lang="zh-CN" altLang="zh-CN" sz="1200" kern="1200" dirty="0">
                <a:solidFill>
                  <a:schemeClr val="tx1"/>
                </a:solidFill>
                <a:effectLst/>
                <a:latin typeface="+mn-lt"/>
                <a:ea typeface="+mn-ea"/>
                <a:cs typeface="+mn-cs"/>
              </a:rPr>
              <a:t>）和批量归一化（</a:t>
            </a:r>
            <a:r>
              <a:rPr lang="en-US" altLang="zh-CN" sz="1200" kern="1200" dirty="0">
                <a:solidFill>
                  <a:schemeClr val="tx1"/>
                </a:solidFill>
                <a:effectLst/>
                <a:latin typeface="+mn-lt"/>
                <a:ea typeface="+mn-ea"/>
                <a:cs typeface="+mn-cs"/>
              </a:rPr>
              <a:t>batch normalization</a:t>
            </a:r>
            <a:r>
              <a:rPr lang="zh-CN" altLang="zh-CN" sz="1200" kern="1200" dirty="0">
                <a:solidFill>
                  <a:schemeClr val="tx1"/>
                </a:solidFill>
                <a:effectLst/>
                <a:latin typeface="+mn-lt"/>
                <a:ea typeface="+mn-ea"/>
                <a:cs typeface="+mn-cs"/>
              </a:rPr>
              <a:t>）来加速浅层的反向传播</a:t>
            </a:r>
            <a:r>
              <a:rPr lang="en-US" altLang="zh-CN" sz="1200" kern="1200" dirty="0">
                <a:solidFill>
                  <a:schemeClr val="tx1"/>
                </a:solidFill>
                <a:effectLst/>
                <a:latin typeface="+mn-lt"/>
                <a:ea typeface="+mn-ea"/>
                <a:cs typeface="+mn-cs"/>
              </a:rPr>
              <a:t>[238,284]</a:t>
            </a:r>
            <a:r>
              <a:rPr lang="zh-CN" altLang="zh-CN" sz="1200" kern="1200" dirty="0">
                <a:solidFill>
                  <a:schemeClr val="tx1"/>
                </a:solidFill>
                <a:effectLst/>
                <a:latin typeface="+mn-lt"/>
                <a:ea typeface="+mn-ea"/>
                <a:cs typeface="+mn-cs"/>
              </a:rPr>
              <a:t>。最近</a:t>
            </a:r>
            <a:r>
              <a:rPr lang="en-US" altLang="zh-CN" sz="1200" kern="1200" dirty="0">
                <a:solidFill>
                  <a:schemeClr val="tx1"/>
                </a:solidFill>
                <a:effectLst/>
                <a:latin typeface="+mn-lt"/>
                <a:ea typeface="+mn-ea"/>
                <a:cs typeface="+mn-cs"/>
              </a:rPr>
              <a:t>K . He</a:t>
            </a:r>
            <a:r>
              <a:rPr lang="zh-CN" altLang="zh-CN" sz="1200" kern="1200" dirty="0">
                <a:solidFill>
                  <a:schemeClr val="tx1"/>
                </a:solidFill>
                <a:effectLst/>
                <a:latin typeface="+mn-lt"/>
                <a:ea typeface="+mn-ea"/>
                <a:cs typeface="+mn-cs"/>
              </a:rPr>
              <a:t>等人</a:t>
            </a:r>
            <a:r>
              <a:rPr lang="en-US" altLang="zh-CN" sz="1200" kern="1200" dirty="0">
                <a:solidFill>
                  <a:schemeClr val="tx1"/>
                </a:solidFill>
                <a:effectLst/>
                <a:latin typeface="+mn-lt"/>
                <a:ea typeface="+mn-ea"/>
                <a:cs typeface="+mn-cs"/>
              </a:rPr>
              <a:t>[285]</a:t>
            </a:r>
            <a:r>
              <a:rPr lang="zh-CN" altLang="zh-CN" sz="1200" kern="1200" dirty="0">
                <a:solidFill>
                  <a:schemeClr val="tx1"/>
                </a:solidFill>
                <a:effectLst/>
                <a:latin typeface="+mn-lt"/>
                <a:ea typeface="+mn-ea"/>
                <a:cs typeface="+mn-cs"/>
              </a:rPr>
              <a:t>的工作进一步质疑预训练的范式通过探索相反的制度推进：他们报告了使用从随机初始化训练而来的标准模型对</a:t>
            </a:r>
            <a:r>
              <a:rPr lang="en-US" altLang="zh-CN" sz="1200" kern="1200" dirty="0">
                <a:solidFill>
                  <a:schemeClr val="tx1"/>
                </a:solidFill>
                <a:effectLst/>
                <a:latin typeface="+mn-lt"/>
                <a:ea typeface="+mn-ea"/>
                <a:cs typeface="+mn-cs"/>
              </a:rPr>
              <a:t> COCO </a:t>
            </a:r>
            <a:r>
              <a:rPr lang="zh-CN" altLang="zh-CN" sz="1200" kern="1200" dirty="0">
                <a:solidFill>
                  <a:schemeClr val="tx1"/>
                </a:solidFill>
                <a:effectLst/>
                <a:latin typeface="+mn-lt"/>
                <a:ea typeface="+mn-ea"/>
                <a:cs typeface="+mn-cs"/>
              </a:rPr>
              <a:t>数据集进行目标检测的有竞争性的结果，唯一的改变是增加了训练迭代的次数，以便随机初始化的模型可以收敛。即使只使用</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的训练数据，随机初始化训练的鲁棒性也令人惊讶，这表明</a:t>
            </a:r>
            <a:r>
              <a:rPr lang="en-US" altLang="zh-CN" sz="1200" kern="1200" dirty="0">
                <a:solidFill>
                  <a:schemeClr val="tx1"/>
                </a:solidFill>
                <a:effectLst/>
                <a:latin typeface="+mn-lt"/>
                <a:ea typeface="+mn-ea"/>
                <a:cs typeface="+mn-cs"/>
              </a:rPr>
              <a:t> ImageNet </a:t>
            </a:r>
            <a:r>
              <a:rPr lang="zh-CN" altLang="zh-CN" sz="1200" kern="1200" dirty="0">
                <a:solidFill>
                  <a:schemeClr val="tx1"/>
                </a:solidFill>
                <a:effectLst/>
                <a:latin typeface="+mn-lt"/>
                <a:ea typeface="+mn-ea"/>
                <a:cs typeface="+mn-cs"/>
              </a:rPr>
              <a:t>预处理可以加快收敛速度，但不一定提供正则化或提高最终检测精度。</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年提出的生成式对抗网络</a:t>
            </a:r>
            <a:r>
              <a:rPr lang="en-US" altLang="zh-CN" sz="1200" kern="1200" dirty="0">
                <a:solidFill>
                  <a:schemeClr val="tx1"/>
                </a:solidFill>
                <a:effectLst/>
                <a:latin typeface="+mn-lt"/>
                <a:ea typeface="+mn-ea"/>
                <a:cs typeface="+mn-cs"/>
              </a:rPr>
              <a:t> ( Generative Adversarial Networks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GAN ) [286]</a:t>
            </a:r>
            <a:r>
              <a:rPr lang="zh-CN" altLang="zh-CN" sz="1200" kern="1200" dirty="0">
                <a:solidFill>
                  <a:schemeClr val="tx1"/>
                </a:solidFill>
                <a:effectLst/>
                <a:latin typeface="+mn-lt"/>
                <a:ea typeface="+mn-ea"/>
                <a:cs typeface="+mn-cs"/>
              </a:rPr>
              <a:t>近年来受到了极大的关注。一个典型的</a:t>
            </a:r>
            <a:r>
              <a:rPr lang="en-US" altLang="zh-CN" sz="1200" kern="1200" dirty="0">
                <a:solidFill>
                  <a:schemeClr val="tx1"/>
                </a:solidFill>
                <a:effectLst/>
                <a:latin typeface="+mn-lt"/>
                <a:ea typeface="+mn-ea"/>
                <a:cs typeface="+mn-cs"/>
              </a:rPr>
              <a:t> GAN </a:t>
            </a:r>
            <a:r>
              <a:rPr lang="zh-CN" altLang="zh-CN" sz="1200" kern="1200" dirty="0">
                <a:solidFill>
                  <a:schemeClr val="tx1"/>
                </a:solidFill>
                <a:effectLst/>
                <a:latin typeface="+mn-lt"/>
                <a:ea typeface="+mn-ea"/>
                <a:cs typeface="+mn-cs"/>
              </a:rPr>
              <a:t>由两个神经网络组成：一个生成网络和一个判别网络，它们在极小极大优化框架下相互竞争。通常，生成器学习从潜在空间映射到感兴趣的特定数据分布，而鉴别器的目的是区分真实数据分布中的实例和生成器生成的实例。</a:t>
            </a:r>
            <a:r>
              <a:rPr lang="en-US" altLang="zh-CN" sz="1200" kern="1200" dirty="0">
                <a:solidFill>
                  <a:schemeClr val="tx1"/>
                </a:solidFill>
                <a:effectLst/>
                <a:latin typeface="+mn-lt"/>
                <a:ea typeface="+mn-ea"/>
                <a:cs typeface="+mn-cs"/>
              </a:rPr>
              <a:t>GAN </a:t>
            </a:r>
            <a:r>
              <a:rPr lang="zh-CN" altLang="zh-CN" sz="1200" kern="1200" dirty="0">
                <a:solidFill>
                  <a:schemeClr val="tx1"/>
                </a:solidFill>
                <a:effectLst/>
                <a:latin typeface="+mn-lt"/>
                <a:ea typeface="+mn-ea"/>
                <a:cs typeface="+mn-cs"/>
              </a:rPr>
              <a:t>广泛应用于图像生成</a:t>
            </a:r>
            <a:r>
              <a:rPr lang="en-US" altLang="zh-CN" sz="1200" kern="1200" dirty="0">
                <a:solidFill>
                  <a:schemeClr val="tx1"/>
                </a:solidFill>
                <a:effectLst/>
                <a:latin typeface="+mn-lt"/>
                <a:ea typeface="+mn-ea"/>
                <a:cs typeface="+mn-cs"/>
              </a:rPr>
              <a:t>[286,287]</a:t>
            </a:r>
            <a:r>
              <a:rPr lang="zh-CN" altLang="zh-CN" sz="1200" kern="1200" dirty="0">
                <a:solidFill>
                  <a:schemeClr val="tx1"/>
                </a:solidFill>
                <a:effectLst/>
                <a:latin typeface="+mn-lt"/>
                <a:ea typeface="+mn-ea"/>
                <a:cs typeface="+mn-cs"/>
              </a:rPr>
              <a:t>、图像样式传输</a:t>
            </a:r>
            <a:r>
              <a:rPr lang="en-US" altLang="zh-CN" sz="1200" kern="1200" dirty="0">
                <a:solidFill>
                  <a:schemeClr val="tx1"/>
                </a:solidFill>
                <a:effectLst/>
                <a:latin typeface="+mn-lt"/>
                <a:ea typeface="+mn-ea"/>
                <a:cs typeface="+mn-cs"/>
              </a:rPr>
              <a:t>[288]</a:t>
            </a:r>
            <a:r>
              <a:rPr lang="zh-CN" altLang="zh-CN" sz="1200" kern="1200" dirty="0">
                <a:solidFill>
                  <a:schemeClr val="tx1"/>
                </a:solidFill>
                <a:effectLst/>
                <a:latin typeface="+mn-lt"/>
                <a:ea typeface="+mn-ea"/>
                <a:cs typeface="+mn-cs"/>
              </a:rPr>
              <a:t>、图像超分辨率</a:t>
            </a:r>
            <a:r>
              <a:rPr lang="en-US" altLang="zh-CN" sz="1200" kern="1200" dirty="0">
                <a:solidFill>
                  <a:schemeClr val="tx1"/>
                </a:solidFill>
                <a:effectLst/>
                <a:latin typeface="+mn-lt"/>
                <a:ea typeface="+mn-ea"/>
                <a:cs typeface="+mn-cs"/>
              </a:rPr>
              <a:t>[289]</a:t>
            </a:r>
            <a:r>
              <a:rPr lang="zh-CN" altLang="zh-CN" sz="1200" kern="1200" dirty="0">
                <a:solidFill>
                  <a:schemeClr val="tx1"/>
                </a:solidFill>
                <a:effectLst/>
                <a:latin typeface="+mn-lt"/>
                <a:ea typeface="+mn-ea"/>
                <a:cs typeface="+mn-cs"/>
              </a:rPr>
              <a:t>等计算机视觉任务。近年来，</a:t>
            </a:r>
            <a:r>
              <a:rPr lang="en-US" altLang="zh-CN" sz="1200" kern="1200" dirty="0">
                <a:solidFill>
                  <a:schemeClr val="tx1"/>
                </a:solidFill>
                <a:effectLst/>
                <a:latin typeface="+mn-lt"/>
                <a:ea typeface="+mn-ea"/>
                <a:cs typeface="+mn-cs"/>
              </a:rPr>
              <a:t>GAN </a:t>
            </a:r>
            <a:r>
              <a:rPr lang="zh-CN" altLang="zh-CN" sz="1200" kern="1200" dirty="0">
                <a:solidFill>
                  <a:schemeClr val="tx1"/>
                </a:solidFill>
                <a:effectLst/>
                <a:latin typeface="+mn-lt"/>
                <a:ea typeface="+mn-ea"/>
                <a:cs typeface="+mn-cs"/>
              </a:rPr>
              <a:t>也被应用于目标检测，尤其是对小遮挡目标的检测。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GAN </a:t>
            </a:r>
            <a:r>
              <a:rPr lang="zh-CN" altLang="zh-CN" sz="1200" kern="1200" dirty="0">
                <a:solidFill>
                  <a:schemeClr val="tx1"/>
                </a:solidFill>
                <a:effectLst/>
                <a:latin typeface="+mn-lt"/>
                <a:ea typeface="+mn-ea"/>
                <a:cs typeface="+mn-cs"/>
              </a:rPr>
              <a:t>被用来通过缩小小目标和大目标之间的模型表示来增强对小目标的检测</a:t>
            </a:r>
            <a:r>
              <a:rPr lang="en-US" altLang="zh-CN" sz="1200" kern="1200" dirty="0">
                <a:solidFill>
                  <a:schemeClr val="tx1"/>
                </a:solidFill>
                <a:effectLst/>
                <a:latin typeface="+mn-lt"/>
                <a:ea typeface="+mn-ea"/>
                <a:cs typeface="+mn-cs"/>
              </a:rPr>
              <a:t>[290,291]</a:t>
            </a:r>
            <a:r>
              <a:rPr lang="zh-CN" altLang="zh-CN" sz="1200" kern="1200" dirty="0">
                <a:solidFill>
                  <a:schemeClr val="tx1"/>
                </a:solidFill>
                <a:effectLst/>
                <a:latin typeface="+mn-lt"/>
                <a:ea typeface="+mn-ea"/>
                <a:cs typeface="+mn-cs"/>
              </a:rPr>
              <a:t>。为了提高对被遮挡物体的检测，最近</a:t>
            </a:r>
            <a:r>
              <a:rPr lang="zh-CN" altLang="en-US" sz="1200" kern="1200" dirty="0">
                <a:solidFill>
                  <a:schemeClr val="tx1"/>
                </a:solidFill>
                <a:effectLst/>
                <a:latin typeface="+mn-lt"/>
                <a:ea typeface="+mn-ea"/>
                <a:cs typeface="+mn-cs"/>
              </a:rPr>
              <a:t>提出的检测方法</a:t>
            </a:r>
            <a:r>
              <a:rPr lang="zh-CN" altLang="zh-CN" sz="1200" kern="1200" dirty="0">
                <a:solidFill>
                  <a:schemeClr val="tx1"/>
                </a:solidFill>
                <a:effectLst/>
                <a:latin typeface="+mn-lt"/>
                <a:ea typeface="+mn-ea"/>
                <a:cs typeface="+mn-cs"/>
              </a:rPr>
              <a:t>是使用对抗性训练生成遮挡掩模</a:t>
            </a:r>
            <a:r>
              <a:rPr lang="en-US" altLang="zh-CN" sz="1200" kern="1200" dirty="0">
                <a:solidFill>
                  <a:schemeClr val="tx1"/>
                </a:solidFill>
                <a:effectLst/>
                <a:latin typeface="+mn-lt"/>
                <a:ea typeface="+mn-ea"/>
                <a:cs typeface="+mn-cs"/>
              </a:rPr>
              <a:t>[292]</a:t>
            </a:r>
            <a:r>
              <a:rPr lang="zh-CN" altLang="zh-CN" sz="1200" kern="1200" dirty="0">
                <a:solidFill>
                  <a:schemeClr val="tx1"/>
                </a:solidFill>
                <a:effectLst/>
                <a:latin typeface="+mn-lt"/>
                <a:ea typeface="+mn-ea"/>
                <a:cs typeface="+mn-cs"/>
              </a:rPr>
              <a:t>。与在像素空间中生成示例不同，对抗性网络直接修改特性来模拟遮挡。</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此外，“ 对抗性攻击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研究如何用对抗性的例子攻击检测器，近年来受到越来越多的关注。这一课题的研究对于</a:t>
            </a:r>
            <a:r>
              <a:rPr lang="zh-CN" altLang="en-US" sz="1200" kern="1200" dirty="0">
                <a:solidFill>
                  <a:schemeClr val="tx1"/>
                </a:solidFill>
                <a:effectLst/>
                <a:latin typeface="+mn-lt"/>
                <a:ea typeface="+mn-ea"/>
                <a:cs typeface="+mn-cs"/>
              </a:rPr>
              <a:t>自动</a:t>
            </a:r>
            <a:r>
              <a:rPr lang="zh-CN" altLang="zh-CN" sz="1200" kern="1200" dirty="0">
                <a:solidFill>
                  <a:schemeClr val="tx1"/>
                </a:solidFill>
                <a:effectLst/>
                <a:latin typeface="+mn-lt"/>
                <a:ea typeface="+mn-ea"/>
                <a:cs typeface="+mn-cs"/>
              </a:rPr>
              <a:t>驾驶来说尤为重要，因为在保证其对对抗攻击的鲁棒性之前，不能完全信任它。</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现代目标探测器的训练通常需要大量的人工标记数据，而标记过程费时、昂贵、低效。</a:t>
            </a:r>
            <a:r>
              <a:rPr lang="zh-CN" altLang="zh-CN" sz="1200" b="1" kern="1200" dirty="0">
                <a:solidFill>
                  <a:schemeClr val="tx1"/>
                </a:solidFill>
                <a:effectLst/>
                <a:latin typeface="+mn-lt"/>
                <a:ea typeface="+mn-ea"/>
                <a:cs typeface="+mn-cs"/>
              </a:rPr>
              <a:t>弱监督目标检测</a:t>
            </a:r>
            <a:r>
              <a:rPr lang="en-US" altLang="zh-CN" sz="1200" b="1" kern="1200" dirty="0">
                <a:solidFill>
                  <a:schemeClr val="tx1"/>
                </a:solidFill>
                <a:effectLst/>
                <a:latin typeface="+mn-lt"/>
                <a:ea typeface="+mn-ea"/>
                <a:cs typeface="+mn-cs"/>
              </a:rPr>
              <a:t> ( Weakly Supervised Object Detection</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WSOD ) </a:t>
            </a:r>
            <a:r>
              <a:rPr lang="zh-CN" altLang="zh-CN" sz="1200" kern="1200" dirty="0">
                <a:solidFill>
                  <a:schemeClr val="tx1"/>
                </a:solidFill>
                <a:effectLst/>
                <a:latin typeface="+mn-lt"/>
                <a:ea typeface="+mn-ea"/>
                <a:cs typeface="+mn-cs"/>
              </a:rPr>
              <a:t>的目标是通过训练一个只带有图像级注释而不是边界框的检测器来解决这一问题。</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近年来，多实例学习在</a:t>
            </a:r>
            <a:r>
              <a:rPr lang="en-US" altLang="zh-CN" sz="1200" kern="1200" dirty="0">
                <a:solidFill>
                  <a:schemeClr val="tx1"/>
                </a:solidFill>
                <a:effectLst/>
                <a:latin typeface="+mn-lt"/>
                <a:ea typeface="+mn-ea"/>
                <a:cs typeface="+mn-cs"/>
              </a:rPr>
              <a:t> WSOD </a:t>
            </a:r>
            <a:r>
              <a:rPr lang="zh-CN" altLang="zh-CN" sz="1200" kern="1200" dirty="0">
                <a:solidFill>
                  <a:schemeClr val="tx1"/>
                </a:solidFill>
                <a:effectLst/>
                <a:latin typeface="+mn-lt"/>
                <a:ea typeface="+mn-ea"/>
                <a:cs typeface="+mn-cs"/>
              </a:rPr>
              <a:t>中得到了广泛的应用</a:t>
            </a:r>
            <a:r>
              <a:rPr lang="en-US" altLang="zh-CN" sz="1200" kern="1200" dirty="0">
                <a:solidFill>
                  <a:schemeClr val="tx1"/>
                </a:solidFill>
                <a:effectLst/>
                <a:latin typeface="+mn-lt"/>
                <a:ea typeface="+mn-ea"/>
                <a:cs typeface="+mn-cs"/>
              </a:rPr>
              <a:t>[294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295]</a:t>
            </a:r>
            <a:r>
              <a:rPr lang="zh-CN" altLang="zh-CN" sz="1200" kern="1200" dirty="0">
                <a:solidFill>
                  <a:schemeClr val="tx1"/>
                </a:solidFill>
                <a:effectLst/>
                <a:latin typeface="+mn-lt"/>
                <a:ea typeface="+mn-ea"/>
                <a:cs typeface="+mn-cs"/>
              </a:rPr>
              <a:t>。多实例学习是一种有监督的学习方法</a:t>
            </a:r>
            <a:r>
              <a:rPr lang="en-US" altLang="zh-CN" sz="1200" kern="1200" dirty="0">
                <a:solidFill>
                  <a:schemeClr val="tx1"/>
                </a:solidFill>
                <a:effectLst/>
                <a:latin typeface="+mn-lt"/>
                <a:ea typeface="+mn-ea"/>
                <a:cs typeface="+mn-cs"/>
              </a:rPr>
              <a:t>[39,296]</a:t>
            </a:r>
            <a:r>
              <a:rPr lang="zh-CN" altLang="zh-CN" sz="1200" kern="1200" dirty="0">
                <a:solidFill>
                  <a:schemeClr val="tx1"/>
                </a:solidFill>
                <a:effectLst/>
                <a:latin typeface="+mn-lt"/>
                <a:ea typeface="+mn-ea"/>
                <a:cs typeface="+mn-cs"/>
              </a:rPr>
              <a:t>。多实例学习模型不是使用一组单独标记的实例进行学习，而是接收一组标记的包，每个包包含多个实例。如果将一个图像中的候选对象看作一个包，并将图像级注释看作标签，那么</a:t>
            </a:r>
            <a:r>
              <a:rPr lang="en-US" altLang="zh-CN" sz="1200" kern="1200" dirty="0">
                <a:solidFill>
                  <a:schemeClr val="tx1"/>
                </a:solidFill>
                <a:effectLst/>
                <a:latin typeface="+mn-lt"/>
                <a:ea typeface="+mn-ea"/>
                <a:cs typeface="+mn-cs"/>
              </a:rPr>
              <a:t> WSOD </a:t>
            </a:r>
            <a:r>
              <a:rPr lang="zh-CN" altLang="zh-CN" sz="1200" kern="1200" dirty="0">
                <a:solidFill>
                  <a:schemeClr val="tx1"/>
                </a:solidFill>
                <a:effectLst/>
                <a:latin typeface="+mn-lt"/>
                <a:ea typeface="+mn-ea"/>
                <a:cs typeface="+mn-cs"/>
              </a:rPr>
              <a:t>可以表示为一个多实例学习过程。</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类激活映射是最近出现的另一组</a:t>
            </a:r>
            <a:r>
              <a:rPr lang="en-US" altLang="zh-CN" sz="1200" kern="1200" dirty="0">
                <a:solidFill>
                  <a:schemeClr val="tx1"/>
                </a:solidFill>
                <a:effectLst/>
                <a:latin typeface="+mn-lt"/>
                <a:ea typeface="+mn-ea"/>
                <a:cs typeface="+mn-cs"/>
              </a:rPr>
              <a:t>WSOD</a:t>
            </a:r>
            <a:r>
              <a:rPr lang="zh-CN" altLang="zh-CN" sz="1200" kern="1200" dirty="0">
                <a:solidFill>
                  <a:schemeClr val="tx1"/>
                </a:solidFill>
                <a:effectLst/>
                <a:latin typeface="+mn-lt"/>
                <a:ea typeface="+mn-ea"/>
                <a:cs typeface="+mn-cs"/>
              </a:rPr>
              <a:t>方法</a:t>
            </a:r>
            <a:r>
              <a:rPr lang="en-US" altLang="zh-CN" sz="1200" kern="1200" dirty="0">
                <a:solidFill>
                  <a:schemeClr val="tx1"/>
                </a:solidFill>
                <a:effectLst/>
                <a:latin typeface="+mn-lt"/>
                <a:ea typeface="+mn-ea"/>
                <a:cs typeface="+mn-cs"/>
              </a:rPr>
              <a:t>[297,298]</a:t>
            </a:r>
            <a:r>
              <a:rPr lang="zh-CN" altLang="zh-CN" sz="1200" kern="1200" dirty="0">
                <a:solidFill>
                  <a:schemeClr val="tx1"/>
                </a:solidFill>
                <a:effectLst/>
                <a:latin typeface="+mn-lt"/>
                <a:ea typeface="+mn-ea"/>
                <a:cs typeface="+mn-cs"/>
              </a:rPr>
              <a:t>。对</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可视化的研究表明，尽管没有对目标位置的监控，但是</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的卷积层表现为目标检测器。类激活映射揭示了如何使</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在接受图像级标签训练的情况下仍然具有定位能力</a:t>
            </a:r>
            <a:r>
              <a:rPr lang="en-US" altLang="zh-CN" sz="1200" kern="1200" dirty="0">
                <a:solidFill>
                  <a:schemeClr val="tx1"/>
                </a:solidFill>
                <a:effectLst/>
                <a:latin typeface="+mn-lt"/>
                <a:ea typeface="+mn-ea"/>
                <a:cs typeface="+mn-cs"/>
              </a:rPr>
              <a:t>[299]</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除了上述方法外，还有一些研究者认为</a:t>
            </a:r>
            <a:r>
              <a:rPr lang="en-US" altLang="zh-CN" sz="1200" kern="1200" dirty="0">
                <a:solidFill>
                  <a:schemeClr val="tx1"/>
                </a:solidFill>
                <a:effectLst/>
                <a:latin typeface="+mn-lt"/>
                <a:ea typeface="+mn-ea"/>
                <a:cs typeface="+mn-cs"/>
              </a:rPr>
              <a:t> WSOD </a:t>
            </a:r>
            <a:r>
              <a:rPr lang="zh-CN" altLang="zh-CN" sz="1200" kern="1200" dirty="0">
                <a:solidFill>
                  <a:schemeClr val="tx1"/>
                </a:solidFill>
                <a:effectLst/>
                <a:latin typeface="+mn-lt"/>
                <a:ea typeface="+mn-ea"/>
                <a:cs typeface="+mn-cs"/>
              </a:rPr>
              <a:t>是一个</a:t>
            </a:r>
            <a:r>
              <a:rPr lang="en-US" altLang="zh-CN" sz="1200" kern="1200" dirty="0">
                <a:solidFill>
                  <a:schemeClr val="tx1"/>
                </a:solidFill>
                <a:effectLst/>
                <a:latin typeface="+mn-lt"/>
                <a:ea typeface="+mn-ea"/>
                <a:cs typeface="+mn-cs"/>
              </a:rPr>
              <a:t> proposal </a:t>
            </a:r>
            <a:r>
              <a:rPr lang="zh-CN" altLang="zh-CN" sz="1200" kern="1200" dirty="0">
                <a:solidFill>
                  <a:schemeClr val="tx1"/>
                </a:solidFill>
                <a:effectLst/>
                <a:latin typeface="+mn-lt"/>
                <a:ea typeface="+mn-ea"/>
                <a:cs typeface="+mn-cs"/>
              </a:rPr>
              <a:t>排序过程，通过选择信息量最大的区域，然后用图像级注释对这些区域进行训练</a:t>
            </a:r>
            <a:r>
              <a:rPr lang="en-US" altLang="zh-CN" sz="1200" kern="1200" dirty="0">
                <a:solidFill>
                  <a:schemeClr val="tx1"/>
                </a:solidFill>
                <a:effectLst/>
                <a:latin typeface="+mn-lt"/>
                <a:ea typeface="+mn-ea"/>
                <a:cs typeface="+mn-cs"/>
              </a:rPr>
              <a:t>[300]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WSOD </a:t>
            </a:r>
            <a:r>
              <a:rPr lang="zh-CN" altLang="zh-CN" sz="1200" kern="1200" dirty="0">
                <a:solidFill>
                  <a:schemeClr val="tx1"/>
                </a:solidFill>
                <a:effectLst/>
                <a:latin typeface="+mn-lt"/>
                <a:ea typeface="+mn-ea"/>
                <a:cs typeface="+mn-cs"/>
              </a:rPr>
              <a:t>的另一个简单方法是屏蔽图像的不同部分。如果检测分数急剧下降，那么一个物体将高概率被覆盖。此外，交互注释</a:t>
            </a:r>
            <a:r>
              <a:rPr lang="en-US" altLang="zh-CN" sz="1200" kern="1200" dirty="0">
                <a:solidFill>
                  <a:schemeClr val="tx1"/>
                </a:solidFill>
                <a:effectLst/>
                <a:latin typeface="+mn-lt"/>
                <a:ea typeface="+mn-ea"/>
                <a:cs typeface="+mn-cs"/>
              </a:rPr>
              <a:t>[295]</a:t>
            </a:r>
            <a:r>
              <a:rPr lang="zh-CN" altLang="zh-CN" sz="1200" kern="1200" dirty="0">
                <a:solidFill>
                  <a:schemeClr val="tx1"/>
                </a:solidFill>
                <a:effectLst/>
                <a:latin typeface="+mn-lt"/>
                <a:ea typeface="+mn-ea"/>
                <a:cs typeface="+mn-cs"/>
              </a:rPr>
              <a:t>在训练中考虑了人的反馈，从而改进了</a:t>
            </a:r>
            <a:r>
              <a:rPr lang="en-US" altLang="zh-CN" sz="1200" kern="1200" dirty="0">
                <a:solidFill>
                  <a:schemeClr val="tx1"/>
                </a:solidFill>
                <a:effectLst/>
                <a:latin typeface="+mn-lt"/>
                <a:ea typeface="+mn-ea"/>
                <a:cs typeface="+mn-cs"/>
              </a:rPr>
              <a:t> WSOD [301]</a:t>
            </a:r>
            <a:r>
              <a:rPr lang="zh-CN" altLang="zh-CN" sz="1200" kern="1200" dirty="0">
                <a:solidFill>
                  <a:schemeClr val="tx1"/>
                </a:solidFill>
                <a:effectLst/>
                <a:latin typeface="+mn-lt"/>
                <a:ea typeface="+mn-ea"/>
                <a:cs typeface="+mn-cs"/>
              </a:rPr>
              <a:t>。最近，生成对抗性训练被用于</a:t>
            </a:r>
            <a:r>
              <a:rPr lang="en-US" altLang="zh-CN" sz="1200" kern="1200" dirty="0">
                <a:solidFill>
                  <a:schemeClr val="tx1"/>
                </a:solidFill>
                <a:effectLst/>
                <a:latin typeface="+mn-lt"/>
                <a:ea typeface="+mn-ea"/>
                <a:cs typeface="+mn-cs"/>
              </a:rPr>
              <a:t> WSOD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将回顾过去</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年来一些重要的检测应用，包括行人检测、人脸检测、文本检测、交通标志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灯光检测和遥感目标检测。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行人检测作为一种重要的目标检测应用，在自动驾驶、视频监控、刑事侦查等领域得到了广泛的关注。早期的行人检测方法，如</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[171]</a:t>
            </a:r>
            <a:r>
              <a:rPr lang="zh-CN" altLang="zh-CN" sz="1200" kern="1200" dirty="0">
                <a:solidFill>
                  <a:schemeClr val="tx1"/>
                </a:solidFill>
                <a:effectLst/>
                <a:latin typeface="+mn-lt"/>
                <a:ea typeface="+mn-ea"/>
                <a:cs typeface="+mn-cs"/>
              </a:rPr>
              <a:t>，在特征表示</a:t>
            </a:r>
            <a:r>
              <a:rPr lang="en-US" altLang="zh-CN" sz="1200" kern="1200" dirty="0">
                <a:solidFill>
                  <a:schemeClr val="tx1"/>
                </a:solidFill>
                <a:effectLst/>
                <a:latin typeface="+mn-lt"/>
                <a:ea typeface="+mn-ea"/>
                <a:cs typeface="+mn-cs"/>
              </a:rPr>
              <a:t>[12,171]</a:t>
            </a:r>
            <a:r>
              <a:rPr lang="zh-CN" altLang="zh-CN" sz="1200" kern="1200" dirty="0">
                <a:solidFill>
                  <a:schemeClr val="tx1"/>
                </a:solidFill>
                <a:effectLst/>
                <a:latin typeface="+mn-lt"/>
                <a:ea typeface="+mn-ea"/>
                <a:cs typeface="+mn-cs"/>
              </a:rPr>
              <a:t>，分类器的设计</a:t>
            </a:r>
            <a:r>
              <a:rPr lang="en-US" altLang="zh-CN" sz="1200" kern="1200" dirty="0">
                <a:solidFill>
                  <a:schemeClr val="tx1"/>
                </a:solidFill>
                <a:effectLst/>
                <a:latin typeface="+mn-lt"/>
                <a:ea typeface="+mn-ea"/>
                <a:cs typeface="+mn-cs"/>
              </a:rPr>
              <a:t>[174]</a:t>
            </a:r>
            <a:r>
              <a:rPr lang="zh-CN" altLang="zh-CN" sz="1200" kern="1200" dirty="0">
                <a:solidFill>
                  <a:schemeClr val="tx1"/>
                </a:solidFill>
                <a:effectLst/>
                <a:latin typeface="+mn-lt"/>
                <a:ea typeface="+mn-ea"/>
                <a:cs typeface="+mn-cs"/>
              </a:rPr>
              <a:t>，检测加速度</a:t>
            </a:r>
            <a:r>
              <a:rPr lang="en-US" altLang="zh-CN" sz="1200" kern="1200" dirty="0">
                <a:solidFill>
                  <a:schemeClr val="tx1"/>
                </a:solidFill>
                <a:effectLst/>
                <a:latin typeface="+mn-lt"/>
                <a:ea typeface="+mn-ea"/>
                <a:cs typeface="+mn-cs"/>
              </a:rPr>
              <a:t>[177]</a:t>
            </a:r>
            <a:r>
              <a:rPr lang="zh-CN" altLang="zh-CN" sz="1200" kern="1200" dirty="0">
                <a:solidFill>
                  <a:schemeClr val="tx1"/>
                </a:solidFill>
                <a:effectLst/>
                <a:latin typeface="+mn-lt"/>
                <a:ea typeface="+mn-ea"/>
                <a:cs typeface="+mn-cs"/>
              </a:rPr>
              <a:t>方面，为一般的目标检测奠定了坚实的基础。近年来，一些通用的目标检测算法，如</a:t>
            </a:r>
            <a:r>
              <a:rPr lang="en-US" altLang="zh-CN" sz="1200" kern="1200" dirty="0">
                <a:solidFill>
                  <a:schemeClr val="tx1"/>
                </a:solidFill>
                <a:effectLst/>
                <a:latin typeface="+mn-lt"/>
                <a:ea typeface="+mn-ea"/>
                <a:cs typeface="+mn-cs"/>
              </a:rPr>
              <a:t> Faster RCNN [19]</a:t>
            </a:r>
            <a:r>
              <a:rPr lang="zh-CN" altLang="zh-CN" sz="1200" kern="1200" dirty="0">
                <a:solidFill>
                  <a:schemeClr val="tx1"/>
                </a:solidFill>
                <a:effectLst/>
                <a:latin typeface="+mn-lt"/>
                <a:ea typeface="+mn-ea"/>
                <a:cs typeface="+mn-cs"/>
              </a:rPr>
              <a:t>，已经被引用到行人检测中</a:t>
            </a:r>
            <a:r>
              <a:rPr lang="en-US" altLang="zh-CN" sz="1200" kern="1200" dirty="0">
                <a:solidFill>
                  <a:schemeClr val="tx1"/>
                </a:solidFill>
                <a:effectLst/>
                <a:latin typeface="+mn-lt"/>
                <a:ea typeface="+mn-ea"/>
                <a:cs typeface="+mn-cs"/>
              </a:rPr>
              <a:t>[165]</a:t>
            </a:r>
            <a:r>
              <a:rPr lang="zh-CN" altLang="zh-CN" sz="1200" kern="1200" dirty="0">
                <a:solidFill>
                  <a:schemeClr val="tx1"/>
                </a:solidFill>
                <a:effectLst/>
                <a:latin typeface="+mn-lt"/>
                <a:ea typeface="+mn-ea"/>
                <a:cs typeface="+mn-cs"/>
              </a:rPr>
              <a:t>，极大地推动了该领域的研究进展。</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行人检测是最早应用深度学习的计算机视觉任务之一</a:t>
            </a:r>
            <a:r>
              <a:rPr lang="en-US" altLang="zh-CN" sz="1200" kern="1200" dirty="0">
                <a:solidFill>
                  <a:schemeClr val="tx1"/>
                </a:solidFill>
                <a:effectLst/>
                <a:latin typeface="+mn-lt"/>
                <a:ea typeface="+mn-ea"/>
                <a:cs typeface="+mn-cs"/>
              </a:rPr>
              <a:t>[312]</a:t>
            </a:r>
            <a:r>
              <a:rPr lang="zh-CN" altLang="zh-CN" sz="1200" kern="1200" dirty="0">
                <a:solidFill>
                  <a:schemeClr val="tx1"/>
                </a:solidFill>
                <a:effectLst/>
                <a:latin typeface="+mn-lt"/>
                <a:ea typeface="+mn-ea"/>
                <a:cs typeface="+mn-cs"/>
              </a:rPr>
              <a:t>。行人检测的挑战和困难可以总结如下。</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Small pedestrian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20 (a)</a:t>
            </a:r>
            <a:r>
              <a:rPr lang="zh-CN" altLang="zh-CN" sz="1200" kern="1200" dirty="0">
                <a:solidFill>
                  <a:schemeClr val="tx1"/>
                </a:solidFill>
                <a:effectLst/>
                <a:latin typeface="+mn-lt"/>
                <a:ea typeface="+mn-ea"/>
                <a:cs typeface="+mn-cs"/>
              </a:rPr>
              <a:t>显示了一些远离摄像机拍摄的</a:t>
            </a:r>
            <a:r>
              <a:rPr lang="zh-CN" altLang="zh-CN" sz="1200" b="1" kern="1200" dirty="0">
                <a:solidFill>
                  <a:schemeClr val="tx1"/>
                </a:solidFill>
                <a:effectLst/>
                <a:latin typeface="+mn-lt"/>
                <a:ea typeface="+mn-ea"/>
                <a:cs typeface="+mn-cs"/>
              </a:rPr>
              <a:t>小行人</a:t>
            </a:r>
            <a:r>
              <a:rPr lang="zh-CN" altLang="zh-CN" sz="1200" kern="1200" dirty="0">
                <a:solidFill>
                  <a:schemeClr val="tx1"/>
                </a:solidFill>
                <a:effectLst/>
                <a:latin typeface="+mn-lt"/>
                <a:ea typeface="+mn-ea"/>
                <a:cs typeface="+mn-cs"/>
              </a:rPr>
              <a:t>的例子。在</a:t>
            </a:r>
            <a:r>
              <a:rPr lang="en-US" altLang="zh-CN" sz="1200" kern="1200" dirty="0">
                <a:solidFill>
                  <a:schemeClr val="tx1"/>
                </a:solidFill>
                <a:effectLst/>
                <a:latin typeface="+mn-lt"/>
                <a:ea typeface="+mn-ea"/>
                <a:cs typeface="+mn-cs"/>
              </a:rPr>
              <a:t> Caltech </a:t>
            </a:r>
            <a:r>
              <a:rPr lang="zh-CN" altLang="zh-CN" sz="1200" kern="1200" dirty="0">
                <a:solidFill>
                  <a:schemeClr val="tx1"/>
                </a:solidFill>
                <a:effectLst/>
                <a:latin typeface="+mn-lt"/>
                <a:ea typeface="+mn-ea"/>
                <a:cs typeface="+mn-cs"/>
              </a:rPr>
              <a:t>数据集</a:t>
            </a:r>
            <a:r>
              <a:rPr lang="en-US" altLang="zh-CN" sz="1200" kern="1200" dirty="0">
                <a:solidFill>
                  <a:schemeClr val="tx1"/>
                </a:solidFill>
                <a:effectLst/>
                <a:latin typeface="+mn-lt"/>
                <a:ea typeface="+mn-ea"/>
                <a:cs typeface="+mn-cs"/>
              </a:rPr>
              <a:t>[59,60]</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15%</a:t>
            </a:r>
            <a:r>
              <a:rPr lang="zh-CN" altLang="zh-CN" sz="1200" kern="1200" dirty="0">
                <a:solidFill>
                  <a:schemeClr val="tx1"/>
                </a:solidFill>
                <a:effectLst/>
                <a:latin typeface="+mn-lt"/>
                <a:ea typeface="+mn-ea"/>
                <a:cs typeface="+mn-cs"/>
              </a:rPr>
              <a:t>的行人高度小于</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像素。</a:t>
            </a:r>
            <a:r>
              <a:rPr lang="zh-CN" altLang="en-US" sz="1200" kern="1200" dirty="0">
                <a:solidFill>
                  <a:schemeClr val="tx1"/>
                </a:solidFill>
                <a:effectLst/>
                <a:latin typeface="+mn-lt"/>
                <a:ea typeface="+mn-ea"/>
                <a:cs typeface="+mn-cs"/>
              </a:rPr>
              <a:t>解决方法：</a:t>
            </a:r>
            <a:r>
              <a:rPr lang="zh-CN" altLang="zh-CN" sz="1200" kern="1200" dirty="0">
                <a:solidFill>
                  <a:schemeClr val="tx1"/>
                </a:solidFill>
                <a:effectLst/>
                <a:latin typeface="+mn-lt"/>
                <a:ea typeface="+mn-ea"/>
                <a:cs typeface="+mn-cs"/>
              </a:rPr>
              <a:t>由于卷积特征</a:t>
            </a:r>
            <a:r>
              <a:rPr lang="en-US" altLang="zh-CN" sz="1200" kern="1200" dirty="0">
                <a:solidFill>
                  <a:schemeClr val="tx1"/>
                </a:solidFill>
                <a:effectLst/>
                <a:latin typeface="+mn-lt"/>
                <a:ea typeface="+mn-ea"/>
                <a:cs typeface="+mn-cs"/>
              </a:rPr>
              <a:t>[165]</a:t>
            </a:r>
            <a:r>
              <a:rPr lang="zh-CN" altLang="zh-CN" sz="1200" kern="1200" dirty="0">
                <a:solidFill>
                  <a:schemeClr val="tx1"/>
                </a:solidFill>
                <a:effectLst/>
                <a:latin typeface="+mn-lt"/>
                <a:ea typeface="+mn-ea"/>
                <a:cs typeface="+mn-cs"/>
              </a:rPr>
              <a:t>的分辨率较低，对于小行人的检测效果有限。最近解决这一问题的一些方法包括特征融合</a:t>
            </a:r>
            <a:r>
              <a:rPr lang="en-US" altLang="zh-CN" sz="1200" kern="1200" dirty="0">
                <a:solidFill>
                  <a:schemeClr val="tx1"/>
                </a:solidFill>
                <a:effectLst/>
                <a:latin typeface="+mn-lt"/>
                <a:ea typeface="+mn-ea"/>
                <a:cs typeface="+mn-cs"/>
              </a:rPr>
              <a:t>[165]</a:t>
            </a:r>
            <a:r>
              <a:rPr lang="zh-CN" altLang="zh-CN" sz="1200" kern="1200" dirty="0">
                <a:solidFill>
                  <a:schemeClr val="tx1"/>
                </a:solidFill>
                <a:effectLst/>
                <a:latin typeface="+mn-lt"/>
                <a:ea typeface="+mn-ea"/>
                <a:cs typeface="+mn-cs"/>
              </a:rPr>
              <a:t>，引入额外的高分辨率手工特征</a:t>
            </a:r>
            <a:r>
              <a:rPr lang="en-US" altLang="zh-CN" sz="1200" kern="1200" dirty="0">
                <a:solidFill>
                  <a:schemeClr val="tx1"/>
                </a:solidFill>
                <a:effectLst/>
                <a:latin typeface="+mn-lt"/>
                <a:ea typeface="+mn-ea"/>
                <a:cs typeface="+mn-cs"/>
              </a:rPr>
              <a:t>[313,314]</a:t>
            </a:r>
            <a:r>
              <a:rPr lang="zh-CN" altLang="zh-CN" sz="1200" kern="1200" dirty="0">
                <a:solidFill>
                  <a:schemeClr val="tx1"/>
                </a:solidFill>
                <a:effectLst/>
                <a:latin typeface="+mn-lt"/>
                <a:ea typeface="+mn-ea"/>
                <a:cs typeface="+mn-cs"/>
              </a:rPr>
              <a:t>，以及基于多个分辨率的集成检测结果</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chemeClr val="tx1"/>
                </a:solidFill>
                <a:effectLst/>
                <a:latin typeface="+mn-lt"/>
                <a:ea typeface="+mn-ea"/>
                <a:cs typeface="+mn-cs"/>
              </a:rPr>
              <a:t>Hard negatives</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街景图像中的一些背景与行人的视觉外观</a:t>
            </a:r>
            <a:r>
              <a:rPr lang="zh-CN" altLang="zh-CN" sz="1200" b="1" kern="1200" dirty="0">
                <a:solidFill>
                  <a:schemeClr val="tx1"/>
                </a:solidFill>
                <a:effectLst/>
                <a:latin typeface="+mn-lt"/>
                <a:ea typeface="+mn-ea"/>
                <a:cs typeface="+mn-cs"/>
              </a:rPr>
              <a:t>非常相似</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20 (b)</a:t>
            </a:r>
            <a:r>
              <a:rPr lang="zh-CN" altLang="zh-CN" sz="1200" kern="1200" dirty="0">
                <a:solidFill>
                  <a:schemeClr val="tx1"/>
                </a:solidFill>
                <a:effectLst/>
                <a:latin typeface="+mn-lt"/>
                <a:ea typeface="+mn-ea"/>
                <a:cs typeface="+mn-cs"/>
              </a:rPr>
              <a:t>所示。</a:t>
            </a:r>
            <a:r>
              <a:rPr lang="zh-CN" altLang="en-US" sz="1200" kern="1200" dirty="0">
                <a:solidFill>
                  <a:schemeClr val="tx1"/>
                </a:solidFill>
                <a:effectLst/>
                <a:latin typeface="+mn-lt"/>
                <a:ea typeface="+mn-ea"/>
                <a:cs typeface="+mn-cs"/>
              </a:rPr>
              <a:t>解决方法：</a:t>
            </a:r>
            <a:r>
              <a:rPr lang="zh-CN" altLang="zh-CN" sz="1200" kern="1200" dirty="0">
                <a:solidFill>
                  <a:schemeClr val="tx1"/>
                </a:solidFill>
                <a:effectLst/>
                <a:latin typeface="+mn-lt"/>
                <a:ea typeface="+mn-ea"/>
                <a:cs typeface="+mn-cs"/>
              </a:rPr>
              <a:t>改进包括增强决策树的集成</a:t>
            </a:r>
            <a:r>
              <a:rPr lang="en-US" altLang="zh-CN" sz="1200" kern="1200" dirty="0">
                <a:solidFill>
                  <a:schemeClr val="tx1"/>
                </a:solidFill>
                <a:effectLst/>
                <a:latin typeface="+mn-lt"/>
                <a:ea typeface="+mn-ea"/>
                <a:cs typeface="+mn-cs"/>
              </a:rPr>
              <a:t>[165]</a:t>
            </a:r>
            <a:r>
              <a:rPr lang="zh-CN" altLang="zh-CN" sz="1200" kern="1200" dirty="0">
                <a:solidFill>
                  <a:schemeClr val="tx1"/>
                </a:solidFill>
                <a:effectLst/>
                <a:latin typeface="+mn-lt"/>
                <a:ea typeface="+mn-ea"/>
                <a:cs typeface="+mn-cs"/>
              </a:rPr>
              <a:t>，语义分割</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作为行人的上下文</a:t>
            </a:r>
            <a:r>
              <a:rPr lang="en-US" altLang="zh-CN" sz="1200" kern="1200" dirty="0">
                <a:solidFill>
                  <a:schemeClr val="tx1"/>
                </a:solidFill>
                <a:effectLst/>
                <a:latin typeface="+mn-lt"/>
                <a:ea typeface="+mn-ea"/>
                <a:cs typeface="+mn-cs"/>
              </a:rPr>
              <a:t> ) [316]</a:t>
            </a:r>
            <a:r>
              <a:rPr lang="zh-CN" altLang="zh-CN" sz="1200" kern="1200" dirty="0">
                <a:solidFill>
                  <a:schemeClr val="tx1"/>
                </a:solidFill>
                <a:effectLst/>
                <a:latin typeface="+mn-lt"/>
                <a:ea typeface="+mn-ea"/>
                <a:cs typeface="+mn-cs"/>
              </a:rPr>
              <a:t>。此外，还引入了 “ 交叉模态学习（</a:t>
            </a:r>
            <a:r>
              <a:rPr lang="en-US" altLang="zh-CN" sz="1200" kern="1200" dirty="0">
                <a:solidFill>
                  <a:schemeClr val="tx1"/>
                </a:solidFill>
                <a:effectLst/>
                <a:latin typeface="+mn-lt"/>
                <a:ea typeface="+mn-ea"/>
                <a:cs typeface="+mn-cs"/>
              </a:rPr>
              <a:t>cross-modal learning</a:t>
            </a:r>
            <a:r>
              <a:rPr lang="zh-CN" altLang="zh-CN" sz="1200" kern="1200" dirty="0">
                <a:solidFill>
                  <a:schemeClr val="tx1"/>
                </a:solidFill>
                <a:effectLst/>
                <a:latin typeface="+mn-lt"/>
                <a:ea typeface="+mn-ea"/>
                <a:cs typeface="+mn-cs"/>
              </a:rPr>
              <a:t>）” 的思想，利用</a:t>
            </a:r>
            <a:r>
              <a:rPr lang="en-US" altLang="zh-CN" sz="1200" kern="1200" dirty="0">
                <a:solidFill>
                  <a:schemeClr val="tx1"/>
                </a:solidFill>
                <a:effectLst/>
                <a:latin typeface="+mn-lt"/>
                <a:ea typeface="+mn-ea"/>
                <a:cs typeface="+mn-cs"/>
              </a:rPr>
              <a:t> RGB </a:t>
            </a:r>
            <a:r>
              <a:rPr lang="zh-CN" altLang="zh-CN" sz="1200" kern="1200" dirty="0">
                <a:solidFill>
                  <a:schemeClr val="tx1"/>
                </a:solidFill>
                <a:effectLst/>
                <a:latin typeface="+mn-lt"/>
                <a:ea typeface="+mn-ea"/>
                <a:cs typeface="+mn-cs"/>
              </a:rPr>
              <a:t>图像和红外图像来丰富困难负样本的特征</a:t>
            </a:r>
            <a:r>
              <a:rPr lang="en-US" altLang="zh-CN" sz="1200" kern="1200" dirty="0">
                <a:solidFill>
                  <a:schemeClr val="tx1"/>
                </a:solidFill>
                <a:effectLst/>
                <a:latin typeface="+mn-lt"/>
                <a:ea typeface="+mn-ea"/>
                <a:cs typeface="+mn-cs"/>
              </a:rPr>
              <a:t>[317]</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200" dirty="0">
                <a:solidFill>
                  <a:schemeClr val="tx1"/>
                </a:solidFill>
                <a:effectLst/>
                <a:latin typeface="+mn-lt"/>
                <a:ea typeface="+mn-ea"/>
                <a:cs typeface="+mn-cs"/>
              </a:rPr>
              <a:t>Dense and occluded pedestrian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20 (c)</a:t>
            </a:r>
            <a:r>
              <a:rPr lang="zh-CN" altLang="zh-CN" sz="1200" kern="1200" dirty="0">
                <a:solidFill>
                  <a:schemeClr val="tx1"/>
                </a:solidFill>
                <a:effectLst/>
                <a:latin typeface="+mn-lt"/>
                <a:ea typeface="+mn-ea"/>
                <a:cs typeface="+mn-cs"/>
              </a:rPr>
              <a:t>显示了</a:t>
            </a:r>
            <a:r>
              <a:rPr lang="zh-CN" altLang="zh-CN" sz="1200" b="1" kern="1200" dirty="0">
                <a:solidFill>
                  <a:schemeClr val="tx1"/>
                </a:solidFill>
                <a:effectLst/>
                <a:latin typeface="+mn-lt"/>
                <a:ea typeface="+mn-ea"/>
                <a:cs typeface="+mn-cs"/>
              </a:rPr>
              <a:t>密集和遮挡行人</a:t>
            </a:r>
            <a:r>
              <a:rPr lang="zh-CN" altLang="zh-CN" sz="1200" kern="1200" dirty="0">
                <a:solidFill>
                  <a:schemeClr val="tx1"/>
                </a:solidFill>
                <a:effectLst/>
                <a:latin typeface="+mn-lt"/>
                <a:ea typeface="+mn-ea"/>
                <a:cs typeface="+mn-cs"/>
              </a:rPr>
              <a:t>的一些例子。在</a:t>
            </a:r>
            <a:r>
              <a:rPr lang="en-US" altLang="zh-CN" sz="1200" kern="1200" dirty="0">
                <a:solidFill>
                  <a:schemeClr val="tx1"/>
                </a:solidFill>
                <a:effectLst/>
                <a:latin typeface="+mn-lt"/>
                <a:ea typeface="+mn-ea"/>
                <a:cs typeface="+mn-cs"/>
              </a:rPr>
              <a:t> Caltech </a:t>
            </a:r>
            <a:r>
              <a:rPr lang="zh-CN" altLang="zh-CN" sz="1200" kern="1200" dirty="0">
                <a:solidFill>
                  <a:schemeClr val="tx1"/>
                </a:solidFill>
                <a:effectLst/>
                <a:latin typeface="+mn-lt"/>
                <a:ea typeface="+mn-ea"/>
                <a:cs typeface="+mn-cs"/>
              </a:rPr>
              <a:t>数据集</a:t>
            </a:r>
            <a:r>
              <a:rPr lang="en-US" altLang="zh-CN" sz="1200" kern="1200" dirty="0">
                <a:solidFill>
                  <a:schemeClr val="tx1"/>
                </a:solidFill>
                <a:effectLst/>
                <a:latin typeface="+mn-lt"/>
                <a:ea typeface="+mn-ea"/>
                <a:cs typeface="+mn-cs"/>
              </a:rPr>
              <a:t>[59,60]</a:t>
            </a:r>
            <a:r>
              <a:rPr lang="zh-CN" altLang="zh-CN" sz="1200" kern="1200" dirty="0">
                <a:solidFill>
                  <a:schemeClr val="tx1"/>
                </a:solidFill>
                <a:effectLst/>
                <a:latin typeface="+mn-lt"/>
                <a:ea typeface="+mn-ea"/>
                <a:cs typeface="+mn-cs"/>
              </a:rPr>
              <a:t>中，未被遮挡的行人仅占行人总数的</a:t>
            </a:r>
            <a:r>
              <a:rPr lang="en-US" altLang="zh-CN" sz="1200" kern="1200" dirty="0">
                <a:solidFill>
                  <a:schemeClr val="tx1"/>
                </a:solidFill>
                <a:effectLst/>
                <a:latin typeface="+mn-lt"/>
                <a:ea typeface="+mn-ea"/>
                <a:cs typeface="+mn-cs"/>
              </a:rPr>
              <a:t>29%</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解决方法：</a:t>
            </a:r>
            <a:r>
              <a:rPr lang="zh-CN" altLang="zh-CN" sz="1200" kern="1200" dirty="0">
                <a:solidFill>
                  <a:schemeClr val="tx1"/>
                </a:solidFill>
                <a:effectLst/>
                <a:latin typeface="+mn-lt"/>
                <a:ea typeface="+mn-ea"/>
                <a:cs typeface="+mn-cs"/>
              </a:rPr>
              <a:t>研究人员考虑到目标的吸引力和周围物体的排斥力，设计了新的损失函数</a:t>
            </a:r>
            <a:r>
              <a:rPr lang="en-US" altLang="zh-CN" sz="1200" kern="1200" dirty="0">
                <a:solidFill>
                  <a:schemeClr val="tx1"/>
                </a:solidFill>
                <a:effectLst/>
                <a:latin typeface="+mn-lt"/>
                <a:ea typeface="+mn-ea"/>
                <a:cs typeface="+mn-cs"/>
              </a:rPr>
              <a:t>[318]</a:t>
            </a:r>
            <a:r>
              <a:rPr lang="zh-CN" altLang="zh-CN" sz="1200" kern="1200" dirty="0">
                <a:solidFill>
                  <a:schemeClr val="tx1"/>
                </a:solidFill>
                <a:effectLst/>
                <a:latin typeface="+mn-lt"/>
                <a:ea typeface="+mn-ea"/>
                <a:cs typeface="+mn-cs"/>
              </a:rPr>
              <a:t>。目标遮挡是密集行人经常遇到的另一个问题。局部检测器的集成</a:t>
            </a:r>
            <a:r>
              <a:rPr lang="en-US" altLang="zh-CN" sz="1200" kern="1200" dirty="0">
                <a:solidFill>
                  <a:schemeClr val="tx1"/>
                </a:solidFill>
                <a:effectLst/>
                <a:latin typeface="+mn-lt"/>
                <a:ea typeface="+mn-ea"/>
                <a:cs typeface="+mn-cs"/>
              </a:rPr>
              <a:t>[319,320]</a:t>
            </a:r>
            <a:r>
              <a:rPr lang="zh-CN" altLang="zh-CN" sz="1200" kern="1200" dirty="0">
                <a:solidFill>
                  <a:schemeClr val="tx1"/>
                </a:solidFill>
                <a:effectLst/>
                <a:latin typeface="+mn-lt"/>
                <a:ea typeface="+mn-ea"/>
                <a:cs typeface="+mn-cs"/>
              </a:rPr>
              <a:t>和注意机制</a:t>
            </a:r>
            <a:r>
              <a:rPr lang="en-US" altLang="zh-CN" sz="1200" kern="1200" dirty="0">
                <a:solidFill>
                  <a:schemeClr val="tx1"/>
                </a:solidFill>
                <a:effectLst/>
                <a:latin typeface="+mn-lt"/>
                <a:ea typeface="+mn-ea"/>
                <a:cs typeface="+mn-cs"/>
              </a:rPr>
              <a:t>[321]</a:t>
            </a:r>
            <a:r>
              <a:rPr lang="zh-CN" altLang="zh-CN" sz="1200" kern="1200" dirty="0">
                <a:solidFill>
                  <a:schemeClr val="tx1"/>
                </a:solidFill>
                <a:effectLst/>
                <a:latin typeface="+mn-lt"/>
                <a:ea typeface="+mn-ea"/>
                <a:cs typeface="+mn-cs"/>
              </a:rPr>
              <a:t>是改善遮挡行人检测最常见的方法。</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Real-time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从高清视频中</a:t>
            </a:r>
            <a:r>
              <a:rPr lang="zh-CN" altLang="zh-CN" sz="900" b="1" i="1" kern="1200" dirty="0">
                <a:solidFill>
                  <a:schemeClr val="tx1"/>
                </a:solidFill>
                <a:effectLst/>
                <a:latin typeface="+mn-lt"/>
                <a:ea typeface="+mn-ea"/>
                <a:cs typeface="+mn-cs"/>
              </a:rPr>
              <a:t>实时检测</a:t>
            </a:r>
            <a:r>
              <a:rPr lang="zh-CN" altLang="zh-CN" sz="1200" kern="1200" dirty="0">
                <a:solidFill>
                  <a:schemeClr val="tx1"/>
                </a:solidFill>
                <a:effectLst/>
                <a:latin typeface="+mn-lt"/>
                <a:ea typeface="+mn-ea"/>
                <a:cs typeface="+mn-cs"/>
              </a:rPr>
              <a:t>行人对自动驾驶和视频监控等应用至关重要。</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行人检测研究历史悠久</a:t>
            </a:r>
            <a:r>
              <a:rPr lang="en-US" altLang="zh-CN" sz="1200" kern="1200" dirty="0">
                <a:solidFill>
                  <a:schemeClr val="tx1"/>
                </a:solidFill>
                <a:effectLst/>
                <a:latin typeface="+mn-lt"/>
                <a:ea typeface="+mn-ea"/>
                <a:cs typeface="+mn-cs"/>
              </a:rPr>
              <a:t>[30, 31,101]</a:t>
            </a:r>
            <a:r>
              <a:rPr lang="zh-CN" altLang="zh-CN" sz="1200" kern="1200" dirty="0">
                <a:solidFill>
                  <a:schemeClr val="tx1"/>
                </a:solidFill>
                <a:effectLst/>
                <a:latin typeface="+mn-lt"/>
                <a:ea typeface="+mn-ea"/>
                <a:cs typeface="+mn-cs"/>
              </a:rPr>
              <a:t>。其发展可分为两个技术阶段：</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传统的行人检测；</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基于深度学习的行人检测。</a:t>
            </a:r>
            <a:r>
              <a:rPr lang="zh-CN" altLang="en-US" sz="1200" kern="1200" dirty="0">
                <a:solidFill>
                  <a:schemeClr val="tx1"/>
                </a:solidFill>
                <a:effectLst/>
                <a:latin typeface="+mn-lt"/>
                <a:ea typeface="+mn-ea"/>
                <a:cs typeface="+mn-cs"/>
              </a:rPr>
              <a:t>接下来是一些关于行人检测的调查。</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由于计算资源的限制，</a:t>
            </a:r>
            <a:r>
              <a:rPr lang="en-US" altLang="zh-CN" sz="1200" kern="1200" dirty="0" err="1">
                <a:solidFill>
                  <a:schemeClr val="tx1"/>
                </a:solidFill>
                <a:effectLst/>
                <a:latin typeface="+mn-lt"/>
                <a:ea typeface="+mn-ea"/>
                <a:cs typeface="+mn-cs"/>
              </a:rPr>
              <a:t>Haar</a:t>
            </a:r>
            <a:r>
              <a:rPr lang="zh-CN" altLang="zh-CN" sz="1200" kern="1200" dirty="0">
                <a:solidFill>
                  <a:schemeClr val="tx1"/>
                </a:solidFill>
                <a:effectLst/>
                <a:latin typeface="+mn-lt"/>
                <a:ea typeface="+mn-ea"/>
                <a:cs typeface="+mn-cs"/>
              </a:rPr>
              <a:t>小波特征在早期行人检测中得到了广泛的应用</a:t>
            </a:r>
            <a:r>
              <a:rPr lang="en-US" altLang="zh-CN" sz="1200" kern="1200" dirty="0">
                <a:solidFill>
                  <a:schemeClr val="tx1"/>
                </a:solidFill>
                <a:effectLst/>
                <a:latin typeface="+mn-lt"/>
                <a:ea typeface="+mn-ea"/>
                <a:cs typeface="+mn-cs"/>
              </a:rPr>
              <a:t>[30,31,308]</a:t>
            </a:r>
            <a:r>
              <a:rPr lang="zh-CN" altLang="zh-CN" sz="1200" kern="1200" dirty="0">
                <a:solidFill>
                  <a:schemeClr val="tx1"/>
                </a:solidFill>
                <a:effectLst/>
                <a:latin typeface="+mn-lt"/>
                <a:ea typeface="+mn-ea"/>
                <a:cs typeface="+mn-cs"/>
              </a:rPr>
              <a:t>。为了提高对被遮挡行人的检测，当时流行的一个想法是 “ 组件检测</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即，把检测看作一个多部分检测器的集合，这些检测器分别在不同的人体部位训练，如头部、腿部和手臂上。随着计算能力的提高，人们开始设计更加复杂的检测模型，并从</a:t>
            </a:r>
            <a:r>
              <a:rPr lang="en-US" altLang="zh-CN" sz="1200" kern="1200" dirty="0">
                <a:solidFill>
                  <a:schemeClr val="tx1"/>
                </a:solidFill>
                <a:effectLst/>
                <a:latin typeface="+mn-lt"/>
                <a:ea typeface="+mn-ea"/>
                <a:cs typeface="+mn-cs"/>
              </a:rPr>
              <a:t>2005</a:t>
            </a:r>
            <a:r>
              <a:rPr lang="zh-CN" altLang="zh-CN" sz="1200" kern="1200" dirty="0">
                <a:solidFill>
                  <a:schemeClr val="tx1"/>
                </a:solidFill>
                <a:effectLst/>
                <a:latin typeface="+mn-lt"/>
                <a:ea typeface="+mn-ea"/>
                <a:cs typeface="+mn-cs"/>
              </a:rPr>
              <a:t>年起，基于梯度的表示</a:t>
            </a:r>
            <a:r>
              <a:rPr lang="en-US" altLang="zh-CN" sz="1200" kern="1200" dirty="0">
                <a:solidFill>
                  <a:schemeClr val="tx1"/>
                </a:solidFill>
                <a:effectLst/>
                <a:latin typeface="+mn-lt"/>
                <a:ea typeface="+mn-ea"/>
                <a:cs typeface="+mn-cs"/>
              </a:rPr>
              <a:t>[12,37,177,220,309]</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DPM [15,37,54]</a:t>
            </a:r>
            <a:r>
              <a:rPr lang="zh-CN" altLang="zh-CN" sz="1200" kern="1200" dirty="0">
                <a:solidFill>
                  <a:schemeClr val="tx1"/>
                </a:solidFill>
                <a:effectLst/>
                <a:latin typeface="+mn-lt"/>
                <a:ea typeface="+mn-ea"/>
                <a:cs typeface="+mn-cs"/>
              </a:rPr>
              <a:t>已经成为行人检测的主流。在</a:t>
            </a:r>
            <a:r>
              <a:rPr lang="en-US" altLang="zh-CN" sz="1200" kern="1200" dirty="0">
                <a:solidFill>
                  <a:schemeClr val="tx1"/>
                </a:solidFill>
                <a:effectLst/>
                <a:latin typeface="+mn-lt"/>
                <a:ea typeface="+mn-ea"/>
                <a:cs typeface="+mn-cs"/>
              </a:rPr>
              <a:t>2009</a:t>
            </a:r>
            <a:r>
              <a:rPr lang="zh-CN" altLang="zh-CN" sz="1200" kern="1200" dirty="0">
                <a:solidFill>
                  <a:schemeClr val="tx1"/>
                </a:solidFill>
                <a:effectLst/>
                <a:latin typeface="+mn-lt"/>
                <a:ea typeface="+mn-ea"/>
                <a:cs typeface="+mn-cs"/>
              </a:rPr>
              <a:t>年，通过使用积分图像加速，一个有效的轻量级特征表示被提出：积分信道。</a:t>
            </a:r>
            <a:r>
              <a:rPr lang="en-US" altLang="zh-CN" sz="1200" kern="1200" dirty="0">
                <a:solidFill>
                  <a:schemeClr val="tx1"/>
                </a:solidFill>
                <a:effectLst/>
                <a:latin typeface="+mn-lt"/>
                <a:ea typeface="+mn-ea"/>
                <a:cs typeface="+mn-cs"/>
              </a:rPr>
              <a:t>ICF</a:t>
            </a:r>
            <a:r>
              <a:rPr lang="zh-CN" altLang="zh-CN" sz="1200" kern="1200" dirty="0">
                <a:solidFill>
                  <a:schemeClr val="tx1"/>
                </a:solidFill>
                <a:effectLst/>
                <a:latin typeface="+mn-lt"/>
                <a:ea typeface="+mn-ea"/>
                <a:cs typeface="+mn-cs"/>
              </a:rPr>
              <a:t>成为当时行人检测的新标杆</a:t>
            </a:r>
            <a:r>
              <a:rPr lang="en-US" altLang="zh-CN" sz="1200" kern="1200" dirty="0">
                <a:solidFill>
                  <a:schemeClr val="tx1"/>
                </a:solidFill>
                <a:effectLst/>
                <a:latin typeface="+mn-lt"/>
                <a:ea typeface="+mn-ea"/>
                <a:cs typeface="+mn-cs"/>
              </a:rPr>
              <a:t>[60]</a:t>
            </a:r>
            <a:r>
              <a:rPr lang="zh-CN" altLang="zh-CN" sz="1200" kern="1200" dirty="0">
                <a:solidFill>
                  <a:schemeClr val="tx1"/>
                </a:solidFill>
                <a:effectLst/>
                <a:latin typeface="+mn-lt"/>
                <a:ea typeface="+mn-ea"/>
                <a:cs typeface="+mn-cs"/>
              </a:rPr>
              <a:t>。除了特征表示，还考虑了一些领域知识，如外观恒常性、形状对称性</a:t>
            </a:r>
            <a:r>
              <a:rPr lang="en-US" altLang="zh-CN" sz="1200" kern="1200" dirty="0">
                <a:solidFill>
                  <a:schemeClr val="tx1"/>
                </a:solidFill>
                <a:effectLst/>
                <a:latin typeface="+mn-lt"/>
                <a:ea typeface="+mn-ea"/>
                <a:cs typeface="+mn-cs"/>
              </a:rPr>
              <a:t>[310]</a:t>
            </a:r>
            <a:r>
              <a:rPr lang="zh-CN" altLang="zh-CN" sz="1200" kern="1200" dirty="0">
                <a:solidFill>
                  <a:schemeClr val="tx1"/>
                </a:solidFill>
                <a:effectLst/>
                <a:latin typeface="+mn-lt"/>
                <a:ea typeface="+mn-ea"/>
                <a:cs typeface="+mn-cs"/>
              </a:rPr>
              <a:t>以及立体信息</a:t>
            </a:r>
            <a:r>
              <a:rPr lang="en-US" altLang="zh-CN" sz="1200" kern="1200" dirty="0">
                <a:solidFill>
                  <a:schemeClr val="tx1"/>
                </a:solidFill>
                <a:effectLst/>
                <a:latin typeface="+mn-lt"/>
                <a:ea typeface="+mn-ea"/>
                <a:cs typeface="+mn-cs"/>
              </a:rPr>
              <a:t>[173,311]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人脸检测是最古老的计算机视觉应用之一</a:t>
            </a:r>
            <a:r>
              <a:rPr lang="en-US" altLang="zh-CN" sz="1200" kern="1200" dirty="0">
                <a:solidFill>
                  <a:schemeClr val="tx1"/>
                </a:solidFill>
                <a:effectLst/>
                <a:latin typeface="+mn-lt"/>
                <a:ea typeface="+mn-ea"/>
                <a:cs typeface="+mn-cs"/>
              </a:rPr>
              <a:t>[96,164]</a:t>
            </a:r>
            <a:r>
              <a:rPr lang="zh-CN" altLang="zh-CN" sz="1200" kern="1200" dirty="0">
                <a:solidFill>
                  <a:schemeClr val="tx1"/>
                </a:solidFill>
                <a:effectLst/>
                <a:latin typeface="+mn-lt"/>
                <a:ea typeface="+mn-ea"/>
                <a:cs typeface="+mn-cs"/>
              </a:rPr>
              <a:t>。早期的人脸检测，如</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在很大程度上促进了目标检测，它的许多出色的思想甚至在今天的目标检测中仍然发挥着重要的作用。人脸检测已经应用于各行各业，如数码相机中的 “ 微笑 ” 检测、电子商务中的 “ 刷脸 ”、移动应用中的人脸化妆等。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人脸检测的难点和挑战可以总结如下。</a:t>
            </a:r>
            <a:endParaRPr lang="en-US" altLang="zh-CN" sz="1200" b="1"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Intra-class variation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人脸可以呈现出多种表情、肤色、姿势和动作，如图</a:t>
            </a:r>
            <a:r>
              <a:rPr lang="en-US" altLang="zh-CN" sz="1200" kern="1200" dirty="0">
                <a:solidFill>
                  <a:schemeClr val="tx1"/>
                </a:solidFill>
                <a:effectLst/>
                <a:latin typeface="+mn-lt"/>
                <a:ea typeface="+mn-ea"/>
                <a:cs typeface="+mn-cs"/>
              </a:rPr>
              <a:t>21 (a)</a:t>
            </a:r>
            <a:r>
              <a:rPr lang="zh-CN" altLang="zh-CN" sz="1200" kern="1200" dirty="0">
                <a:solidFill>
                  <a:schemeClr val="tx1"/>
                </a:solidFill>
                <a:effectLst/>
                <a:latin typeface="+mn-lt"/>
                <a:ea typeface="+mn-ea"/>
                <a:cs typeface="+mn-cs"/>
              </a:rPr>
              <a:t>所示。</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Occlusion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人脸可能被其他物体遮挡部分，如图</a:t>
            </a:r>
            <a:r>
              <a:rPr lang="en-US" altLang="zh-CN" sz="1200" kern="1200" dirty="0">
                <a:solidFill>
                  <a:schemeClr val="tx1"/>
                </a:solidFill>
                <a:effectLst/>
                <a:latin typeface="+mn-lt"/>
                <a:ea typeface="+mn-ea"/>
                <a:cs typeface="+mn-cs"/>
              </a:rPr>
              <a:t>21 (b)</a:t>
            </a:r>
            <a:r>
              <a:rPr lang="zh-CN" altLang="zh-CN" sz="1200" kern="1200" dirty="0">
                <a:solidFill>
                  <a:schemeClr val="tx1"/>
                </a:solidFill>
                <a:effectLst/>
                <a:latin typeface="+mn-lt"/>
                <a:ea typeface="+mn-ea"/>
                <a:cs typeface="+mn-cs"/>
              </a:rPr>
              <a:t>所示。</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Multi-scale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检测多种尺度下的人脸，特别是一些微小的人脸，如图</a:t>
            </a:r>
            <a:r>
              <a:rPr lang="en-US" altLang="zh-CN" sz="1200" kern="1200" dirty="0">
                <a:solidFill>
                  <a:schemeClr val="tx1"/>
                </a:solidFill>
                <a:effectLst/>
                <a:latin typeface="+mn-lt"/>
                <a:ea typeface="+mn-ea"/>
                <a:cs typeface="+mn-cs"/>
              </a:rPr>
              <a:t>21</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Real-time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移动设备上的人脸检测通常需要</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的实时检测速度。</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经历了多个历史时期：早期人脸检测</a:t>
            </a:r>
            <a:r>
              <a:rPr lang="en-US" altLang="zh-CN" sz="1200" kern="1200" dirty="0">
                <a:solidFill>
                  <a:schemeClr val="tx1"/>
                </a:solidFill>
                <a:effectLst/>
                <a:latin typeface="+mn-lt"/>
                <a:ea typeface="+mn-ea"/>
                <a:cs typeface="+mn-cs"/>
              </a:rPr>
              <a:t>(2001</a:t>
            </a:r>
            <a:r>
              <a:rPr lang="zh-CN" altLang="zh-CN" sz="1200" kern="1200" dirty="0">
                <a:solidFill>
                  <a:schemeClr val="tx1"/>
                </a:solidFill>
                <a:effectLst/>
                <a:latin typeface="+mn-lt"/>
                <a:ea typeface="+mn-ea"/>
                <a:cs typeface="+mn-cs"/>
              </a:rPr>
              <a:t>年以前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、传统人脸检测</a:t>
            </a:r>
            <a:r>
              <a:rPr lang="en-US" altLang="zh-CN" sz="1200" kern="1200" dirty="0">
                <a:solidFill>
                  <a:schemeClr val="tx1"/>
                </a:solidFill>
                <a:effectLst/>
                <a:latin typeface="+mn-lt"/>
                <a:ea typeface="+mn-ea"/>
                <a:cs typeface="+mn-cs"/>
              </a:rPr>
              <a:t>(2001-2015)</a:t>
            </a:r>
            <a:r>
              <a:rPr lang="zh-CN" altLang="zh-CN" sz="1200" kern="1200" dirty="0">
                <a:solidFill>
                  <a:schemeClr val="tx1"/>
                </a:solidFill>
                <a:effectLst/>
                <a:latin typeface="+mn-lt"/>
                <a:ea typeface="+mn-ea"/>
                <a:cs typeface="+mn-cs"/>
              </a:rPr>
              <a:t>、基于深度学习的人脸检测</a:t>
            </a:r>
            <a:r>
              <a:rPr lang="en-US" altLang="zh-CN" sz="1200" kern="1200" dirty="0">
                <a:solidFill>
                  <a:schemeClr val="tx1"/>
                </a:solidFill>
                <a:effectLst/>
                <a:latin typeface="+mn-lt"/>
                <a:ea typeface="+mn-ea"/>
                <a:cs typeface="+mn-cs"/>
              </a:rPr>
              <a:t>(2015-</a:t>
            </a:r>
            <a:r>
              <a:rPr lang="zh-CN" altLang="zh-CN" sz="1200" kern="1200" dirty="0">
                <a:solidFill>
                  <a:schemeClr val="tx1"/>
                </a:solidFill>
                <a:effectLst/>
                <a:latin typeface="+mn-lt"/>
                <a:ea typeface="+mn-ea"/>
                <a:cs typeface="+mn-cs"/>
              </a:rPr>
              <a:t>至今</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kern="1200" dirty="0">
                <a:solidFill>
                  <a:schemeClr val="tx1"/>
                </a:solidFill>
                <a:effectLst/>
                <a:latin typeface="+mn-lt"/>
                <a:ea typeface="+mn-ea"/>
                <a:cs typeface="+mn-cs"/>
              </a:rPr>
              <a:t>早期的人脸检测</a:t>
            </a:r>
            <a:r>
              <a:rPr lang="zh-CN" altLang="zh-CN" sz="1200" kern="1200" dirty="0">
                <a:solidFill>
                  <a:schemeClr val="tx1"/>
                </a:solidFill>
                <a:effectLst/>
                <a:latin typeface="+mn-lt"/>
                <a:ea typeface="+mn-ea"/>
                <a:cs typeface="+mn-cs"/>
              </a:rPr>
              <a:t>算法可以分为三组：</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基于规则的方法。这组方法将人类对构成一张典型面孔的知识进行编码，并捕捉面部元素之间的关系</a:t>
            </a:r>
            <a:r>
              <a:rPr lang="en-US" altLang="zh-CN" sz="1200" kern="1200" dirty="0">
                <a:solidFill>
                  <a:schemeClr val="tx1"/>
                </a:solidFill>
                <a:effectLst/>
                <a:latin typeface="+mn-lt"/>
                <a:ea typeface="+mn-ea"/>
                <a:cs typeface="+mn-cs"/>
              </a:rPr>
              <a:t>[107,108]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基于子空间分析的方法。这组方法分析了人脸在底层线性子空间中的分布</a:t>
            </a:r>
            <a:r>
              <a:rPr lang="en-US" altLang="zh-CN" sz="1200" kern="1200" dirty="0">
                <a:solidFill>
                  <a:schemeClr val="tx1"/>
                </a:solidFill>
                <a:effectLst/>
                <a:latin typeface="+mn-lt"/>
                <a:ea typeface="+mn-ea"/>
                <a:cs typeface="+mn-cs"/>
              </a:rPr>
              <a:t>[95,106]</a:t>
            </a:r>
            <a:r>
              <a:rPr lang="zh-CN" altLang="zh-CN" sz="1200" kern="1200" dirty="0">
                <a:solidFill>
                  <a:schemeClr val="tx1"/>
                </a:solidFill>
                <a:effectLst/>
                <a:latin typeface="+mn-lt"/>
                <a:ea typeface="+mn-ea"/>
                <a:cs typeface="+mn-cs"/>
              </a:rPr>
              <a:t>。特征面（</a:t>
            </a:r>
            <a:r>
              <a:rPr lang="en-US" altLang="zh-CN" sz="1200" kern="1200" dirty="0">
                <a:solidFill>
                  <a:schemeClr val="tx1"/>
                </a:solidFill>
                <a:effectLst/>
                <a:latin typeface="+mn-lt"/>
                <a:ea typeface="+mn-ea"/>
                <a:cs typeface="+mn-cs"/>
              </a:rPr>
              <a:t>Eigenfaces</a:t>
            </a:r>
            <a:r>
              <a:rPr lang="zh-CN" altLang="zh-CN" sz="1200" kern="1200" dirty="0">
                <a:solidFill>
                  <a:schemeClr val="tx1"/>
                </a:solidFill>
                <a:effectLst/>
                <a:latin typeface="+mn-lt"/>
                <a:ea typeface="+mn-ea"/>
                <a:cs typeface="+mn-cs"/>
              </a:rPr>
              <a:t>）是这组方法的代表</a:t>
            </a:r>
            <a:r>
              <a:rPr lang="en-US" altLang="zh-CN" sz="1200" kern="1200" dirty="0">
                <a:solidFill>
                  <a:schemeClr val="tx1"/>
                </a:solidFill>
                <a:effectLst/>
                <a:latin typeface="+mn-lt"/>
                <a:ea typeface="+mn-ea"/>
                <a:cs typeface="+mn-cs"/>
              </a:rPr>
              <a:t>[95]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 </a:t>
            </a:r>
            <a:r>
              <a:rPr lang="zh-CN" altLang="zh-CN" sz="1200" kern="1200" dirty="0">
                <a:solidFill>
                  <a:schemeClr val="tx1"/>
                </a:solidFill>
                <a:effectLst/>
                <a:latin typeface="+mn-lt"/>
                <a:ea typeface="+mn-ea"/>
                <a:cs typeface="+mn-cs"/>
              </a:rPr>
              <a:t>基于学习的方法：将人脸检测框架为滑动窗口</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二进制分类</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目标</a:t>
            </a:r>
            <a:r>
              <a:rPr lang="en-US" altLang="zh-CN" sz="1200" kern="1200" dirty="0">
                <a:solidFill>
                  <a:schemeClr val="tx1"/>
                </a:solidFill>
                <a:effectLst/>
                <a:latin typeface="+mn-lt"/>
                <a:ea typeface="+mn-ea"/>
                <a:cs typeface="+mn-cs"/>
              </a:rPr>
              <a:t> vs </a:t>
            </a:r>
            <a:r>
              <a:rPr lang="zh-CN" altLang="zh-CN" sz="1200" kern="1200" dirty="0">
                <a:solidFill>
                  <a:schemeClr val="tx1"/>
                </a:solidFill>
                <a:effectLst/>
                <a:latin typeface="+mn-lt"/>
                <a:ea typeface="+mn-ea"/>
                <a:cs typeface="+mn-cs"/>
              </a:rPr>
              <a:t>背景</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的过程。这一组常用的模型包括神经网络</a:t>
            </a:r>
            <a:r>
              <a:rPr lang="en-US" altLang="zh-CN" sz="1200" kern="1200" dirty="0">
                <a:solidFill>
                  <a:schemeClr val="tx1"/>
                </a:solidFill>
                <a:effectLst/>
                <a:latin typeface="+mn-lt"/>
                <a:ea typeface="+mn-ea"/>
                <a:cs typeface="+mn-cs"/>
              </a:rPr>
              <a:t>[96,164,325]</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SVM [29, 326]</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传统人脸检测</a:t>
            </a:r>
            <a:r>
              <a:rPr lang="zh-CN" altLang="zh-CN" sz="1200" kern="1200" dirty="0">
                <a:solidFill>
                  <a:schemeClr val="tx1"/>
                </a:solidFill>
                <a:effectLst/>
                <a:latin typeface="+mn-lt"/>
                <a:ea typeface="+mn-ea"/>
                <a:cs typeface="+mn-cs"/>
              </a:rPr>
              <a:t>这一时期有两组人脸检测器。第一组方法是基于增强决策树构建的</a:t>
            </a:r>
            <a:r>
              <a:rPr lang="en-US" altLang="zh-CN" sz="1200" kern="1200" dirty="0">
                <a:solidFill>
                  <a:schemeClr val="tx1"/>
                </a:solidFill>
                <a:effectLst/>
                <a:latin typeface="+mn-lt"/>
                <a:ea typeface="+mn-ea"/>
                <a:cs typeface="+mn-cs"/>
              </a:rPr>
              <a:t>[10,11,109]</a:t>
            </a:r>
            <a:r>
              <a:rPr lang="zh-CN" altLang="zh-CN" sz="1200" kern="1200" dirty="0">
                <a:solidFill>
                  <a:schemeClr val="tx1"/>
                </a:solidFill>
                <a:effectLst/>
                <a:latin typeface="+mn-lt"/>
                <a:ea typeface="+mn-ea"/>
                <a:cs typeface="+mn-cs"/>
              </a:rPr>
              <a:t>。这些方法计算简单，但在复杂场景下检测精度较低。第二组基于早期的卷积神经网络，利用特征的共享计算加快检测速度</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kern="1200" dirty="0">
                <a:solidFill>
                  <a:schemeClr val="tx1"/>
                </a:solidFill>
                <a:effectLst/>
                <a:latin typeface="+mn-lt"/>
                <a:ea typeface="+mn-ea"/>
                <a:cs typeface="+mn-cs"/>
              </a:rPr>
              <a:t>在深度学习时代，</a:t>
            </a:r>
            <a:r>
              <a:rPr lang="zh-CN" altLang="zh-CN" sz="1200" kern="1200" dirty="0">
                <a:solidFill>
                  <a:schemeClr val="tx1"/>
                </a:solidFill>
                <a:effectLst/>
                <a:latin typeface="+mn-lt"/>
                <a:ea typeface="+mn-ea"/>
                <a:cs typeface="+mn-cs"/>
              </a:rPr>
              <a:t>大多数人脸检测算法都遵循一般的目标检测思想，如</a:t>
            </a:r>
            <a:r>
              <a:rPr lang="en-US" altLang="zh-CN" sz="1200" kern="1200" dirty="0">
                <a:solidFill>
                  <a:schemeClr val="tx1"/>
                </a:solidFill>
                <a:effectLst/>
                <a:latin typeface="+mn-lt"/>
                <a:ea typeface="+mn-ea"/>
                <a:cs typeface="+mn-cs"/>
              </a:rPr>
              <a:t> Faster RCNN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SSD</a:t>
            </a:r>
            <a:r>
              <a:rPr lang="zh-CN" altLang="zh-CN"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有一下几种方法：</a:t>
            </a:r>
            <a:endParaRPr lang="zh-CN"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kern="1200" dirty="0">
                <a:solidFill>
                  <a:schemeClr val="tx1"/>
                </a:solidFill>
                <a:effectLst/>
                <a:latin typeface="+mn-lt"/>
                <a:ea typeface="+mn-ea"/>
                <a:cs typeface="+mn-cs"/>
              </a:rPr>
              <a:t>级联检测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详见</a:t>
            </a:r>
            <a:r>
              <a:rPr lang="en-US" altLang="zh-CN" sz="1200" kern="1200" dirty="0">
                <a:solidFill>
                  <a:schemeClr val="tx1"/>
                </a:solidFill>
                <a:effectLst/>
                <a:latin typeface="+mn-lt"/>
                <a:ea typeface="+mn-ea"/>
                <a:cs typeface="+mn-cs"/>
              </a:rPr>
              <a:t>3.3</a:t>
            </a:r>
            <a:r>
              <a:rPr lang="zh-CN" altLang="zh-CN" sz="1200" kern="1200" dirty="0">
                <a:solidFill>
                  <a:schemeClr val="tx1"/>
                </a:solidFill>
                <a:effectLst/>
                <a:latin typeface="+mn-lt"/>
                <a:ea typeface="+mn-ea"/>
                <a:cs typeface="+mn-cs"/>
              </a:rPr>
              <a:t>节</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是深度学习时代加速人脸检测最常用的方法</a:t>
            </a:r>
            <a:r>
              <a:rPr lang="en-US" altLang="zh-CN" sz="1200" kern="1200" dirty="0">
                <a:solidFill>
                  <a:schemeClr val="tx1"/>
                </a:solidFill>
                <a:effectLst/>
                <a:latin typeface="+mn-lt"/>
                <a:ea typeface="+mn-ea"/>
                <a:cs typeface="+mn-cs"/>
              </a:rPr>
              <a:t>[179,180]</a:t>
            </a:r>
            <a:r>
              <a:rPr lang="zh-CN" altLang="zh-CN" sz="1200" kern="1200" dirty="0">
                <a:solidFill>
                  <a:schemeClr val="tx1"/>
                </a:solidFill>
                <a:effectLst/>
                <a:latin typeface="+mn-lt"/>
                <a:ea typeface="+mn-ea"/>
                <a:cs typeface="+mn-cs"/>
              </a:rPr>
              <a:t>。另一种加速方法是预测图像中人脸的尺度分布</a:t>
            </a:r>
            <a:r>
              <a:rPr lang="en-US" altLang="zh-CN" sz="1200" kern="1200" dirty="0">
                <a:solidFill>
                  <a:schemeClr val="tx1"/>
                </a:solidFill>
                <a:effectLst/>
                <a:latin typeface="+mn-lt"/>
                <a:ea typeface="+mn-ea"/>
                <a:cs typeface="+mn-cs"/>
              </a:rPr>
              <a:t>[283]</a:t>
            </a:r>
            <a:r>
              <a:rPr lang="zh-CN" altLang="zh-CN" sz="1200" kern="1200" dirty="0">
                <a:solidFill>
                  <a:schemeClr val="tx1"/>
                </a:solidFill>
                <a:effectLst/>
                <a:latin typeface="+mn-lt"/>
                <a:ea typeface="+mn-ea"/>
                <a:cs typeface="+mn-cs"/>
              </a:rPr>
              <a:t>，然后在一些选定的尺度上进行检测。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 </a:t>
            </a:r>
            <a:r>
              <a:rPr lang="zh-CN" altLang="zh-CN" sz="1200" b="1" kern="1200" dirty="0">
                <a:solidFill>
                  <a:schemeClr val="tx1"/>
                </a:solidFill>
                <a:effectLst/>
                <a:latin typeface="+mn-lt"/>
                <a:ea typeface="+mn-ea"/>
                <a:cs typeface="+mn-cs"/>
              </a:rPr>
              <a:t>人脸定标</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face calibration</a:t>
            </a:r>
            <a:r>
              <a:rPr lang="zh-CN" altLang="zh-CN" sz="1200" kern="1200" dirty="0">
                <a:solidFill>
                  <a:schemeClr val="tx1"/>
                </a:solidFill>
                <a:effectLst/>
                <a:latin typeface="+mn-lt"/>
                <a:ea typeface="+mn-ea"/>
                <a:cs typeface="+mn-cs"/>
              </a:rPr>
              <a:t>） ” 的思想通过估计定标参数</a:t>
            </a:r>
            <a:r>
              <a:rPr lang="en-US" altLang="zh-CN" sz="1200" kern="1200" dirty="0">
                <a:solidFill>
                  <a:schemeClr val="tx1"/>
                </a:solidFill>
                <a:effectLst/>
                <a:latin typeface="+mn-lt"/>
                <a:ea typeface="+mn-ea"/>
                <a:cs typeface="+mn-cs"/>
              </a:rPr>
              <a:t>[279]</a:t>
            </a:r>
            <a:r>
              <a:rPr lang="zh-CN" altLang="zh-CN" sz="1200" kern="1200" dirty="0">
                <a:solidFill>
                  <a:schemeClr val="tx1"/>
                </a:solidFill>
                <a:effectLst/>
                <a:latin typeface="+mn-lt"/>
                <a:ea typeface="+mn-ea"/>
                <a:cs typeface="+mn-cs"/>
              </a:rPr>
              <a:t>或通过多个检测阶段的渐进定标</a:t>
            </a:r>
            <a:r>
              <a:rPr lang="en-US" altLang="zh-CN" sz="1200" kern="1200" dirty="0">
                <a:solidFill>
                  <a:schemeClr val="tx1"/>
                </a:solidFill>
                <a:effectLst/>
                <a:latin typeface="+mn-lt"/>
                <a:ea typeface="+mn-ea"/>
                <a:cs typeface="+mn-cs"/>
              </a:rPr>
              <a:t>[277]</a:t>
            </a:r>
            <a:r>
              <a:rPr lang="zh-CN" altLang="zh-CN" sz="1200" kern="1200" dirty="0">
                <a:solidFill>
                  <a:schemeClr val="tx1"/>
                </a:solidFill>
                <a:effectLst/>
                <a:latin typeface="+mn-lt"/>
                <a:ea typeface="+mn-ea"/>
                <a:cs typeface="+mn-cs"/>
              </a:rPr>
              <a:t>来改进多姿态人脸检测。为了提高对遮挡人脸的检测，最近提出了两种方法。第一个是融入 “ 注意机制（</a:t>
            </a:r>
            <a:r>
              <a:rPr lang="en-US" altLang="zh-CN" sz="1200" kern="1200" dirty="0">
                <a:solidFill>
                  <a:schemeClr val="tx1"/>
                </a:solidFill>
                <a:effectLst/>
                <a:latin typeface="+mn-lt"/>
                <a:ea typeface="+mn-ea"/>
                <a:cs typeface="+mn-cs"/>
              </a:rPr>
              <a:t>attention mechanism</a:t>
            </a:r>
            <a:r>
              <a:rPr lang="zh-CN" altLang="zh-CN" sz="1200" kern="1200" dirty="0">
                <a:solidFill>
                  <a:schemeClr val="tx1"/>
                </a:solidFill>
                <a:effectLst/>
                <a:latin typeface="+mn-lt"/>
                <a:ea typeface="+mn-ea"/>
                <a:cs typeface="+mn-cs"/>
              </a:rPr>
              <a:t>）”，突出潜在人脸目标的特征</a:t>
            </a:r>
            <a:r>
              <a:rPr lang="en-US" altLang="zh-CN" sz="1200" kern="1200" dirty="0">
                <a:solidFill>
                  <a:schemeClr val="tx1"/>
                </a:solidFill>
                <a:effectLst/>
                <a:latin typeface="+mn-lt"/>
                <a:ea typeface="+mn-ea"/>
                <a:cs typeface="+mn-cs"/>
              </a:rPr>
              <a:t>[250]</a:t>
            </a:r>
            <a:r>
              <a:rPr lang="zh-CN" altLang="zh-CN" sz="1200" kern="1200" dirty="0">
                <a:solidFill>
                  <a:schemeClr val="tx1"/>
                </a:solidFill>
                <a:effectLst/>
                <a:latin typeface="+mn-lt"/>
                <a:ea typeface="+mn-ea"/>
                <a:cs typeface="+mn-cs"/>
              </a:rPr>
              <a:t>。第二种是 “ 基于部分的检测（</a:t>
            </a:r>
            <a:r>
              <a:rPr lang="en-US" altLang="zh-CN" sz="1200" kern="1200" dirty="0">
                <a:solidFill>
                  <a:schemeClr val="tx1"/>
                </a:solidFill>
                <a:effectLst/>
                <a:latin typeface="+mn-lt"/>
                <a:ea typeface="+mn-ea"/>
                <a:cs typeface="+mn-cs"/>
              </a:rPr>
              <a:t>detection based on parts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[328]</a:t>
            </a:r>
            <a:r>
              <a:rPr lang="zh-CN" altLang="zh-CN" sz="1200" kern="1200" dirty="0">
                <a:solidFill>
                  <a:schemeClr val="tx1"/>
                </a:solidFill>
                <a:effectLst/>
                <a:latin typeface="+mn-lt"/>
                <a:ea typeface="+mn-ea"/>
                <a:cs typeface="+mn-cs"/>
              </a:rPr>
              <a:t>，它继承了</a:t>
            </a:r>
            <a:r>
              <a:rPr lang="en-US" altLang="zh-CN" sz="1200" kern="1200" dirty="0">
                <a:solidFill>
                  <a:schemeClr val="tx1"/>
                </a:solidFill>
                <a:effectLst/>
                <a:latin typeface="+mn-lt"/>
                <a:ea typeface="+mn-ea"/>
                <a:cs typeface="+mn-cs"/>
              </a:rPr>
              <a:t> DPM </a:t>
            </a:r>
            <a:r>
              <a:rPr lang="zh-CN" altLang="zh-CN" sz="1200" kern="1200" dirty="0">
                <a:solidFill>
                  <a:schemeClr val="tx1"/>
                </a:solidFill>
                <a:effectLst/>
                <a:latin typeface="+mn-lt"/>
                <a:ea typeface="+mn-ea"/>
                <a:cs typeface="+mn-cs"/>
              </a:rPr>
              <a:t>的思想。</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近年来</a:t>
            </a:r>
            <a:r>
              <a:rPr lang="zh-CN" altLang="zh-CN" sz="1200" b="1" kern="1200" dirty="0">
                <a:solidFill>
                  <a:schemeClr val="tx1"/>
                </a:solidFill>
                <a:effectLst/>
                <a:latin typeface="+mn-lt"/>
                <a:ea typeface="+mn-ea"/>
                <a:cs typeface="+mn-cs"/>
              </a:rPr>
              <a:t>多尺度人脸检测</a:t>
            </a:r>
            <a:r>
              <a:rPr lang="zh-CN" altLang="zh-CN" sz="1200" kern="1200" dirty="0">
                <a:solidFill>
                  <a:schemeClr val="tx1"/>
                </a:solidFill>
                <a:effectLst/>
                <a:latin typeface="+mn-lt"/>
                <a:ea typeface="+mn-ea"/>
                <a:cs typeface="+mn-cs"/>
              </a:rPr>
              <a:t>的研究</a:t>
            </a:r>
            <a:r>
              <a:rPr lang="en-US" altLang="zh-CN" sz="1200" kern="1200" dirty="0">
                <a:solidFill>
                  <a:schemeClr val="tx1"/>
                </a:solidFill>
                <a:effectLst/>
                <a:latin typeface="+mn-lt"/>
                <a:ea typeface="+mn-ea"/>
                <a:cs typeface="+mn-cs"/>
              </a:rPr>
              <a:t>[322,329 - 331]</a:t>
            </a:r>
            <a:r>
              <a:rPr lang="zh-CN" altLang="zh-CN" sz="1200" kern="1200" dirty="0">
                <a:solidFill>
                  <a:schemeClr val="tx1"/>
                </a:solidFill>
                <a:effectLst/>
                <a:latin typeface="+mn-lt"/>
                <a:ea typeface="+mn-ea"/>
                <a:cs typeface="+mn-cs"/>
              </a:rPr>
              <a:t>采用了与一般目标检测相似的检测策略，包括多尺度特征融合和多分辨率检测</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文本检测的基本目标是确定给定图像中是否有文本，如果有，则定位并识别它。文本检测有着非常广泛的应用。它帮助视障人士 “ 阅读 ” 街道标志和货币</a:t>
            </a:r>
            <a:r>
              <a:rPr lang="en-US" altLang="zh-CN" sz="1200" kern="1200" dirty="0">
                <a:solidFill>
                  <a:schemeClr val="tx1"/>
                </a:solidFill>
                <a:effectLst/>
                <a:latin typeface="+mn-lt"/>
                <a:ea typeface="+mn-ea"/>
                <a:cs typeface="+mn-cs"/>
              </a:rPr>
              <a:t>[332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333]</a:t>
            </a:r>
            <a:r>
              <a:rPr lang="zh-CN" altLang="zh-CN" sz="1200" kern="1200" dirty="0">
                <a:solidFill>
                  <a:schemeClr val="tx1"/>
                </a:solidFill>
                <a:effectLst/>
                <a:latin typeface="+mn-lt"/>
                <a:ea typeface="+mn-ea"/>
                <a:cs typeface="+mn-cs"/>
              </a:rPr>
              <a:t>。在地理信息系统中，对门牌号和街道标识的检测和识别使得构建数字地图更加容易</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Different fonts and languages</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文本可能有不同的字体、颜色和语言，如图</a:t>
            </a:r>
            <a:r>
              <a:rPr lang="en-US" altLang="zh-CN" sz="1200" kern="1200" dirty="0">
                <a:solidFill>
                  <a:schemeClr val="tx1"/>
                </a:solidFill>
                <a:effectLst/>
                <a:latin typeface="+mn-lt"/>
                <a:ea typeface="+mn-ea"/>
                <a:cs typeface="+mn-cs"/>
              </a:rPr>
              <a:t>22 (a)</a:t>
            </a:r>
            <a:r>
              <a:rPr lang="zh-CN" altLang="zh-CN" sz="1200" kern="1200" dirty="0">
                <a:solidFill>
                  <a:schemeClr val="tx1"/>
                </a:solidFill>
                <a:effectLst/>
                <a:latin typeface="+mn-lt"/>
                <a:ea typeface="+mn-ea"/>
                <a:cs typeface="+mn-cs"/>
              </a:rPr>
              <a:t>所示。</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Text rotation and perspective distortion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文本可能有不同的方向，甚至可能有透视失真，如图</a:t>
            </a:r>
            <a:r>
              <a:rPr lang="en-US" altLang="zh-CN" sz="1200" kern="1200" dirty="0">
                <a:solidFill>
                  <a:schemeClr val="tx1"/>
                </a:solidFill>
                <a:effectLst/>
                <a:latin typeface="+mn-lt"/>
                <a:ea typeface="+mn-ea"/>
                <a:cs typeface="+mn-cs"/>
              </a:rPr>
              <a:t>22 (b)</a:t>
            </a:r>
            <a:r>
              <a:rPr lang="zh-CN" altLang="zh-CN" sz="1200" kern="1200" dirty="0">
                <a:solidFill>
                  <a:schemeClr val="tx1"/>
                </a:solidFill>
                <a:effectLst/>
                <a:latin typeface="+mn-lt"/>
                <a:ea typeface="+mn-ea"/>
                <a:cs typeface="+mn-cs"/>
              </a:rPr>
              <a:t>所示。</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Densely arranged text localization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长径比大、布局密集的文本行很难精确定位，如图</a:t>
            </a:r>
            <a:r>
              <a:rPr lang="en-US" altLang="zh-CN" sz="1200" kern="1200" dirty="0">
                <a:solidFill>
                  <a:schemeClr val="tx1"/>
                </a:solidFill>
                <a:effectLst/>
                <a:latin typeface="+mn-lt"/>
                <a:ea typeface="+mn-ea"/>
                <a:cs typeface="+mn-cs"/>
              </a:rPr>
              <a:t>22 (c)</a:t>
            </a:r>
            <a:r>
              <a:rPr lang="zh-CN" altLang="zh-CN" sz="1200" kern="1200" dirty="0">
                <a:solidFill>
                  <a:schemeClr val="tx1"/>
                </a:solidFill>
                <a:effectLst/>
                <a:latin typeface="+mn-lt"/>
                <a:ea typeface="+mn-ea"/>
                <a:cs typeface="+mn-cs"/>
              </a:rPr>
              <a:t>所示。</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Broken and blurred characters</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破碎和模糊的字符在街景图像中很常见。</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文本检测包括两个相关但相对独立的任务：</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文本定位；</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文本识别。现有的文本检测方法可分为 “ 步进检测 ” 和 “ 综合检测 ” 两大类。</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步进检测方法</a:t>
            </a:r>
            <a:r>
              <a:rPr lang="en-US" altLang="zh-CN" sz="1200" kern="1200" dirty="0">
                <a:solidFill>
                  <a:schemeClr val="tx1"/>
                </a:solidFill>
                <a:effectLst/>
                <a:latin typeface="+mn-lt"/>
                <a:ea typeface="+mn-ea"/>
                <a:cs typeface="+mn-cs"/>
              </a:rPr>
              <a:t>[340,341]</a:t>
            </a:r>
            <a:r>
              <a:rPr lang="zh-CN" altLang="zh-CN" sz="1200" kern="1200" dirty="0">
                <a:solidFill>
                  <a:schemeClr val="tx1"/>
                </a:solidFill>
                <a:effectLst/>
                <a:latin typeface="+mn-lt"/>
                <a:ea typeface="+mn-ea"/>
                <a:cs typeface="+mn-cs"/>
              </a:rPr>
              <a:t>由字符分割、候选区域验证、字符分组、单词识别等一系列处理步骤组成。这组方法的优点是大部分的背景都可以在粗分割步骤中进行滤波，大大降低了后续处理的计算成本。缺点是需要仔细设置所有步骤的参数，这些错误将在每个步骤中发生和积累。相比之下，综合检测</a:t>
            </a:r>
            <a:r>
              <a:rPr lang="en-US" altLang="zh-CN" sz="1200" kern="1200" dirty="0">
                <a:solidFill>
                  <a:schemeClr val="tx1"/>
                </a:solidFill>
                <a:effectLst/>
                <a:latin typeface="+mn-lt"/>
                <a:ea typeface="+mn-ea"/>
                <a:cs typeface="+mn-cs"/>
              </a:rPr>
              <a:t>[342-345]</a:t>
            </a:r>
            <a:r>
              <a:rPr lang="zh-CN" altLang="zh-CN" sz="1200" kern="1200" dirty="0">
                <a:solidFill>
                  <a:schemeClr val="tx1"/>
                </a:solidFill>
                <a:effectLst/>
                <a:latin typeface="+mn-lt"/>
                <a:ea typeface="+mn-ea"/>
                <a:cs typeface="+mn-cs"/>
              </a:rPr>
              <a:t>将文本检测定义为联合概率推理问题，在统一的框架下处理字符定位、分组和识别的步骤。这些方法的优点是避免了累积误差，易于集成语言模型。缺点是，当考虑到大量字符类和候选窗口时，推理的计算开销会很大</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传统的文本检测方法大多是在无监督的情况下生成候选文本，其中常用的技术包括最大稳定极值区域（</a:t>
            </a:r>
            <a:r>
              <a:rPr lang="en-US" altLang="zh-CN" sz="1200" b="1" kern="1200" dirty="0">
                <a:solidFill>
                  <a:schemeClr val="tx1"/>
                </a:solidFill>
                <a:effectLst/>
                <a:latin typeface="+mn-lt"/>
                <a:ea typeface="+mn-ea"/>
                <a:cs typeface="+mn-cs"/>
              </a:rPr>
              <a:t>Maximally Stable Extremal Regions</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MSER</a:t>
            </a:r>
            <a:r>
              <a:rPr lang="zh-CN" altLang="zh-CN" sz="1200" b="1" kern="1200" dirty="0">
                <a:solidFill>
                  <a:schemeClr val="tx1"/>
                </a:solidFill>
                <a:effectLst/>
                <a:latin typeface="+mn-lt"/>
                <a:ea typeface="+mn-ea"/>
                <a:cs typeface="+mn-cs"/>
              </a:rPr>
              <a:t>）分割</a:t>
            </a:r>
            <a:r>
              <a:rPr lang="en-US" altLang="zh-CN" sz="1200" b="1" kern="1200" dirty="0">
                <a:solidFill>
                  <a:schemeClr val="tx1"/>
                </a:solidFill>
                <a:effectLst/>
                <a:latin typeface="+mn-lt"/>
                <a:ea typeface="+mn-ea"/>
                <a:cs typeface="+mn-cs"/>
              </a:rPr>
              <a:t>[341]</a:t>
            </a:r>
            <a:r>
              <a:rPr lang="zh-CN" altLang="zh-CN" sz="1200" b="1" kern="1200" dirty="0">
                <a:solidFill>
                  <a:schemeClr val="tx1"/>
                </a:solidFill>
                <a:effectLst/>
                <a:latin typeface="+mn-lt"/>
                <a:ea typeface="+mn-ea"/>
                <a:cs typeface="+mn-cs"/>
              </a:rPr>
              <a:t>和形态滤波（</a:t>
            </a:r>
            <a:r>
              <a:rPr lang="en-US" altLang="zh-CN" sz="1200" b="1" kern="1200" dirty="0">
                <a:solidFill>
                  <a:schemeClr val="tx1"/>
                </a:solidFill>
                <a:effectLst/>
                <a:latin typeface="+mn-lt"/>
                <a:ea typeface="+mn-ea"/>
                <a:cs typeface="+mn-cs"/>
              </a:rPr>
              <a:t>morphological filtering</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[346]</a:t>
            </a:r>
            <a:r>
              <a:rPr lang="zh-CN" altLang="zh-CN" sz="1200" b="1" kern="1200" dirty="0">
                <a:solidFill>
                  <a:schemeClr val="tx1"/>
                </a:solidFill>
                <a:effectLst/>
                <a:latin typeface="+mn-lt"/>
                <a:ea typeface="+mn-ea"/>
                <a:cs typeface="+mn-cs"/>
              </a:rPr>
              <a:t>。这些方法还考虑了文本的对称性和笔画结构等领域知识</a:t>
            </a:r>
            <a:r>
              <a:rPr lang="en-US" altLang="zh-CN" sz="1200" b="1" kern="1200" dirty="0">
                <a:solidFill>
                  <a:schemeClr val="tx1"/>
                </a:solidFill>
                <a:effectLst/>
                <a:latin typeface="+mn-lt"/>
                <a:ea typeface="+mn-ea"/>
                <a:cs typeface="+mn-cs"/>
              </a:rPr>
              <a:t>[340,341,347]</a:t>
            </a:r>
            <a:r>
              <a:rPr lang="zh-CN" altLang="zh-CN" sz="1200" b="1" kern="1200" dirty="0">
                <a:solidFill>
                  <a:schemeClr val="tx1"/>
                </a:solidFill>
                <a:effectLst/>
                <a:latin typeface="+mn-lt"/>
                <a:ea typeface="+mn-ea"/>
                <a:cs typeface="+mn-cs"/>
              </a:rPr>
              <a:t>。</a:t>
            </a:r>
            <a:endParaRPr lang="zh-CN"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近年来，学者们更多地关注文本的定位问题，而不是识别问题。最近提出了两组方法。第一组方法将文本检测作为一般目标检测的特例</a:t>
            </a:r>
            <a:r>
              <a:rPr lang="en-US" altLang="zh-CN" sz="1200" b="1" kern="1200" dirty="0">
                <a:solidFill>
                  <a:schemeClr val="tx1"/>
                </a:solidFill>
                <a:effectLst/>
                <a:latin typeface="+mn-lt"/>
                <a:ea typeface="+mn-ea"/>
                <a:cs typeface="+mn-cs"/>
              </a:rPr>
              <a:t>[251,348-357]</a:t>
            </a:r>
            <a:r>
              <a:rPr lang="zh-CN" altLang="zh-CN" sz="1200" b="1" kern="1200" dirty="0">
                <a:solidFill>
                  <a:schemeClr val="tx1"/>
                </a:solidFill>
                <a:effectLst/>
                <a:latin typeface="+mn-lt"/>
                <a:ea typeface="+mn-ea"/>
                <a:cs typeface="+mn-cs"/>
              </a:rPr>
              <a:t>。这些方法都有统一的检测框架，但对于方向性或长宽比较大的文本检测效果较差。第二组方法将文本检测框架为图像分割问题。这些方法的优点是对文本的形状和方向没有特殊的限制，缺点是根据分割结果很难区分排列密集的文本行。针对上述问题，近年来基于深度学习的文本检测方法提出了一些解决方案。</a:t>
            </a:r>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对于文本旋转和角度改变</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这个问题最常见的解决方案是在锚框和</a:t>
            </a:r>
            <a:r>
              <a:rPr lang="en-US" altLang="zh-CN" sz="1200" kern="1200" dirty="0" err="1">
                <a:solidFill>
                  <a:schemeClr val="tx1"/>
                </a:solidFill>
                <a:effectLst/>
                <a:latin typeface="+mn-lt"/>
                <a:ea typeface="+mn-ea"/>
                <a:cs typeface="+mn-cs"/>
              </a:rPr>
              <a:t>RoI</a:t>
            </a:r>
            <a:r>
              <a:rPr lang="zh-CN" altLang="zh-CN" sz="1200" kern="1200" dirty="0">
                <a:solidFill>
                  <a:schemeClr val="tx1"/>
                </a:solidFill>
                <a:effectLst/>
                <a:latin typeface="+mn-lt"/>
                <a:ea typeface="+mn-ea"/>
                <a:cs typeface="+mn-cs"/>
              </a:rPr>
              <a:t>池化层中引入额外的参数，这些参数与旋转和视角变化相关</a:t>
            </a:r>
            <a:r>
              <a:rPr lang="zh-CN" altLang="en-US" sz="1200" b="0" kern="1200" dirty="0">
                <a:solidFill>
                  <a:schemeClr val="tx1"/>
                </a:solidFill>
                <a:effectLst/>
                <a:latin typeface="+mn-lt"/>
                <a:ea typeface="+mn-ea"/>
                <a:cs typeface="+mn-cs"/>
              </a:rPr>
              <a:t>。</a:t>
            </a:r>
            <a:endParaRPr lang="en-US" altLang="zh-CN" sz="1200" b="0"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对于</a:t>
            </a:r>
            <a:r>
              <a:rPr lang="zh-CN" altLang="zh-CN" sz="1200" b="1" kern="1200" dirty="0">
                <a:solidFill>
                  <a:schemeClr val="tx1"/>
                </a:solidFill>
                <a:effectLst/>
                <a:latin typeface="+mn-lt"/>
                <a:ea typeface="+mn-ea"/>
                <a:cs typeface="+mn-cs"/>
              </a:rPr>
              <a:t>检测密集排列的文本</a:t>
            </a:r>
            <a:r>
              <a:rPr lang="zh-CN" altLang="zh-CN" sz="1200" kern="1200" dirty="0">
                <a:solidFill>
                  <a:schemeClr val="tx1"/>
                </a:solidFill>
                <a:effectLst/>
                <a:latin typeface="+mn-lt"/>
                <a:ea typeface="+mn-ea"/>
                <a:cs typeface="+mn-cs"/>
              </a:rPr>
              <a:t>。基于分段的方法</a:t>
            </a:r>
            <a:r>
              <a:rPr lang="zh-CN" altLang="en-US" sz="1200" kern="1200" dirty="0">
                <a:solidFill>
                  <a:schemeClr val="tx1"/>
                </a:solidFill>
                <a:effectLst/>
                <a:latin typeface="+mn-lt"/>
                <a:ea typeface="+mn-ea"/>
                <a:cs typeface="+mn-cs"/>
              </a:rPr>
              <a:t>能</a:t>
            </a:r>
            <a:r>
              <a:rPr lang="zh-CN" altLang="zh-CN" sz="1200" kern="1200" dirty="0">
                <a:solidFill>
                  <a:schemeClr val="tx1"/>
                </a:solidFill>
                <a:effectLst/>
                <a:latin typeface="+mn-lt"/>
                <a:ea typeface="+mn-ea"/>
                <a:cs typeface="+mn-cs"/>
              </a:rPr>
              <a:t>显示出更大的优势</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为了区分相邻的文本行，最近提出了两组解决方案。第一个是 “ 线段与链接（</a:t>
            </a:r>
            <a:r>
              <a:rPr lang="en-US" altLang="zh-CN" sz="1200" kern="1200" dirty="0">
                <a:solidFill>
                  <a:schemeClr val="tx1"/>
                </a:solidFill>
                <a:effectLst/>
                <a:latin typeface="+mn-lt"/>
                <a:ea typeface="+mn-ea"/>
                <a:cs typeface="+mn-cs"/>
              </a:rPr>
              <a:t>segment and linking</a:t>
            </a:r>
            <a:r>
              <a:rPr lang="zh-CN" altLang="zh-CN" sz="1200" kern="1200" dirty="0">
                <a:solidFill>
                  <a:schemeClr val="tx1"/>
                </a:solidFill>
                <a:effectLst/>
                <a:latin typeface="+mn-lt"/>
                <a:ea typeface="+mn-ea"/>
                <a:cs typeface="+mn-cs"/>
              </a:rPr>
              <a:t>）”，其中 “</a:t>
            </a:r>
            <a:r>
              <a:rPr lang="en-US" altLang="zh-CN" sz="1200" kern="1200" dirty="0">
                <a:solidFill>
                  <a:schemeClr val="tx1"/>
                </a:solidFill>
                <a:effectLst/>
                <a:latin typeface="+mn-lt"/>
                <a:ea typeface="+mn-ea"/>
                <a:cs typeface="+mn-cs"/>
              </a:rPr>
              <a:t> segment </a:t>
            </a:r>
            <a:r>
              <a:rPr lang="zh-CN" altLang="zh-CN" sz="1200" kern="1200" dirty="0">
                <a:solidFill>
                  <a:schemeClr val="tx1"/>
                </a:solidFill>
                <a:effectLst/>
                <a:latin typeface="+mn-lt"/>
                <a:ea typeface="+mn-ea"/>
                <a:cs typeface="+mn-cs"/>
              </a:rPr>
              <a:t>” 是指字符热图，“</a:t>
            </a:r>
            <a:r>
              <a:rPr lang="en-US" altLang="zh-CN" sz="1200" kern="1200" dirty="0">
                <a:solidFill>
                  <a:schemeClr val="tx1"/>
                </a:solidFill>
                <a:effectLst/>
                <a:latin typeface="+mn-lt"/>
                <a:ea typeface="+mn-ea"/>
                <a:cs typeface="+mn-cs"/>
              </a:rPr>
              <a:t> linking </a:t>
            </a:r>
            <a:r>
              <a:rPr lang="zh-CN" altLang="zh-CN" sz="1200" kern="1200" dirty="0">
                <a:solidFill>
                  <a:schemeClr val="tx1"/>
                </a:solidFill>
                <a:effectLst/>
                <a:latin typeface="+mn-lt"/>
                <a:ea typeface="+mn-ea"/>
                <a:cs typeface="+mn-cs"/>
              </a:rPr>
              <a:t>” 是指两个相邻</a:t>
            </a:r>
            <a:r>
              <a:rPr lang="en-US" altLang="zh-CN" sz="1200" kern="1200" dirty="0">
                <a:solidFill>
                  <a:schemeClr val="tx1"/>
                </a:solidFill>
                <a:effectLst/>
                <a:latin typeface="+mn-lt"/>
                <a:ea typeface="+mn-ea"/>
                <a:cs typeface="+mn-cs"/>
              </a:rPr>
              <a:t> segment </a:t>
            </a:r>
            <a:r>
              <a:rPr lang="zh-CN" altLang="zh-CN" sz="1200" kern="1200" dirty="0">
                <a:solidFill>
                  <a:schemeClr val="tx1"/>
                </a:solidFill>
                <a:effectLst/>
                <a:latin typeface="+mn-lt"/>
                <a:ea typeface="+mn-ea"/>
                <a:cs typeface="+mn-cs"/>
              </a:rPr>
              <a:t>之间的连接，表示它们属于同一单词或文本行</a:t>
            </a:r>
            <a:r>
              <a:rPr lang="en-US" altLang="zh-CN" sz="1200" kern="1200" dirty="0">
                <a:solidFill>
                  <a:schemeClr val="tx1"/>
                </a:solidFill>
                <a:effectLst/>
                <a:latin typeface="+mn-lt"/>
                <a:ea typeface="+mn-ea"/>
                <a:cs typeface="+mn-cs"/>
              </a:rPr>
              <a:t>[336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358]</a:t>
            </a:r>
            <a:r>
              <a:rPr lang="zh-CN" altLang="zh-CN" sz="1200" kern="1200" dirty="0">
                <a:solidFill>
                  <a:schemeClr val="tx1"/>
                </a:solidFill>
                <a:effectLst/>
                <a:latin typeface="+mn-lt"/>
                <a:ea typeface="+mn-ea"/>
                <a:cs typeface="+mn-cs"/>
              </a:rPr>
              <a:t>。第二组是引入额外的角</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边界检测任务，以帮助分离密集排列的文本，其中一组角或封闭的边界对应于单个文本行</a:t>
            </a:r>
            <a:endParaRPr lang="zh-CN" altLang="zh-CN" sz="1200" b="1"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对于</a:t>
            </a:r>
            <a:r>
              <a:rPr lang="zh-CN" altLang="zh-CN" sz="1200" b="1" kern="1200" dirty="0">
                <a:solidFill>
                  <a:schemeClr val="tx1"/>
                </a:solidFill>
                <a:effectLst/>
                <a:latin typeface="+mn-lt"/>
                <a:ea typeface="+mn-ea"/>
                <a:cs typeface="+mn-cs"/>
              </a:rPr>
              <a:t>处理破碎和模糊文本</a:t>
            </a:r>
            <a:r>
              <a:rPr lang="zh-CN" altLang="zh-CN" sz="1200" kern="1200" dirty="0">
                <a:solidFill>
                  <a:schemeClr val="tx1"/>
                </a:solidFill>
                <a:effectLst/>
                <a:latin typeface="+mn-lt"/>
                <a:ea typeface="+mn-ea"/>
                <a:cs typeface="+mn-cs"/>
              </a:rPr>
              <a:t>的方法是使用单词级</a:t>
            </a:r>
            <a:r>
              <a:rPr lang="en-US" altLang="zh-CN" sz="1200" kern="1200" dirty="0">
                <a:solidFill>
                  <a:schemeClr val="tx1"/>
                </a:solidFill>
                <a:effectLst/>
                <a:latin typeface="+mn-lt"/>
                <a:ea typeface="+mn-ea"/>
                <a:cs typeface="+mn-cs"/>
              </a:rPr>
              <a:t>[77,361]</a:t>
            </a:r>
            <a:r>
              <a:rPr lang="zh-CN" altLang="zh-CN" sz="1200" kern="1200" dirty="0">
                <a:solidFill>
                  <a:schemeClr val="tx1"/>
                </a:solidFill>
                <a:effectLst/>
                <a:latin typeface="+mn-lt"/>
                <a:ea typeface="+mn-ea"/>
                <a:cs typeface="+mn-cs"/>
              </a:rPr>
              <a:t>识别和句子级识别</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处理不同字体的文本，最有效的方法是使用合成样本进行训练</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随着自动驾驶技术的发展，交通标志和交通灯的自动检测近年来引起了人们的极大关注。在过去的几十年里，虽然计算机视觉社区在很大程度上推动了对一般目标的检测，而不是像交通灯和交通标志这样的固定模式，但它们的识别</a:t>
            </a:r>
            <a:r>
              <a:rPr lang="zh-CN" altLang="en-US" sz="1200" kern="1200" dirty="0">
                <a:solidFill>
                  <a:schemeClr val="tx1"/>
                </a:solidFill>
                <a:effectLst/>
                <a:latin typeface="+mn-lt"/>
                <a:ea typeface="+mn-ea"/>
                <a:cs typeface="+mn-cs"/>
              </a:rPr>
              <a:t>具有很大的</a:t>
            </a:r>
            <a:r>
              <a:rPr lang="zh-CN" altLang="zh-CN" sz="1200" kern="1200" dirty="0">
                <a:solidFill>
                  <a:schemeClr val="tx1"/>
                </a:solidFill>
                <a:effectLst/>
                <a:latin typeface="+mn-lt"/>
                <a:ea typeface="+mn-ea"/>
                <a:cs typeface="+mn-cs"/>
              </a:rPr>
              <a:t>挑战性。</a:t>
            </a:r>
            <a:endParaRPr lang="en-US"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Illumination changes</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23 (a)</a:t>
            </a:r>
            <a:r>
              <a:rPr lang="zh-CN" altLang="zh-CN" sz="1200" kern="1200" dirty="0">
                <a:solidFill>
                  <a:schemeClr val="tx1"/>
                </a:solidFill>
                <a:effectLst/>
                <a:latin typeface="+mn-lt"/>
                <a:ea typeface="+mn-ea"/>
                <a:cs typeface="+mn-cs"/>
              </a:rPr>
              <a:t>所示，当车辆行驶在强光下或夜间时，检测尤为困难。</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Motion blur</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由于汽车的运动，车载摄像头拍摄到的图像会变得模糊，如图</a:t>
            </a:r>
            <a:r>
              <a:rPr lang="en-US" altLang="zh-CN" sz="1200" kern="1200" dirty="0">
                <a:solidFill>
                  <a:schemeClr val="tx1"/>
                </a:solidFill>
                <a:effectLst/>
                <a:latin typeface="+mn-lt"/>
                <a:ea typeface="+mn-ea"/>
                <a:cs typeface="+mn-cs"/>
              </a:rPr>
              <a:t>23 (b)</a:t>
            </a:r>
            <a:r>
              <a:rPr lang="zh-CN" altLang="zh-CN" sz="1200" kern="1200" dirty="0">
                <a:solidFill>
                  <a:schemeClr val="tx1"/>
                </a:solidFill>
                <a:effectLst/>
                <a:latin typeface="+mn-lt"/>
                <a:ea typeface="+mn-ea"/>
                <a:cs typeface="+mn-cs"/>
              </a:rPr>
              <a:t>所示。</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Bad weather</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在恶劣天气下，如雨雪天气，图像质量会受到影响，如图</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Real-time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这对自动驾驶特别重要。</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现有的交通标志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灯光检测方法可以分为两大类：传统的检测方法和基于深度学习的检测方法。</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基于视觉的交通标志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灯光检测的研究最早可以追溯到</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年前</a:t>
            </a:r>
            <a:r>
              <a:rPr lang="en-US" altLang="zh-CN" sz="1200" kern="1200" dirty="0">
                <a:solidFill>
                  <a:schemeClr val="tx1"/>
                </a:solidFill>
                <a:effectLst/>
                <a:latin typeface="+mn-lt"/>
                <a:ea typeface="+mn-ea"/>
                <a:cs typeface="+mn-cs"/>
              </a:rPr>
              <a:t>[362,363]</a:t>
            </a:r>
            <a:r>
              <a:rPr lang="zh-CN" altLang="zh-CN" sz="1200" kern="1200" dirty="0">
                <a:solidFill>
                  <a:schemeClr val="tx1"/>
                </a:solidFill>
                <a:effectLst/>
                <a:latin typeface="+mn-lt"/>
                <a:ea typeface="+mn-ea"/>
                <a:cs typeface="+mn-cs"/>
              </a:rPr>
              <a:t>。由于交通标志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信号灯具有特殊的形状和颜色，传统的检测方法通常基于颜色阈值</a:t>
            </a:r>
            <a:r>
              <a:rPr lang="en-US" altLang="zh-CN" sz="1200" kern="1200" dirty="0">
                <a:solidFill>
                  <a:schemeClr val="tx1"/>
                </a:solidFill>
                <a:effectLst/>
                <a:latin typeface="+mn-lt"/>
                <a:ea typeface="+mn-ea"/>
                <a:cs typeface="+mn-cs"/>
              </a:rPr>
              <a:t>[364-368]</a:t>
            </a:r>
            <a:r>
              <a:rPr lang="zh-CN" altLang="zh-CN" sz="1200" kern="1200" dirty="0">
                <a:solidFill>
                  <a:schemeClr val="tx1"/>
                </a:solidFill>
                <a:effectLst/>
                <a:latin typeface="+mn-lt"/>
                <a:ea typeface="+mn-ea"/>
                <a:cs typeface="+mn-cs"/>
              </a:rPr>
              <a:t>，视觉显著性检测</a:t>
            </a:r>
            <a:r>
              <a:rPr lang="en-US" altLang="zh-CN" sz="1200" kern="1200" dirty="0">
                <a:solidFill>
                  <a:schemeClr val="tx1"/>
                </a:solidFill>
                <a:effectLst/>
                <a:latin typeface="+mn-lt"/>
                <a:ea typeface="+mn-ea"/>
                <a:cs typeface="+mn-cs"/>
              </a:rPr>
              <a:t>[369]</a:t>
            </a:r>
            <a:r>
              <a:rPr lang="zh-CN" altLang="zh-CN" sz="1200" kern="1200" dirty="0">
                <a:solidFill>
                  <a:schemeClr val="tx1"/>
                </a:solidFill>
                <a:effectLst/>
                <a:latin typeface="+mn-lt"/>
                <a:ea typeface="+mn-ea"/>
                <a:cs typeface="+mn-cs"/>
              </a:rPr>
              <a:t>，形态滤波</a:t>
            </a:r>
            <a:r>
              <a:rPr lang="en-US" altLang="zh-CN" sz="1200" kern="1200" dirty="0">
                <a:solidFill>
                  <a:schemeClr val="tx1"/>
                </a:solidFill>
                <a:effectLst/>
                <a:latin typeface="+mn-lt"/>
                <a:ea typeface="+mn-ea"/>
                <a:cs typeface="+mn-cs"/>
              </a:rPr>
              <a:t>[79]</a:t>
            </a:r>
            <a:r>
              <a:rPr lang="zh-CN" altLang="zh-CN" sz="1200" kern="1200" dirty="0">
                <a:solidFill>
                  <a:schemeClr val="tx1"/>
                </a:solidFill>
                <a:effectLst/>
                <a:latin typeface="+mn-lt"/>
                <a:ea typeface="+mn-ea"/>
                <a:cs typeface="+mn-cs"/>
              </a:rPr>
              <a:t>，边缘</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轮廓分析</a:t>
            </a:r>
            <a:r>
              <a:rPr lang="en-US" altLang="zh-CN" sz="1200" kern="1200" dirty="0">
                <a:solidFill>
                  <a:schemeClr val="tx1"/>
                </a:solidFill>
                <a:effectLst/>
                <a:latin typeface="+mn-lt"/>
                <a:ea typeface="+mn-ea"/>
                <a:cs typeface="+mn-cs"/>
              </a:rPr>
              <a:t>[370,371]</a:t>
            </a:r>
            <a:r>
              <a:rPr lang="zh-CN" altLang="zh-CN" sz="1200" kern="1200" dirty="0">
                <a:solidFill>
                  <a:schemeClr val="tx1"/>
                </a:solidFill>
                <a:effectLst/>
                <a:latin typeface="+mn-lt"/>
                <a:ea typeface="+mn-ea"/>
                <a:cs typeface="+mn-cs"/>
              </a:rPr>
              <a:t>。由于上述方法只是基于低水平视觉进行设计，在复杂的环境下往往会失败</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23</a:t>
            </a:r>
            <a:r>
              <a:rPr lang="zh-CN" altLang="zh-CN" sz="1200" kern="1200" dirty="0">
                <a:solidFill>
                  <a:schemeClr val="tx1"/>
                </a:solidFill>
                <a:effectLst/>
                <a:latin typeface="+mn-lt"/>
                <a:ea typeface="+mn-ea"/>
                <a:cs typeface="+mn-cs"/>
              </a:rPr>
              <a:t>所示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，因此一些研究者开始寻找除了基于视觉的方法之外的其他解决方案，例如将</a:t>
            </a:r>
            <a:r>
              <a:rPr lang="en-US" altLang="zh-CN" sz="1200" kern="1200" dirty="0">
                <a:solidFill>
                  <a:schemeClr val="tx1"/>
                </a:solidFill>
                <a:effectLst/>
                <a:latin typeface="+mn-lt"/>
                <a:ea typeface="+mn-ea"/>
                <a:cs typeface="+mn-cs"/>
              </a:rPr>
              <a:t> GPS </a:t>
            </a:r>
            <a:r>
              <a:rPr lang="zh-CN" altLang="zh-CN" sz="1200" kern="1200" dirty="0">
                <a:solidFill>
                  <a:schemeClr val="tx1"/>
                </a:solidFill>
                <a:effectLst/>
                <a:latin typeface="+mn-lt"/>
                <a:ea typeface="+mn-ea"/>
                <a:cs typeface="+mn-cs"/>
              </a:rPr>
              <a:t>与数字地图相结合用于交通灯检测</a:t>
            </a:r>
            <a:r>
              <a:rPr lang="en-US" altLang="zh-CN" sz="1200" kern="1200" dirty="0">
                <a:solidFill>
                  <a:schemeClr val="tx1"/>
                </a:solidFill>
                <a:effectLst/>
                <a:latin typeface="+mn-lt"/>
                <a:ea typeface="+mn-ea"/>
                <a:cs typeface="+mn-cs"/>
              </a:rPr>
              <a:t>[372, 373]</a:t>
            </a:r>
            <a:r>
              <a:rPr lang="zh-CN" altLang="zh-CN" sz="1200" kern="1200" dirty="0">
                <a:solidFill>
                  <a:schemeClr val="tx1"/>
                </a:solidFill>
                <a:effectLst/>
                <a:latin typeface="+mn-lt"/>
                <a:ea typeface="+mn-ea"/>
                <a:cs typeface="+mn-cs"/>
              </a:rPr>
              <a:t>。虽然 “ 特征金字塔</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滑动窗 ” 已经成为当时通用目标检测和行人检测的标准框架，但除了极少数的工作</a:t>
            </a:r>
            <a:r>
              <a:rPr lang="en-US" altLang="zh-CN" sz="1200" kern="1200" dirty="0">
                <a:solidFill>
                  <a:schemeClr val="tx1"/>
                </a:solidFill>
                <a:effectLst/>
                <a:latin typeface="+mn-lt"/>
                <a:ea typeface="+mn-ea"/>
                <a:cs typeface="+mn-cs"/>
              </a:rPr>
              <a:t>[374]</a:t>
            </a:r>
            <a:r>
              <a:rPr lang="zh-CN" altLang="zh-CN" sz="1200" kern="1200" dirty="0">
                <a:solidFill>
                  <a:schemeClr val="tx1"/>
                </a:solidFill>
                <a:effectLst/>
                <a:latin typeface="+mn-lt"/>
                <a:ea typeface="+mn-ea"/>
                <a:cs typeface="+mn-cs"/>
              </a:rPr>
              <a:t>，主流的交通标志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灯光检测方法直到</a:t>
            </a:r>
            <a:r>
              <a:rPr lang="en-US" altLang="zh-CN" sz="1200" kern="1200" dirty="0">
                <a:solidFill>
                  <a:schemeClr val="tx1"/>
                </a:solidFill>
                <a:effectLst/>
                <a:latin typeface="+mn-lt"/>
                <a:ea typeface="+mn-ea"/>
                <a:cs typeface="+mn-cs"/>
              </a:rPr>
              <a:t>2010</a:t>
            </a:r>
            <a:r>
              <a:rPr lang="zh-CN" altLang="zh-CN" sz="1200" kern="1200" dirty="0">
                <a:solidFill>
                  <a:schemeClr val="tx1"/>
                </a:solidFill>
                <a:effectLst/>
                <a:latin typeface="+mn-lt"/>
                <a:ea typeface="+mn-ea"/>
                <a:cs typeface="+mn-cs"/>
              </a:rPr>
              <a:t>年才遵循这一范式</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在深度学习时代，一些著名的检测器如</a:t>
            </a:r>
            <a:r>
              <a:rPr lang="en-US" altLang="zh-CN" sz="1200" kern="1200" dirty="0">
                <a:solidFill>
                  <a:schemeClr val="tx1"/>
                </a:solidFill>
                <a:effectLst/>
                <a:latin typeface="+mn-lt"/>
                <a:ea typeface="+mn-ea"/>
                <a:cs typeface="+mn-cs"/>
              </a:rPr>
              <a:t> Faster RCNN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SSD </a:t>
            </a:r>
            <a:r>
              <a:rPr lang="zh-CN" altLang="zh-CN" sz="1200" kern="1200" dirty="0">
                <a:solidFill>
                  <a:schemeClr val="tx1"/>
                </a:solidFill>
                <a:effectLst/>
                <a:latin typeface="+mn-lt"/>
                <a:ea typeface="+mn-ea"/>
                <a:cs typeface="+mn-cs"/>
              </a:rPr>
              <a:t>被应用到交通标志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灯光检测任务中</a:t>
            </a:r>
            <a:r>
              <a:rPr lang="en-US" altLang="zh-CN" sz="1200" kern="1200" dirty="0">
                <a:solidFill>
                  <a:schemeClr val="tx1"/>
                </a:solidFill>
                <a:effectLst/>
                <a:latin typeface="+mn-lt"/>
                <a:ea typeface="+mn-ea"/>
                <a:cs typeface="+mn-cs"/>
              </a:rPr>
              <a:t>[83,84,378,379]</a:t>
            </a:r>
            <a:r>
              <a:rPr lang="zh-CN" altLang="zh-CN" sz="1200" kern="1200" dirty="0">
                <a:solidFill>
                  <a:schemeClr val="tx1"/>
                </a:solidFill>
                <a:effectLst/>
                <a:latin typeface="+mn-lt"/>
                <a:ea typeface="+mn-ea"/>
                <a:cs typeface="+mn-cs"/>
              </a:rPr>
              <a:t>。在这些检测器的基础上，一些新的技术，如注意机制和对抗性训练被用来改善复杂交通环境下的检测</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19</a:t>
            </a:r>
            <a:r>
              <a:rPr lang="zh-CN" altLang="zh-CN" sz="1200" kern="1200" dirty="0">
                <a:solidFill>
                  <a:schemeClr val="tx1"/>
                </a:solidFill>
                <a:effectLst/>
                <a:latin typeface="+mn-lt"/>
                <a:ea typeface="+mn-ea"/>
                <a:cs typeface="+mn-cs"/>
              </a:rPr>
              <a:t>年前，</a:t>
            </a:r>
            <a:r>
              <a:rPr lang="en-US" altLang="zh-CN" sz="1200" kern="1200" dirty="0">
                <a:solidFill>
                  <a:schemeClr val="tx1"/>
                </a:solidFill>
                <a:effectLst/>
                <a:latin typeface="+mn-lt"/>
                <a:ea typeface="+mn-ea"/>
                <a:cs typeface="+mn-cs"/>
              </a:rPr>
              <a:t>P. Viola</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M. Jones	</a:t>
            </a:r>
            <a:r>
              <a:rPr lang="zh-CN" altLang="zh-CN" sz="1200" kern="1200" dirty="0">
                <a:solidFill>
                  <a:schemeClr val="tx1"/>
                </a:solidFill>
                <a:effectLst/>
                <a:latin typeface="+mn-lt"/>
                <a:ea typeface="+mn-ea"/>
                <a:cs typeface="+mn-cs"/>
              </a:rPr>
              <a:t>在没有任何约束条件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如肤色分割</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的情况下首次实现了人脸的实时检测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在同等的检测精度下，检测器的速度是其他算法的数十倍甚至数百倍。这种检测算法，后来被称为“维奥拉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琼斯”</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检测器采用最直接的检测方法，即，滑动窗口：查看图像中所有可能的位置和比例，看看是否有窗口包含人脸。虽然这似乎是一个非常简单的过程，但它背后的计算远远超出了计算机当时的能力。</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检测器结合了 “ 积分图像 ”、“ 特征选择 ” 和 “ 检测级联 ” 三种重要技术，大大提高了检测速度。</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遥感成像技术为人们更好地了解地球打开了一扇门。近年来，随着遥感图像分辨率的提高，遥感目标检测</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如飞机、船舶、油罐等的检测</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成为研究热点。遥感目标检测在军事侦察、灾害救援、城市交通管理等方面有着广泛的应用。</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Detection in </a:t>
            </a:r>
            <a:r>
              <a:rPr lang="zh-CN" altLang="zh-CN"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big data</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由于遥感图像数据量巨大，如何快速准确地检测遥感目标仍然是一个问题。图</a:t>
            </a:r>
            <a:r>
              <a:rPr lang="en-US" altLang="zh-CN" sz="1200" kern="1200" dirty="0">
                <a:solidFill>
                  <a:schemeClr val="tx1"/>
                </a:solidFill>
                <a:effectLst/>
                <a:latin typeface="+mn-lt"/>
                <a:ea typeface="+mn-ea"/>
                <a:cs typeface="+mn-cs"/>
              </a:rPr>
              <a:t>24(a)</a:t>
            </a:r>
            <a:r>
              <a:rPr lang="zh-CN" altLang="zh-CN" sz="1200" kern="1200" dirty="0">
                <a:solidFill>
                  <a:schemeClr val="tx1"/>
                </a:solidFill>
                <a:effectLst/>
                <a:latin typeface="+mn-lt"/>
                <a:ea typeface="+mn-ea"/>
                <a:cs typeface="+mn-cs"/>
              </a:rPr>
              <a:t>比较遥感图像和自然图像的数据量。</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Occluded targets</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地球表面每天有</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以上被云覆盖。图</a:t>
            </a:r>
            <a:r>
              <a:rPr lang="en-US" altLang="zh-CN" sz="1200" kern="1200" dirty="0">
                <a:solidFill>
                  <a:schemeClr val="tx1"/>
                </a:solidFill>
                <a:effectLst/>
                <a:latin typeface="+mn-lt"/>
                <a:ea typeface="+mn-ea"/>
                <a:cs typeface="+mn-cs"/>
              </a:rPr>
              <a:t>24 (b)</a:t>
            </a:r>
            <a:r>
              <a:rPr lang="zh-CN" altLang="zh-CN" sz="1200" kern="1200" dirty="0">
                <a:solidFill>
                  <a:schemeClr val="tx1"/>
                </a:solidFill>
                <a:effectLst/>
                <a:latin typeface="+mn-lt"/>
                <a:ea typeface="+mn-ea"/>
                <a:cs typeface="+mn-cs"/>
              </a:rPr>
              <a:t>给出了一些被遮挡目标的例子。</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Domain adaptation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不同传感器</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例如，不同的调制和分辨率</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拍摄的遥感图像存在很大的差异。</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传统</a:t>
            </a:r>
            <a:r>
              <a:rPr lang="zh-CN" altLang="zh-CN" sz="1200" kern="1200" dirty="0">
                <a:solidFill>
                  <a:schemeClr val="tx1"/>
                </a:solidFill>
                <a:effectLst/>
                <a:latin typeface="+mn-lt"/>
                <a:ea typeface="+mn-ea"/>
                <a:cs typeface="+mn-cs"/>
              </a:rPr>
              <a:t>的遥感目标检测方法大多采用两阶段检测范式：</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候选提取；</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目标验证。在候选提取阶段，常用的方法有基于灰度值滤波的方法</a:t>
            </a:r>
            <a:r>
              <a:rPr lang="en-US" altLang="zh-CN" sz="1200" kern="1200" dirty="0">
                <a:solidFill>
                  <a:schemeClr val="tx1"/>
                </a:solidFill>
                <a:effectLst/>
                <a:latin typeface="+mn-lt"/>
                <a:ea typeface="+mn-ea"/>
                <a:cs typeface="+mn-cs"/>
              </a:rPr>
              <a:t>[383,384]</a:t>
            </a:r>
            <a:r>
              <a:rPr lang="zh-CN" altLang="zh-CN" sz="1200" kern="1200" dirty="0">
                <a:solidFill>
                  <a:schemeClr val="tx1"/>
                </a:solidFill>
                <a:effectLst/>
                <a:latin typeface="+mn-lt"/>
                <a:ea typeface="+mn-ea"/>
                <a:cs typeface="+mn-cs"/>
              </a:rPr>
              <a:t>，基于视觉显著性的方法</a:t>
            </a:r>
            <a:r>
              <a:rPr lang="en-US" altLang="zh-CN" sz="1200" kern="1200" dirty="0">
                <a:solidFill>
                  <a:schemeClr val="tx1"/>
                </a:solidFill>
                <a:effectLst/>
                <a:latin typeface="+mn-lt"/>
                <a:ea typeface="+mn-ea"/>
                <a:cs typeface="+mn-cs"/>
              </a:rPr>
              <a:t>[385-388]</a:t>
            </a:r>
            <a:r>
              <a:rPr lang="zh-CN" altLang="zh-CN" sz="1200" kern="1200" dirty="0">
                <a:solidFill>
                  <a:schemeClr val="tx1"/>
                </a:solidFill>
                <a:effectLst/>
                <a:latin typeface="+mn-lt"/>
                <a:ea typeface="+mn-ea"/>
                <a:cs typeface="+mn-cs"/>
              </a:rPr>
              <a:t>，基于小波变换的方法</a:t>
            </a:r>
            <a:r>
              <a:rPr lang="en-US" altLang="zh-CN" sz="1200" kern="1200" dirty="0">
                <a:solidFill>
                  <a:schemeClr val="tx1"/>
                </a:solidFill>
                <a:effectLst/>
                <a:latin typeface="+mn-lt"/>
                <a:ea typeface="+mn-ea"/>
                <a:cs typeface="+mn-cs"/>
              </a:rPr>
              <a:t>[389]</a:t>
            </a:r>
            <a:r>
              <a:rPr lang="zh-CN" altLang="zh-CN" sz="1200" kern="1200" dirty="0">
                <a:solidFill>
                  <a:schemeClr val="tx1"/>
                </a:solidFill>
                <a:effectLst/>
                <a:latin typeface="+mn-lt"/>
                <a:ea typeface="+mn-ea"/>
                <a:cs typeface="+mn-cs"/>
              </a:rPr>
              <a:t>、基于异常检测的方法</a:t>
            </a:r>
            <a:r>
              <a:rPr lang="en-US" altLang="zh-CN" sz="1200" kern="1200" dirty="0">
                <a:solidFill>
                  <a:schemeClr val="tx1"/>
                </a:solidFill>
                <a:effectLst/>
                <a:latin typeface="+mn-lt"/>
                <a:ea typeface="+mn-ea"/>
                <a:cs typeface="+mn-cs"/>
              </a:rPr>
              <a:t>[390]</a:t>
            </a:r>
            <a:r>
              <a:rPr lang="zh-CN" altLang="zh-CN" sz="1200" kern="1200" dirty="0">
                <a:solidFill>
                  <a:schemeClr val="tx1"/>
                </a:solidFill>
                <a:effectLst/>
                <a:latin typeface="+mn-lt"/>
                <a:ea typeface="+mn-ea"/>
                <a:cs typeface="+mn-cs"/>
              </a:rPr>
              <a:t>等。上述方法的一个相似之处是它们都是非监督方法，因此在复杂的环境中通常会失败。在目标验证阶段，常用的特征包括</a:t>
            </a:r>
            <a:r>
              <a:rPr lang="en-US" altLang="zh-CN" sz="1200" kern="1200" dirty="0">
                <a:solidFill>
                  <a:schemeClr val="tx1"/>
                </a:solidFill>
                <a:effectLst/>
                <a:latin typeface="+mn-lt"/>
                <a:ea typeface="+mn-ea"/>
                <a:cs typeface="+mn-cs"/>
              </a:rPr>
              <a:t>HOG [390, 391]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LBP [384]</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SIFT[386, 388, 392]</a:t>
            </a:r>
            <a:r>
              <a:rPr lang="zh-CN" altLang="zh-CN" sz="1200" kern="1200" dirty="0">
                <a:solidFill>
                  <a:schemeClr val="tx1"/>
                </a:solidFill>
                <a:effectLst/>
                <a:latin typeface="+mn-lt"/>
                <a:ea typeface="+mn-ea"/>
                <a:cs typeface="+mn-cs"/>
              </a:rPr>
              <a:t>等。此外，还有一些其他方法遵循滑动窗口检测范式</a:t>
            </a:r>
            <a:r>
              <a:rPr lang="en-US" altLang="zh-CN" sz="1200" kern="1200" dirty="0">
                <a:solidFill>
                  <a:schemeClr val="tx1"/>
                </a:solidFill>
                <a:effectLst/>
                <a:latin typeface="+mn-lt"/>
                <a:ea typeface="+mn-ea"/>
                <a:cs typeface="+mn-cs"/>
              </a:rPr>
              <a:t>[391-394]</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为了检测具有特定结构和形状的目标，如油罐和近岸船舶，需要使用一些领域知识。例如，油罐检测可以看作是圆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弧检测问题</a:t>
            </a:r>
            <a:r>
              <a:rPr lang="en-US" altLang="zh-CN" sz="1200" kern="1200" dirty="0">
                <a:solidFill>
                  <a:schemeClr val="tx1"/>
                </a:solidFill>
                <a:effectLst/>
                <a:latin typeface="+mn-lt"/>
                <a:ea typeface="+mn-ea"/>
                <a:cs typeface="+mn-cs"/>
              </a:rPr>
              <a:t>[395,396]</a:t>
            </a:r>
            <a:r>
              <a:rPr lang="zh-CN" altLang="zh-CN" sz="1200" kern="1200" dirty="0">
                <a:solidFill>
                  <a:schemeClr val="tx1"/>
                </a:solidFill>
                <a:effectLst/>
                <a:latin typeface="+mn-lt"/>
                <a:ea typeface="+mn-ea"/>
                <a:cs typeface="+mn-cs"/>
              </a:rPr>
              <a:t>。近岸船舶检测可视为前甲板和船尾的检测</a:t>
            </a:r>
            <a:r>
              <a:rPr lang="en-US" altLang="zh-CN" sz="1200" kern="1200" dirty="0">
                <a:solidFill>
                  <a:schemeClr val="tx1"/>
                </a:solidFill>
                <a:effectLst/>
                <a:latin typeface="+mn-lt"/>
                <a:ea typeface="+mn-ea"/>
                <a:cs typeface="+mn-cs"/>
              </a:rPr>
              <a:t>[397,398]</a:t>
            </a:r>
            <a:r>
              <a:rPr lang="zh-CN" altLang="zh-CN" sz="1200" kern="1200" dirty="0">
                <a:solidFill>
                  <a:schemeClr val="tx1"/>
                </a:solidFill>
                <a:effectLst/>
                <a:latin typeface="+mn-lt"/>
                <a:ea typeface="+mn-ea"/>
                <a:cs typeface="+mn-cs"/>
              </a:rPr>
              <a:t>。为了改进遮挡目标检测，常用的一种方法是“局部检测”</a:t>
            </a:r>
            <a:r>
              <a:rPr lang="en-US" altLang="zh-CN" sz="1200" kern="1200" dirty="0">
                <a:solidFill>
                  <a:schemeClr val="tx1"/>
                </a:solidFill>
                <a:effectLst/>
                <a:latin typeface="+mn-lt"/>
                <a:ea typeface="+mn-ea"/>
                <a:cs typeface="+mn-cs"/>
              </a:rPr>
              <a:t>[380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399]</a:t>
            </a:r>
            <a:r>
              <a:rPr lang="zh-CN" altLang="zh-CN" sz="1200" kern="1200" dirty="0">
                <a:solidFill>
                  <a:schemeClr val="tx1"/>
                </a:solidFill>
                <a:effectLst/>
                <a:latin typeface="+mn-lt"/>
                <a:ea typeface="+mn-ea"/>
                <a:cs typeface="+mn-cs"/>
              </a:rPr>
              <a:t>。为了检测不同方向的目标，“混合模型”是针对不同方向的目标训练不同的检测器</a:t>
            </a:r>
            <a:r>
              <a:rPr lang="en-US" altLang="zh-CN" sz="1200" kern="1200" dirty="0">
                <a:solidFill>
                  <a:schemeClr val="tx1"/>
                </a:solidFill>
                <a:effectLst/>
                <a:latin typeface="+mn-lt"/>
                <a:ea typeface="+mn-ea"/>
                <a:cs typeface="+mn-cs"/>
              </a:rPr>
              <a:t>[273]</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RCNN</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年取得巨大成功后，深度</a:t>
            </a:r>
            <a:r>
              <a:rPr lang="en-US" altLang="zh-CN" sz="1200" kern="1200" dirty="0">
                <a:solidFill>
                  <a:schemeClr val="tx1"/>
                </a:solidFill>
                <a:effectLst/>
                <a:latin typeface="+mn-lt"/>
                <a:ea typeface="+mn-ea"/>
                <a:cs typeface="+mn-cs"/>
              </a:rPr>
              <a:t> CNN </a:t>
            </a:r>
            <a:r>
              <a:rPr lang="zh-CN" altLang="zh-CN" sz="1200" kern="1200" dirty="0">
                <a:solidFill>
                  <a:schemeClr val="tx1"/>
                </a:solidFill>
                <a:effectLst/>
                <a:latin typeface="+mn-lt"/>
                <a:ea typeface="+mn-ea"/>
                <a:cs typeface="+mn-cs"/>
              </a:rPr>
              <a:t>很快被应用到遥感目标检测中</a:t>
            </a:r>
            <a:r>
              <a:rPr lang="en-US" altLang="zh-CN" sz="1200" kern="1200" dirty="0">
                <a:solidFill>
                  <a:schemeClr val="tx1"/>
                </a:solidFill>
                <a:effectLst/>
                <a:latin typeface="+mn-lt"/>
                <a:ea typeface="+mn-ea"/>
                <a:cs typeface="+mn-cs"/>
              </a:rPr>
              <a:t>[275, 276, 400, 401]</a:t>
            </a:r>
            <a:r>
              <a:rPr lang="zh-CN" altLang="zh-CN" sz="1200" kern="1200" dirty="0">
                <a:solidFill>
                  <a:schemeClr val="tx1"/>
                </a:solidFill>
                <a:effectLst/>
                <a:latin typeface="+mn-lt"/>
                <a:ea typeface="+mn-ea"/>
                <a:cs typeface="+mn-cs"/>
              </a:rPr>
              <a:t>。一般目标检测框架像</a:t>
            </a:r>
            <a:r>
              <a:rPr lang="en-US" altLang="zh-CN" sz="1200" kern="1200" dirty="0">
                <a:solidFill>
                  <a:schemeClr val="tx1"/>
                </a:solidFill>
                <a:effectLst/>
                <a:latin typeface="+mn-lt"/>
                <a:ea typeface="+mn-ea"/>
                <a:cs typeface="+mn-cs"/>
              </a:rPr>
              <a:t> Faster RCNN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SSD </a:t>
            </a:r>
            <a:r>
              <a:rPr lang="zh-CN" altLang="zh-CN" sz="1200" kern="1200" dirty="0">
                <a:solidFill>
                  <a:schemeClr val="tx1"/>
                </a:solidFill>
                <a:effectLst/>
                <a:latin typeface="+mn-lt"/>
                <a:ea typeface="+mn-ea"/>
                <a:cs typeface="+mn-cs"/>
              </a:rPr>
              <a:t>已经引起了遥感界越来越多的关注</a:t>
            </a:r>
            <a:r>
              <a:rPr lang="en-US" altLang="zh-CN" sz="1200" kern="1200" dirty="0">
                <a:solidFill>
                  <a:schemeClr val="tx1"/>
                </a:solidFill>
                <a:effectLst/>
                <a:latin typeface="+mn-lt"/>
                <a:ea typeface="+mn-ea"/>
                <a:cs typeface="+mn-cs"/>
              </a:rPr>
              <a:t>[91,167,381,402-405]</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由于遥感图像与日常图像的巨大差异，人们对遥感图像的深度</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特征的有效性进行了一些研究</a:t>
            </a:r>
            <a:r>
              <a:rPr lang="en-US" altLang="zh-CN" sz="1200" kern="1200" dirty="0">
                <a:solidFill>
                  <a:schemeClr val="tx1"/>
                </a:solidFill>
                <a:effectLst/>
                <a:latin typeface="+mn-lt"/>
                <a:ea typeface="+mn-ea"/>
                <a:cs typeface="+mn-cs"/>
              </a:rPr>
              <a:t>[406-408]</a:t>
            </a:r>
            <a:r>
              <a:rPr lang="zh-CN" altLang="zh-CN" sz="1200" kern="1200" dirty="0">
                <a:solidFill>
                  <a:schemeClr val="tx1"/>
                </a:solidFill>
                <a:effectLst/>
                <a:latin typeface="+mn-lt"/>
                <a:ea typeface="+mn-ea"/>
                <a:cs typeface="+mn-cs"/>
              </a:rPr>
              <a:t>。人们发现，尽管深度</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取得了巨大的成功，但它并不比传统的光谱数据处理方法好</a:t>
            </a:r>
            <a:r>
              <a:rPr lang="en-US" altLang="zh-CN" sz="1200" kern="1200" dirty="0">
                <a:solidFill>
                  <a:schemeClr val="tx1"/>
                </a:solidFill>
                <a:effectLst/>
                <a:latin typeface="+mn-lt"/>
                <a:ea typeface="+mn-ea"/>
                <a:cs typeface="+mn-cs"/>
              </a:rPr>
              <a:t>[406]</a:t>
            </a:r>
            <a:r>
              <a:rPr lang="zh-CN" altLang="zh-CN" sz="1200" kern="1200" dirty="0">
                <a:solidFill>
                  <a:schemeClr val="tx1"/>
                </a:solidFill>
                <a:effectLst/>
                <a:latin typeface="+mn-lt"/>
                <a:ea typeface="+mn-ea"/>
                <a:cs typeface="+mn-cs"/>
              </a:rPr>
              <a:t>。为了检测不同方向的目标，一些研究人员改进了</a:t>
            </a:r>
            <a:r>
              <a:rPr lang="en-US" altLang="zh-CN" sz="1200" kern="1200" dirty="0">
                <a:solidFill>
                  <a:schemeClr val="tx1"/>
                </a:solidFill>
                <a:effectLst/>
                <a:latin typeface="+mn-lt"/>
                <a:ea typeface="+mn-ea"/>
                <a:cs typeface="+mn-cs"/>
              </a:rPr>
              <a:t>ROI</a:t>
            </a:r>
            <a:r>
              <a:rPr lang="zh-CN" altLang="zh-CN" sz="1200" kern="1200" dirty="0">
                <a:solidFill>
                  <a:schemeClr val="tx1"/>
                </a:solidFill>
                <a:effectLst/>
                <a:latin typeface="+mn-lt"/>
                <a:ea typeface="+mn-ea"/>
                <a:cs typeface="+mn-cs"/>
              </a:rPr>
              <a:t>池化层，以获得更好的旋转不变性</a:t>
            </a:r>
            <a:r>
              <a:rPr lang="en-US" altLang="zh-CN" sz="1200" kern="1200" dirty="0">
                <a:solidFill>
                  <a:schemeClr val="tx1"/>
                </a:solidFill>
                <a:effectLst/>
                <a:latin typeface="+mn-lt"/>
                <a:ea typeface="+mn-ea"/>
                <a:cs typeface="+mn-cs"/>
              </a:rPr>
              <a:t>[272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409]</a:t>
            </a:r>
            <a:r>
              <a:rPr lang="zh-CN" altLang="zh-CN" sz="1200" kern="1200" dirty="0">
                <a:solidFill>
                  <a:schemeClr val="tx1"/>
                </a:solidFill>
                <a:effectLst/>
                <a:latin typeface="+mn-lt"/>
                <a:ea typeface="+mn-ea"/>
                <a:cs typeface="+mn-cs"/>
              </a:rPr>
              <a:t>。为了提高区域自适应能力，一些研究者从贝叶斯的角度提出了检测方法，在检测阶段，根据测试图像的分布自适应更新模型</a:t>
            </a:r>
            <a:r>
              <a:rPr lang="en-US" altLang="zh-CN" sz="1200" kern="1200" dirty="0">
                <a:solidFill>
                  <a:schemeClr val="tx1"/>
                </a:solidFill>
                <a:effectLst/>
                <a:latin typeface="+mn-lt"/>
                <a:ea typeface="+mn-ea"/>
                <a:cs typeface="+mn-cs"/>
              </a:rPr>
              <a:t>[91]</a:t>
            </a:r>
            <a:r>
              <a:rPr lang="zh-CN" altLang="zh-CN" sz="1200" kern="1200" dirty="0">
                <a:solidFill>
                  <a:schemeClr val="tx1"/>
                </a:solidFill>
                <a:effectLst/>
                <a:latin typeface="+mn-lt"/>
                <a:ea typeface="+mn-ea"/>
                <a:cs typeface="+mn-cs"/>
              </a:rPr>
              <a:t>。此外，注意机制和特征融合策略也被用来改进小目标检测</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近</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年来，在目标检测方面取得了显著的成就。本文不仅在其</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年的历史广泛综述了一些里程碑检测器（例如</a:t>
            </a:r>
            <a:r>
              <a:rPr lang="en-US" altLang="zh-CN" sz="1200" kern="1200" dirty="0">
                <a:solidFill>
                  <a:schemeClr val="tx1"/>
                </a:solidFill>
                <a:effectLst/>
                <a:latin typeface="+mn-lt"/>
                <a:ea typeface="+mn-ea"/>
                <a:cs typeface="+mn-cs"/>
              </a:rPr>
              <a:t>VJ</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检测器、</a:t>
            </a:r>
            <a:r>
              <a:rPr lang="en-US" altLang="zh-CN" sz="1200" kern="1200" dirty="0">
                <a:solidFill>
                  <a:schemeClr val="tx1"/>
                </a:solidFill>
                <a:effectLst/>
                <a:latin typeface="+mn-lt"/>
                <a:ea typeface="+mn-ea"/>
                <a:cs typeface="+mn-cs"/>
              </a:rPr>
              <a:t>DPM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Faster-RCNN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YOLO</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SSD</a:t>
            </a:r>
            <a:r>
              <a:rPr lang="zh-CN" altLang="zh-CN" sz="1200" kern="1200" dirty="0">
                <a:solidFill>
                  <a:schemeClr val="tx1"/>
                </a:solidFill>
                <a:effectLst/>
                <a:latin typeface="+mn-lt"/>
                <a:ea typeface="+mn-ea"/>
                <a:cs typeface="+mn-cs"/>
              </a:rPr>
              <a:t>等），关键技术，加速方法，检测应用，数据集和指标，而且还讨论了社区目前遇到的挑战，以及如何将这些检测器进一步扩展和改进。</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未来的目标检测研究可能会集中在以下几个方面：</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Lightweight object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加快检测算法的速度，使其能够在移动设备上平稳运行。一些重要的应用包括移动增强现实、智能摄像头、人脸验证等。虽然近年来已经做了很大的努力，但机器和人眼之间的速度差距仍然很大，特别是在检测一些小物体时。</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Detection meets </a:t>
            </a:r>
            <a:r>
              <a:rPr lang="en-US" altLang="zh-CN" sz="1200" b="1" kern="1200" dirty="0" err="1">
                <a:solidFill>
                  <a:schemeClr val="tx1"/>
                </a:solidFill>
                <a:effectLst/>
                <a:latin typeface="+mn-lt"/>
                <a:ea typeface="+mn-ea"/>
                <a:cs typeface="+mn-cs"/>
              </a:rPr>
              <a:t>AutoML</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近年来，基于深度学习的检测器变得越来越复杂，严重依赖于经验。未来的方向是在使用神经结构搜索设计检测模型时减少人为干预</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例如，如何设计引擎和如何设置锚框</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AutoML</a:t>
            </a:r>
            <a:r>
              <a:rPr lang="zh-CN" altLang="zh-CN" sz="1200" kern="1200" dirty="0">
                <a:solidFill>
                  <a:schemeClr val="tx1"/>
                </a:solidFill>
                <a:effectLst/>
                <a:latin typeface="+mn-lt"/>
                <a:ea typeface="+mn-ea"/>
                <a:cs typeface="+mn-cs"/>
              </a:rPr>
              <a:t>可能是未来的目标检测。</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Detection meets domain adaptation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任何目标检测器的训练过程本质上都可以看作是一个假设数据独立且同分布</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i.i.d</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时的似然估计过程。使用非</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i.i.d</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数据的目标检测，特别是对一些实际应用程序来说，仍然是一个挑战。</a:t>
            </a:r>
            <a:r>
              <a:rPr lang="en-US" altLang="zh-CN" sz="1200" kern="1200" dirty="0">
                <a:solidFill>
                  <a:schemeClr val="tx1"/>
                </a:solidFill>
                <a:effectLst/>
                <a:latin typeface="+mn-lt"/>
                <a:ea typeface="+mn-ea"/>
                <a:cs typeface="+mn-cs"/>
              </a:rPr>
              <a:t>GAN</a:t>
            </a:r>
            <a:r>
              <a:rPr lang="zh-CN" altLang="zh-CN" sz="1200" kern="1200" dirty="0">
                <a:solidFill>
                  <a:schemeClr val="tx1"/>
                </a:solidFill>
                <a:effectLst/>
                <a:latin typeface="+mn-lt"/>
                <a:ea typeface="+mn-ea"/>
                <a:cs typeface="+mn-cs"/>
              </a:rPr>
              <a:t>在领域自适应方面显示出良好的应用前景，对未来的目标检测具有重要的指导意义。</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Weakly supervised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于深度学习的检测器的训练通常依赖于大量注释良好的图像。注释过程耗时、开销大且效率低。开发弱监督检测技术，只使用图像级标注或部分使用边界框标注对检测器进行训练，对于降低人工成本和提高检测灵活性具有重要意义。</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Small object detection</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大场景中检测小物体一直是一个挑战。该研究方向的一些潜在应用包括利用遥感图像计算野生动物的数量和检测一些重要军事目标的状态。一些进一步的方向可能包括视觉注意机制的集成和高分辨率轻量级网络的设计。</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Detection in videos</a:t>
            </a:r>
            <a:r>
              <a:rPr lang="zh-CN" altLang="zh-CN" sz="1200" b="1"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高清视频中的实时目标检测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跟踪对于视频监控和自主驾驶具有重要意义。传统的目标检测器通常设计为基于图像的检测，而忽略了视频帧之间的相关性。通过探索时空相关性来改进检测是一个重要的研究方向。</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Detection with information fusion</a:t>
            </a:r>
            <a:r>
              <a:rPr lang="zh-CN" altLang="zh-CN" sz="1200" b="1"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RGB-D</a:t>
            </a:r>
            <a:r>
              <a:rPr lang="zh-CN" altLang="zh-CN" sz="1200" kern="1200" dirty="0">
                <a:solidFill>
                  <a:schemeClr val="tx1"/>
                </a:solidFill>
                <a:effectLst/>
                <a:latin typeface="+mn-lt"/>
                <a:ea typeface="+mn-ea"/>
                <a:cs typeface="+mn-cs"/>
              </a:rPr>
              <a:t>图像、三维点云、激光雷达等多数据源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多模式的目标检测对自主驾驶和无人机应用具有重要意义。目前存在的问题包括：如何将训练有素的检测器移植到不同的数据模式，如何进行信息融合以提高检测能力等。</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站在技术进步的高速公路上，我们相信这篇论文将帮助读者建立一个目标检测的大蓝图，并找到这个快速发展的研究领域的未来方向。</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方向梯度直方图</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特征描述符最初是由</a:t>
            </a:r>
            <a:r>
              <a:rPr lang="en-US" altLang="zh-CN" sz="1200" kern="1200" dirty="0">
                <a:solidFill>
                  <a:schemeClr val="tx1"/>
                </a:solidFill>
                <a:effectLst/>
                <a:latin typeface="+mn-lt"/>
                <a:ea typeface="+mn-ea"/>
                <a:cs typeface="+mn-cs"/>
              </a:rPr>
              <a:t>N. </a:t>
            </a:r>
            <a:r>
              <a:rPr lang="en-US" altLang="zh-CN" sz="1200" kern="1200" dirty="0" err="1">
                <a:solidFill>
                  <a:schemeClr val="tx1"/>
                </a:solidFill>
                <a:effectLst/>
                <a:latin typeface="+mn-lt"/>
                <a:ea typeface="+mn-ea"/>
                <a:cs typeface="+mn-cs"/>
              </a:rPr>
              <a:t>Dalal</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B.Triggs</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2005</a:t>
            </a:r>
            <a:r>
              <a:rPr lang="zh-CN" altLang="zh-CN" sz="1200" kern="1200" dirty="0">
                <a:solidFill>
                  <a:schemeClr val="tx1"/>
                </a:solidFill>
                <a:effectLst/>
                <a:latin typeface="+mn-lt"/>
                <a:ea typeface="+mn-ea"/>
                <a:cs typeface="+mn-cs"/>
              </a:rPr>
              <a:t>年提出的。</a:t>
            </a:r>
            <a:r>
              <a:rPr lang="en-US" altLang="zh-CN" sz="1200" kern="1200" dirty="0">
                <a:solidFill>
                  <a:schemeClr val="tx1"/>
                </a:solidFill>
                <a:effectLst/>
                <a:latin typeface="+mn-lt"/>
                <a:ea typeface="+mn-ea"/>
                <a:cs typeface="+mn-cs"/>
              </a:rPr>
              <a:t>HOG</a:t>
            </a:r>
            <a:r>
              <a:rPr lang="zh-CN" altLang="zh-CN" sz="1200" kern="1200" dirty="0">
                <a:solidFill>
                  <a:schemeClr val="tx1"/>
                </a:solidFill>
                <a:effectLst/>
                <a:latin typeface="+mn-lt"/>
                <a:ea typeface="+mn-ea"/>
                <a:cs typeface="+mn-cs"/>
              </a:rPr>
              <a:t>可以被认为是对当时的尺度不变特征变换（</a:t>
            </a:r>
            <a:r>
              <a:rPr lang="en-US" altLang="zh-CN" sz="1200" kern="1200" dirty="0">
                <a:solidFill>
                  <a:schemeClr val="tx1"/>
                </a:solidFill>
                <a:effectLst/>
                <a:latin typeface="+mn-lt"/>
                <a:ea typeface="+mn-ea"/>
                <a:cs typeface="+mn-cs"/>
              </a:rPr>
              <a:t>scale-invariant feature transform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[33,34]</a:t>
            </a:r>
            <a:r>
              <a:rPr lang="zh-CN" altLang="zh-CN" sz="1200" kern="1200" dirty="0">
                <a:solidFill>
                  <a:schemeClr val="tx1"/>
                </a:solidFill>
                <a:effectLst/>
                <a:latin typeface="+mn-lt"/>
                <a:ea typeface="+mn-ea"/>
                <a:cs typeface="+mn-cs"/>
              </a:rPr>
              <a:t>和形状上下文（</a:t>
            </a:r>
            <a:r>
              <a:rPr lang="en-US" altLang="zh-CN" sz="1200" kern="1200" dirty="0">
                <a:solidFill>
                  <a:schemeClr val="tx1"/>
                </a:solidFill>
                <a:effectLst/>
                <a:latin typeface="+mn-lt"/>
                <a:ea typeface="+mn-ea"/>
                <a:cs typeface="+mn-cs"/>
              </a:rPr>
              <a:t>shape contexts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[35]</a:t>
            </a:r>
            <a:r>
              <a:rPr lang="zh-CN" altLang="zh-CN" sz="1200" kern="1200" dirty="0">
                <a:solidFill>
                  <a:schemeClr val="tx1"/>
                </a:solidFill>
                <a:effectLst/>
                <a:latin typeface="+mn-lt"/>
                <a:ea typeface="+mn-ea"/>
                <a:cs typeface="+mn-cs"/>
              </a:rPr>
              <a:t>的重要改进。</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基于可变形部件的模型，</a:t>
            </a:r>
            <a:r>
              <a:rPr lang="en-US" altLang="zh-CN" sz="1200" b="1" kern="1200" dirty="0">
                <a:solidFill>
                  <a:schemeClr val="tx1"/>
                </a:solidFill>
                <a:effectLst/>
                <a:latin typeface="+mn-lt"/>
                <a:ea typeface="+mn-ea"/>
                <a:cs typeface="+mn-cs"/>
              </a:rPr>
              <a:t>DPM.</a:t>
            </a:r>
            <a:endParaRPr lang="en-US" altLang="zh-CN" sz="1200" b="1" kern="1200" dirty="0">
              <a:solidFill>
                <a:schemeClr val="tx1"/>
              </a:solidFill>
              <a:effectLst/>
              <a:latin typeface="+mn-lt"/>
              <a:ea typeface="+mn-ea"/>
              <a:cs typeface="+mn-cs"/>
            </a:endParaRPr>
          </a:p>
          <a:p>
            <a:pPr lvl="0"/>
            <a:r>
              <a:rPr lang="en-US" altLang="zh-CN" dirty="0"/>
              <a:t>DPM</a:t>
            </a:r>
            <a:r>
              <a:rPr lang="zh-CN" altLang="zh-CN" dirty="0"/>
              <a:t>遵循“分而治之”的检测思想，训练可以简单地看作是学习一种正确的分解对象的方法，推理可以看作是对不同对象部件的检测的集合。</a:t>
            </a:r>
            <a:endParaRPr lang="zh-CN"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2012</a:t>
            </a:r>
            <a:r>
              <a:rPr lang="zh-CN" altLang="zh-CN" sz="1200" kern="1200" dirty="0">
                <a:solidFill>
                  <a:schemeClr val="tx1"/>
                </a:solidFill>
                <a:effectLst/>
                <a:latin typeface="+mn-lt"/>
                <a:ea typeface="+mn-ea"/>
                <a:cs typeface="+mn-cs"/>
              </a:rPr>
              <a:t>年，卷积神经网络</a:t>
            </a:r>
            <a:r>
              <a:rPr lang="en-US" altLang="zh-CN" sz="1200" kern="1200" dirty="0">
                <a:solidFill>
                  <a:schemeClr val="tx1"/>
                </a:solidFill>
                <a:effectLst/>
                <a:latin typeface="+mn-lt"/>
                <a:ea typeface="+mn-ea"/>
                <a:cs typeface="+mn-cs"/>
              </a:rPr>
              <a:t>[40]</a:t>
            </a:r>
            <a:r>
              <a:rPr lang="zh-CN" altLang="zh-CN" sz="1200" kern="1200" dirty="0">
                <a:solidFill>
                  <a:schemeClr val="tx1"/>
                </a:solidFill>
                <a:effectLst/>
                <a:latin typeface="+mn-lt"/>
                <a:ea typeface="+mn-ea"/>
                <a:cs typeface="+mn-cs"/>
              </a:rPr>
              <a:t>在世界范围内重生。由于深卷积网络能够学习图像的鲁棒性和高层次特征表示，一个自然的问题是我们能否将其应用到目标检测中</a:t>
            </a:r>
            <a:r>
              <a:rPr lang="en-US" altLang="zh-CN" sz="1200" kern="1200" dirty="0">
                <a:solidFill>
                  <a:schemeClr val="tx1"/>
                </a:solidFill>
                <a:effectLst/>
                <a:latin typeface="+mn-lt"/>
                <a:ea typeface="+mn-ea"/>
                <a:cs typeface="+mn-cs"/>
              </a:rPr>
              <a:t>?R. </a:t>
            </a:r>
            <a:r>
              <a:rPr lang="en-US" altLang="zh-CN" sz="1200" kern="1200" dirty="0" err="1">
                <a:solidFill>
                  <a:schemeClr val="tx1"/>
                </a:solidFill>
                <a:effectLst/>
                <a:latin typeface="+mn-lt"/>
                <a:ea typeface="+mn-ea"/>
                <a:cs typeface="+mn-cs"/>
              </a:rPr>
              <a:t>Girshick</a:t>
            </a:r>
            <a:r>
              <a:rPr lang="zh-CN" altLang="zh-CN" sz="1200" kern="1200" dirty="0">
                <a:solidFill>
                  <a:schemeClr val="tx1"/>
                </a:solidFill>
                <a:effectLst/>
                <a:latin typeface="+mn-lt"/>
                <a:ea typeface="+mn-ea"/>
                <a:cs typeface="+mn-cs"/>
              </a:rPr>
              <a:t>等人在</a:t>
            </a:r>
            <a:r>
              <a:rPr lang="en-US" altLang="zh-CN" sz="1200" kern="1200" dirty="0">
                <a:solidFill>
                  <a:schemeClr val="tx1"/>
                </a:solidFill>
                <a:effectLst/>
                <a:latin typeface="+mn-lt"/>
                <a:ea typeface="+mn-ea"/>
                <a:cs typeface="+mn-cs"/>
              </a:rPr>
              <a:t>2014</a:t>
            </a:r>
            <a:r>
              <a:rPr lang="zh-CN" altLang="zh-CN" sz="1200" kern="1200" dirty="0">
                <a:solidFill>
                  <a:schemeClr val="tx1"/>
                </a:solidFill>
                <a:effectLst/>
                <a:latin typeface="+mn-lt"/>
                <a:ea typeface="+mn-ea"/>
                <a:cs typeface="+mn-cs"/>
              </a:rPr>
              <a:t>年率先打破僵局，提出了具有</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特征的区域</a:t>
            </a:r>
            <a:r>
              <a:rPr lang="en-US" altLang="zh-CN" sz="1200" kern="1200" dirty="0">
                <a:solidFill>
                  <a:schemeClr val="tx1"/>
                </a:solidFill>
                <a:effectLst/>
                <a:latin typeface="+mn-lt"/>
                <a:ea typeface="+mn-ea"/>
                <a:cs typeface="+mn-cs"/>
              </a:rPr>
              <a:t>(RCNN)</a:t>
            </a:r>
            <a:r>
              <a:rPr lang="zh-CN" altLang="zh-CN" sz="1200" kern="1200" dirty="0">
                <a:solidFill>
                  <a:schemeClr val="tx1"/>
                </a:solidFill>
                <a:effectLst/>
                <a:latin typeface="+mn-lt"/>
                <a:ea typeface="+mn-ea"/>
                <a:cs typeface="+mn-cs"/>
              </a:rPr>
              <a:t>用于目标检测</a:t>
            </a:r>
            <a:r>
              <a:rPr lang="en-US" altLang="zh-CN" sz="1200" kern="1200" dirty="0">
                <a:solidFill>
                  <a:schemeClr val="tx1"/>
                </a:solidFill>
                <a:effectLst/>
                <a:latin typeface="+mn-lt"/>
                <a:ea typeface="+mn-ea"/>
                <a:cs typeface="+mn-cs"/>
              </a:rPr>
              <a:t>[16,41]</a:t>
            </a:r>
            <a:r>
              <a:rPr lang="zh-CN" altLang="zh-CN" sz="1200" kern="1200" dirty="0">
                <a:solidFill>
                  <a:schemeClr val="tx1"/>
                </a:solidFill>
                <a:effectLst/>
                <a:latin typeface="+mn-lt"/>
                <a:ea typeface="+mn-ea"/>
                <a:cs typeface="+mn-cs"/>
              </a:rPr>
              <a:t>。从那时起，目标检测开始以前所未有的速度发展。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在深度学习时代，目标检测可以分为两类：“</a:t>
            </a:r>
            <a:r>
              <a:rPr lang="en-US" altLang="zh-CN" sz="1200" kern="1200" dirty="0">
                <a:solidFill>
                  <a:schemeClr val="tx1"/>
                </a:solidFill>
                <a:effectLst/>
                <a:latin typeface="+mn-lt"/>
                <a:ea typeface="+mn-ea"/>
                <a:cs typeface="+mn-cs"/>
              </a:rPr>
              <a:t> two-stage detection </a:t>
            </a:r>
            <a:r>
              <a:rPr lang="zh-CN" altLang="zh-CN" sz="1200" kern="1200" dirty="0">
                <a:solidFill>
                  <a:schemeClr val="tx1"/>
                </a:solidFill>
                <a:effectLst/>
                <a:latin typeface="+mn-lt"/>
                <a:ea typeface="+mn-ea"/>
                <a:cs typeface="+mn-cs"/>
              </a:rPr>
              <a:t>” 和 “</a:t>
            </a:r>
            <a:r>
              <a:rPr lang="en-US" altLang="zh-CN" sz="1200" kern="1200" dirty="0">
                <a:solidFill>
                  <a:schemeClr val="tx1"/>
                </a:solidFill>
                <a:effectLst/>
                <a:latin typeface="+mn-lt"/>
                <a:ea typeface="+mn-ea"/>
                <a:cs typeface="+mn-cs"/>
              </a:rPr>
              <a:t> one-stage detection </a:t>
            </a:r>
            <a:r>
              <a:rPr lang="zh-CN" altLang="zh-CN" sz="1200" kern="1200" dirty="0">
                <a:solidFill>
                  <a:schemeClr val="tx1"/>
                </a:solidFill>
                <a:effectLst/>
                <a:latin typeface="+mn-lt"/>
                <a:ea typeface="+mn-ea"/>
                <a:cs typeface="+mn-cs"/>
              </a:rPr>
              <a:t>”，前者将检测框定为一个 “ 从粗到细 ” 的过程，而后者将其定义为 “ 一步完成 ”。</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err="1">
                <a:hlinkClick r:id="rId3"/>
              </a:rPr>
              <a:t>区域卷积神经网络</a:t>
            </a:r>
            <a:r>
              <a:rPr lang="en-US" altLang="zh-CN" b="1" dirty="0"/>
              <a:t>:</a:t>
            </a:r>
            <a:r>
              <a:rPr lang="zh-CN" altLang="zh-CN" sz="1200" kern="1200" dirty="0">
                <a:solidFill>
                  <a:schemeClr val="tx1"/>
                </a:solidFill>
                <a:effectLst/>
                <a:latin typeface="+mn-lt"/>
                <a:ea typeface="+mn-ea"/>
                <a:cs typeface="+mn-cs"/>
              </a:rPr>
              <a:t>虽然</a:t>
            </a:r>
            <a:r>
              <a:rPr lang="en-US" altLang="zh-CN" sz="1200" kern="1200" dirty="0">
                <a:solidFill>
                  <a:schemeClr val="tx1"/>
                </a:solidFill>
                <a:effectLst/>
                <a:latin typeface="+mn-lt"/>
                <a:ea typeface="+mn-ea"/>
                <a:cs typeface="+mn-cs"/>
              </a:rPr>
              <a:t>RCNN</a:t>
            </a:r>
            <a:r>
              <a:rPr lang="zh-CN" altLang="zh-CN" sz="1200" kern="1200" dirty="0">
                <a:solidFill>
                  <a:schemeClr val="tx1"/>
                </a:solidFill>
                <a:effectLst/>
                <a:latin typeface="+mn-lt"/>
                <a:ea typeface="+mn-ea"/>
                <a:cs typeface="+mn-cs"/>
              </a:rPr>
              <a:t>已经取得了很大的进步，但它的缺点是显而易见的：在大量重叠的提案上进行冗余的特征计算</a:t>
            </a:r>
            <a:r>
              <a:rPr lang="en-US" altLang="zh-CN" sz="1200" kern="1200" dirty="0">
                <a:solidFill>
                  <a:schemeClr val="tx1"/>
                </a:solidFill>
                <a:effectLst/>
                <a:latin typeface="+mn-lt"/>
                <a:ea typeface="+mn-ea"/>
                <a:cs typeface="+mn-cs"/>
              </a:rPr>
              <a:t> ( </a:t>
            </a:r>
            <a:r>
              <a:rPr lang="zh-CN" altLang="zh-CN" sz="1200" kern="1200" dirty="0">
                <a:solidFill>
                  <a:schemeClr val="tx1"/>
                </a:solidFill>
                <a:effectLst/>
                <a:latin typeface="+mn-lt"/>
                <a:ea typeface="+mn-ea"/>
                <a:cs typeface="+mn-cs"/>
              </a:rPr>
              <a:t>一张图片超过</a:t>
            </a:r>
            <a:r>
              <a:rPr lang="en-US"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个框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，导致检测速度极慢</a:t>
            </a:r>
            <a:r>
              <a:rPr lang="en-US" altLang="zh-CN" sz="1200" kern="1200" dirty="0">
                <a:solidFill>
                  <a:schemeClr val="tx1"/>
                </a:solidFill>
                <a:effectLst/>
                <a:latin typeface="+mn-lt"/>
                <a:ea typeface="+mn-ea"/>
                <a:cs typeface="+mn-cs"/>
              </a:rPr>
              <a:t> ( GPU</a:t>
            </a:r>
            <a:r>
              <a:rPr lang="zh-CN" altLang="zh-CN" sz="1200" kern="1200" dirty="0">
                <a:solidFill>
                  <a:schemeClr val="tx1"/>
                </a:solidFill>
                <a:effectLst/>
                <a:latin typeface="+mn-lt"/>
                <a:ea typeface="+mn-ea"/>
                <a:cs typeface="+mn-cs"/>
              </a:rPr>
              <a:t>下每张图片</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秒 </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。同年晚些时候，</a:t>
            </a:r>
            <a:r>
              <a:rPr lang="en-US" altLang="zh-CN" sz="1200" kern="1200" dirty="0" err="1">
                <a:solidFill>
                  <a:schemeClr val="tx1"/>
                </a:solidFill>
                <a:effectLst/>
                <a:latin typeface="+mn-lt"/>
                <a:ea typeface="+mn-ea"/>
                <a:cs typeface="+mn-cs"/>
              </a:rPr>
              <a:t>SPPNet</a:t>
            </a:r>
            <a:r>
              <a:rPr lang="en-US" altLang="zh-CN" sz="1200" kern="1200" dirty="0">
                <a:solidFill>
                  <a:schemeClr val="tx1"/>
                </a:solidFill>
                <a:effectLst/>
                <a:latin typeface="+mn-lt"/>
                <a:ea typeface="+mn-ea"/>
                <a:cs typeface="+mn-cs"/>
              </a:rPr>
              <a:t>[17]</a:t>
            </a:r>
            <a:r>
              <a:rPr lang="zh-CN" altLang="zh-CN" sz="1200" kern="1200" dirty="0">
                <a:solidFill>
                  <a:schemeClr val="tx1"/>
                </a:solidFill>
                <a:effectLst/>
                <a:latin typeface="+mn-lt"/>
                <a:ea typeface="+mn-ea"/>
                <a:cs typeface="+mn-cs"/>
              </a:rPr>
              <a:t>被提出并克服了这个问题。</a:t>
            </a:r>
            <a:endParaRPr lang="zh-CN" altLang="zh-CN" sz="1200" kern="1200" dirty="0">
              <a:solidFill>
                <a:schemeClr val="tx1"/>
              </a:solidFill>
              <a:effectLst/>
              <a:latin typeface="+mn-lt"/>
              <a:ea typeface="+mn-ea"/>
              <a:cs typeface="+mn-cs"/>
            </a:endParaRPr>
          </a:p>
          <a:p>
            <a:endParaRPr lang="en-US" altLang="zh-CN" dirty="0"/>
          </a:p>
          <a:p>
            <a:r>
              <a:rPr lang="zh-CN" altLang="zh-CN" b="1" dirty="0"/>
              <a:t>深度卷积网络中的空间金字塔池化方法</a:t>
            </a:r>
            <a:r>
              <a:rPr lang="en-US" altLang="zh-CN" b="1" dirty="0"/>
              <a:t>:</a:t>
            </a:r>
            <a:r>
              <a:rPr lang="zh-CN" altLang="zh-CN" sz="1200" kern="1200" dirty="0">
                <a:solidFill>
                  <a:schemeClr val="tx1"/>
                </a:solidFill>
                <a:effectLst/>
                <a:latin typeface="+mn-lt"/>
                <a:ea typeface="+mn-ea"/>
                <a:cs typeface="+mn-cs"/>
              </a:rPr>
              <a:t>以前的</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模型需要固定大小的输入，</a:t>
            </a:r>
            <a:r>
              <a:rPr lang="en-US" altLang="zh-CN" sz="1200" kern="1200" dirty="0" err="1">
                <a:solidFill>
                  <a:schemeClr val="tx1"/>
                </a:solidFill>
                <a:effectLst/>
                <a:latin typeface="+mn-lt"/>
                <a:ea typeface="+mn-ea"/>
                <a:cs typeface="+mn-cs"/>
              </a:rPr>
              <a:t>SPPNet</a:t>
            </a:r>
            <a:r>
              <a:rPr lang="zh-CN" altLang="zh-CN" sz="1200" kern="1200" dirty="0">
                <a:solidFill>
                  <a:schemeClr val="tx1"/>
                </a:solidFill>
                <a:effectLst/>
                <a:latin typeface="+mn-lt"/>
                <a:ea typeface="+mn-ea"/>
                <a:cs typeface="+mn-cs"/>
              </a:rPr>
              <a:t>的主要贡献是引入了空间金字塔池化</a:t>
            </a:r>
            <a:r>
              <a:rPr lang="en-US" altLang="zh-CN" sz="1200" kern="1200" dirty="0">
                <a:solidFill>
                  <a:schemeClr val="tx1"/>
                </a:solidFill>
                <a:effectLst/>
                <a:latin typeface="+mn-lt"/>
                <a:ea typeface="+mn-ea"/>
                <a:cs typeface="+mn-cs"/>
              </a:rPr>
              <a:t>(SPP)</a:t>
            </a:r>
            <a:r>
              <a:rPr lang="zh-CN" altLang="zh-CN" sz="1200" kern="1200" dirty="0">
                <a:solidFill>
                  <a:schemeClr val="tx1"/>
                </a:solidFill>
                <a:effectLst/>
                <a:latin typeface="+mn-lt"/>
                <a:ea typeface="+mn-ea"/>
                <a:cs typeface="+mn-cs"/>
              </a:rPr>
              <a:t>层，它使</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能够生成固定长度的表示，而不需要重新缩放图像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感兴趣区域的大小。</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t="-39000" b="-3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3072" y="-4563888"/>
            <a:ext cx="12704048" cy="11421888"/>
          </a:xfrm>
          <a:prstGeom prst="rect">
            <a:avLst/>
          </a:prstGeom>
          <a:effectLst/>
        </p:spPr>
      </p:pic>
      <p:sp>
        <p:nvSpPr>
          <p:cNvPr id="5" name="文本框 4"/>
          <p:cNvSpPr txBox="1"/>
          <p:nvPr/>
        </p:nvSpPr>
        <p:spPr>
          <a:xfrm>
            <a:off x="3952451" y="2967335"/>
            <a:ext cx="7908460" cy="923330"/>
          </a:xfrm>
          <a:prstGeom prst="rect">
            <a:avLst/>
          </a:prstGeom>
          <a:noFill/>
          <a:effectLst>
            <a:glow rad="25400">
              <a:srgbClr val="DDEEF3"/>
            </a:glow>
          </a:effectLst>
        </p:spPr>
        <p:txBody>
          <a:bodyPr wrap="square" rtlCol="0">
            <a:spAutoFit/>
          </a:bodyPr>
          <a:lstStyle/>
          <a:p>
            <a:r>
              <a:rPr lang="zh-CN" altLang="en-US" sz="5400" dirty="0">
                <a:solidFill>
                  <a:srgbClr val="FEFEFE"/>
                </a:solidFill>
                <a:effectLst>
                  <a:glow rad="12700">
                    <a:srgbClr val="DDEEF3"/>
                  </a:glow>
                </a:effectLst>
                <a:latin typeface="方正准圆_GBK" panose="03000509000000000000" pitchFamily="65" charset="-122"/>
                <a:ea typeface="方正准圆_GBK" panose="03000509000000000000" pitchFamily="65" charset="-122"/>
              </a:rPr>
              <a:t>综述：目标检测的二十年</a:t>
            </a:r>
            <a:endParaRPr lang="zh-CN" altLang="en-US" sz="5400" dirty="0">
              <a:solidFill>
                <a:srgbClr val="FEFEFE"/>
              </a:solidFill>
              <a:effectLst>
                <a:glow rad="12700">
                  <a:srgbClr val="DDEEF3"/>
                </a:glow>
              </a:effectLst>
              <a:latin typeface="方正准圆_GBK" panose="03000509000000000000" pitchFamily="65" charset="-122"/>
              <a:ea typeface="方正准圆_GBK" panose="03000509000000000000" pitchFamily="65" charset="-122"/>
            </a:endParaRPr>
          </a:p>
        </p:txBody>
      </p:sp>
      <p:sp>
        <p:nvSpPr>
          <p:cNvPr id="6" name="文本框 5"/>
          <p:cNvSpPr txBox="1"/>
          <p:nvPr/>
        </p:nvSpPr>
        <p:spPr>
          <a:xfrm>
            <a:off x="4079776" y="2220473"/>
            <a:ext cx="7588581" cy="646331"/>
          </a:xfrm>
          <a:prstGeom prst="rect">
            <a:avLst/>
          </a:prstGeom>
          <a:noFill/>
        </p:spPr>
        <p:txBody>
          <a:bodyPr wrap="square" rtlCol="0">
            <a:spAutoFit/>
          </a:bodyPr>
          <a:lstStyle/>
          <a:p>
            <a:pPr algn="dist"/>
            <a:r>
              <a:rPr lang="en-US" altLang="zh-CN" sz="3600" dirty="0">
                <a:solidFill>
                  <a:srgbClr val="FAFAFA"/>
                </a:solidFill>
                <a:latin typeface="Impact" panose="020B0806030902050204" pitchFamily="34" charset="0"/>
              </a:rPr>
              <a:t>Object Detection in 20 Years: A Survey</a:t>
            </a:r>
            <a:endParaRPr lang="en-US" altLang="zh-CN" sz="3600" dirty="0">
              <a:solidFill>
                <a:srgbClr val="FAFAFA"/>
              </a:solidFill>
              <a:latin typeface="Impact" panose="020B0806030902050204" pitchFamily="34" charset="0"/>
            </a:endParaRPr>
          </a:p>
        </p:txBody>
      </p:sp>
      <p:sp>
        <p:nvSpPr>
          <p:cNvPr id="9" name="文本框 175"/>
          <p:cNvSpPr txBox="1"/>
          <p:nvPr/>
        </p:nvSpPr>
        <p:spPr>
          <a:xfrm>
            <a:off x="10805785" y="5589240"/>
            <a:ext cx="1372423" cy="261610"/>
          </a:xfrm>
          <a:prstGeom prst="rect">
            <a:avLst/>
          </a:prstGeom>
          <a:noFill/>
        </p:spPr>
        <p:txBody>
          <a:bodyPr wrap="square" rtlCol="0">
            <a:spAutoFit/>
          </a:bodyPr>
          <a:lstStyle/>
          <a:p>
            <a:pPr algn="l"/>
            <a:r>
              <a:rPr lang="zh-CN" altLang="en-US" sz="1100" dirty="0">
                <a:solidFill>
                  <a:srgbClr val="F6F6F6"/>
                </a:solidFill>
                <a:latin typeface="微软雅黑" panose="020B0503020204020204" pitchFamily="34" charset="-122"/>
                <a:ea typeface="微软雅黑" panose="020B0503020204020204" pitchFamily="34" charset="-122"/>
              </a:rPr>
              <a:t>汇报人：牛戈</a:t>
            </a:r>
            <a:endParaRPr lang="zh-CN" altLang="en-US" sz="1100" dirty="0">
              <a:solidFill>
                <a:srgbClr val="F6F6F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905556" y="653721"/>
            <a:ext cx="4830404" cy="369332"/>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ctr" fontAlgn="base">
              <a:spcBef>
                <a:spcPct val="0"/>
              </a:spcBef>
              <a:spcAft>
                <a:spcPct val="0"/>
              </a:spcAft>
              <a:defRPr/>
            </a:pPr>
            <a:r>
              <a:rPr lang="en-US" altLang="zh-CN" sz="1800" dirty="0">
                <a:solidFill>
                  <a:schemeClr val="lt1"/>
                </a:solidFill>
                <a:latin typeface="+mn-lt"/>
                <a:ea typeface="+mn-ea"/>
              </a:rPr>
              <a:t> 2.1 Milestones: CNN based Two-stage Detectors</a:t>
            </a:r>
            <a:endParaRPr lang="en-US" sz="1800" dirty="0">
              <a:solidFill>
                <a:schemeClr val="lt1"/>
              </a:solidFill>
              <a:latin typeface="+mn-lt"/>
              <a:ea typeface="+mn-ea"/>
              <a:sym typeface="Arial" panose="020B0604020202020204" pitchFamily="34" charset="0"/>
            </a:endParaRPr>
          </a:p>
        </p:txBody>
      </p:sp>
      <p:sp>
        <p:nvSpPr>
          <p:cNvPr id="10" name="六边形 9"/>
          <p:cNvSpPr/>
          <p:nvPr/>
        </p:nvSpPr>
        <p:spPr>
          <a:xfrm>
            <a:off x="69726" y="2132856"/>
            <a:ext cx="4226074" cy="3888432"/>
          </a:xfrm>
          <a:prstGeom prst="hexagon">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sz="1600" b="1" dirty="0"/>
              <a:t>Fast RCNN</a:t>
            </a:r>
            <a:endParaRPr lang="en-US" altLang="zh-CN" sz="1600" b="1" dirty="0"/>
          </a:p>
          <a:p>
            <a:pPr algn="ctr" fontAlgn="base">
              <a:spcBef>
                <a:spcPct val="0"/>
              </a:spcBef>
              <a:spcAft>
                <a:spcPct val="0"/>
              </a:spcAft>
            </a:pPr>
            <a:r>
              <a:rPr lang="en-US" altLang="zh-CN" sz="1600" dirty="0"/>
              <a:t>Fast-RCNN </a:t>
            </a:r>
            <a:r>
              <a:rPr lang="zh-CN" altLang="zh-CN" sz="1600" dirty="0"/>
              <a:t>成功地融合了</a:t>
            </a:r>
            <a:r>
              <a:rPr lang="en-US" altLang="zh-CN" sz="1600" dirty="0"/>
              <a:t> R-CNN </a:t>
            </a:r>
            <a:r>
              <a:rPr lang="zh-CN" altLang="zh-CN" sz="1600" dirty="0"/>
              <a:t>和</a:t>
            </a:r>
            <a:r>
              <a:rPr lang="en-US" altLang="zh-CN" sz="1600" dirty="0"/>
              <a:t> </a:t>
            </a:r>
            <a:r>
              <a:rPr lang="en-US" altLang="zh-CN" sz="1600" dirty="0" err="1"/>
              <a:t>SPPNet</a:t>
            </a:r>
            <a:r>
              <a:rPr lang="en-US" altLang="zh-CN" sz="1600" dirty="0"/>
              <a:t> </a:t>
            </a:r>
            <a:r>
              <a:rPr lang="zh-CN" altLang="zh-CN" sz="1600" dirty="0"/>
              <a:t>的优点，但其检测速度仍然受到提案</a:t>
            </a:r>
            <a:r>
              <a:rPr lang="en-US" altLang="zh-CN" sz="1600" dirty="0"/>
              <a:t>/</a:t>
            </a:r>
            <a:r>
              <a:rPr lang="zh-CN" altLang="zh-CN" sz="1600" dirty="0"/>
              <a:t>建议检测的限制</a:t>
            </a:r>
            <a:r>
              <a:rPr lang="en-US" altLang="zh-CN" sz="1600" dirty="0"/>
              <a:t> </a:t>
            </a:r>
            <a:r>
              <a:rPr lang="zh-CN" altLang="zh-CN" sz="1600" dirty="0"/>
              <a:t>。然后，一个问题自然而然地出现了：“ 我们能用</a:t>
            </a:r>
            <a:r>
              <a:rPr lang="en-US" altLang="zh-CN" sz="1600" dirty="0"/>
              <a:t>CNN</a:t>
            </a:r>
            <a:r>
              <a:rPr lang="zh-CN" altLang="zh-CN" sz="1600" dirty="0"/>
              <a:t>模型生成对象建议吗</a:t>
            </a:r>
            <a:r>
              <a:rPr lang="en-US" altLang="zh-CN" sz="1600" dirty="0"/>
              <a:t>? </a:t>
            </a:r>
            <a:r>
              <a:rPr lang="zh-CN" altLang="zh-CN" sz="1600" dirty="0"/>
              <a:t>”</a:t>
            </a:r>
            <a:endParaRPr lang="zh-CN" altLang="en-US" sz="1600" b="1" dirty="0"/>
          </a:p>
        </p:txBody>
      </p:sp>
      <p:sp>
        <p:nvSpPr>
          <p:cNvPr id="13" name="六边形 12"/>
          <p:cNvSpPr/>
          <p:nvPr/>
        </p:nvSpPr>
        <p:spPr>
          <a:xfrm>
            <a:off x="3592038" y="2132856"/>
            <a:ext cx="5112568" cy="3888432"/>
          </a:xfrm>
          <a:prstGeom prst="hexagon">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1600" b="1" dirty="0"/>
              <a:t>Faster RCNN</a:t>
            </a:r>
            <a:endParaRPr lang="en-US" altLang="zh-CN" sz="1600" b="1" dirty="0"/>
          </a:p>
          <a:p>
            <a:r>
              <a:rPr lang="en-US" altLang="zh-CN" sz="1600" dirty="0"/>
              <a:t>Faster RCNN </a:t>
            </a:r>
            <a:r>
              <a:rPr lang="zh-CN" altLang="zh-CN" sz="1600" dirty="0"/>
              <a:t>是第一个端到端的，也是第一个接近实时的深度学习检测器</a:t>
            </a:r>
            <a:r>
              <a:rPr lang="zh-CN" altLang="en-US" sz="1600" dirty="0"/>
              <a:t>。</a:t>
            </a:r>
            <a:r>
              <a:rPr lang="en-US" altLang="zh-CN" sz="1600" dirty="0"/>
              <a:t> Faster RCNN </a:t>
            </a:r>
            <a:r>
              <a:rPr lang="zh-CN" altLang="zh-CN" sz="1600" dirty="0"/>
              <a:t>的主要贡献是引入了区域建议网络</a:t>
            </a:r>
            <a:r>
              <a:rPr lang="en-US" altLang="zh-CN" sz="1600" dirty="0"/>
              <a:t> ( RPN )</a:t>
            </a:r>
            <a:r>
              <a:rPr lang="zh-CN" altLang="zh-CN" sz="1600" dirty="0"/>
              <a:t>，使几乎</a:t>
            </a:r>
            <a:r>
              <a:rPr lang="en-US" altLang="zh-CN" sz="1600" dirty="0"/>
              <a:t> cost-free </a:t>
            </a:r>
            <a:r>
              <a:rPr lang="zh-CN" altLang="zh-CN" sz="1600" dirty="0"/>
              <a:t>的区域建议成为可能。从</a:t>
            </a:r>
            <a:r>
              <a:rPr lang="en-US" altLang="zh-CN" sz="1600" dirty="0"/>
              <a:t> RCNN </a:t>
            </a:r>
            <a:r>
              <a:rPr lang="zh-CN" altLang="zh-CN" sz="1600" dirty="0"/>
              <a:t>到</a:t>
            </a:r>
            <a:r>
              <a:rPr lang="en-US" altLang="zh-CN" sz="1600" dirty="0"/>
              <a:t> Faster RCNN </a:t>
            </a:r>
            <a:r>
              <a:rPr lang="zh-CN" altLang="zh-CN" sz="1600" dirty="0"/>
              <a:t>，一个目标检测系统中的大部分独立块，如提案检测、特征提取、边界框回归等，都已经逐渐集成到一个统一的端到端学习框架中。</a:t>
            </a:r>
            <a:endParaRPr lang="zh-CN" altLang="zh-CN" sz="1600"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六边形 25"/>
          <p:cNvSpPr/>
          <p:nvPr/>
        </p:nvSpPr>
        <p:spPr>
          <a:xfrm>
            <a:off x="7945810" y="2168451"/>
            <a:ext cx="4226074" cy="3888432"/>
          </a:xfrm>
          <a:prstGeom prst="hexagon">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sz="1600" b="1" dirty="0"/>
              <a:t>Feature Pyramid Networks</a:t>
            </a:r>
            <a:r>
              <a:rPr lang="zh-CN" altLang="zh-CN" sz="1600" b="1" dirty="0"/>
              <a:t>（</a:t>
            </a:r>
            <a:r>
              <a:rPr lang="en-US" altLang="zh-CN" sz="1600" b="1" dirty="0"/>
              <a:t>FPN</a:t>
            </a:r>
            <a:r>
              <a:rPr lang="zh-CN" altLang="zh-CN" sz="1600" b="1" dirty="0"/>
              <a:t>）</a:t>
            </a:r>
            <a:endParaRPr lang="en-US" altLang="zh-CN" sz="1600" b="1" dirty="0"/>
          </a:p>
          <a:p>
            <a:pPr algn="ctr" fontAlgn="base">
              <a:spcBef>
                <a:spcPct val="0"/>
              </a:spcBef>
              <a:spcAft>
                <a:spcPct val="0"/>
              </a:spcAft>
            </a:pPr>
            <a:r>
              <a:rPr lang="zh-CN" altLang="zh-CN" sz="1600" dirty="0"/>
              <a:t>具有横向连接的自顶向下体系结构，用于在所有级别构建高级语义。由于</a:t>
            </a:r>
            <a:r>
              <a:rPr lang="en-US" altLang="zh-CN" sz="1600" dirty="0"/>
              <a:t>CNN</a:t>
            </a:r>
            <a:r>
              <a:rPr lang="zh-CN" altLang="zh-CN" sz="1600" dirty="0"/>
              <a:t>通过它的正向传播，自然形成了一个特征金字塔，</a:t>
            </a:r>
            <a:r>
              <a:rPr lang="en-US" altLang="zh-CN" sz="1600" dirty="0"/>
              <a:t>FPN</a:t>
            </a:r>
            <a:r>
              <a:rPr lang="zh-CN" altLang="zh-CN" sz="1600" dirty="0"/>
              <a:t>在检测各种尺度的目标方面显示出了巨大的进步。在基础的</a:t>
            </a:r>
            <a:r>
              <a:rPr lang="en-US" altLang="zh-CN" sz="1600" dirty="0"/>
              <a:t> Faster RCNN </a:t>
            </a:r>
            <a:r>
              <a:rPr lang="zh-CN" altLang="zh-CN" sz="1600" dirty="0"/>
              <a:t>系统中使用</a:t>
            </a:r>
            <a:r>
              <a:rPr lang="en-US" altLang="zh-CN" sz="1600" dirty="0"/>
              <a:t> FPN </a:t>
            </a:r>
            <a:r>
              <a:rPr lang="zh-CN" altLang="zh-CN" sz="1600" dirty="0"/>
              <a:t>，在</a:t>
            </a:r>
            <a:r>
              <a:rPr lang="en-US" altLang="zh-CN" sz="1600" dirty="0"/>
              <a:t> MSCOCO </a:t>
            </a:r>
            <a:r>
              <a:rPr lang="zh-CN" altLang="zh-CN" sz="1600" dirty="0"/>
              <a:t>数据集上实现了最先进的单模型检测结果，没有任何附加条件 </a:t>
            </a:r>
            <a:endParaRPr lang="zh-CN" altLang="en-US" sz="16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63834"/>
            <a:ext cx="7209744" cy="40011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000" dirty="0">
                <a:solidFill>
                  <a:srgbClr val="F5F5F5"/>
                </a:solidFill>
                <a:latin typeface="Arial" panose="020B0604020202020204" pitchFamily="34" charset="0"/>
                <a:ea typeface="方正准圆_GBK" panose="03000509000000000000" pitchFamily="65" charset="-122"/>
              </a:rPr>
              <a:t>2.1 Milestones: CNN based One-stage Detectors</a:t>
            </a:r>
            <a:endParaRPr lang="zh-CN" altLang="zh-CN" sz="2000" dirty="0">
              <a:solidFill>
                <a:srgbClr val="F5F5F5"/>
              </a:solidFill>
              <a:latin typeface="Arial" panose="020B0604020202020204" pitchFamily="34" charset="0"/>
              <a:ea typeface="方正准圆_GBK" panose="03000509000000000000" pitchFamily="65" charset="-122"/>
            </a:endParaRPr>
          </a:p>
        </p:txBody>
      </p:sp>
      <p:sp>
        <p:nvSpPr>
          <p:cNvPr id="10" name="六边形 9"/>
          <p:cNvSpPr/>
          <p:nvPr/>
        </p:nvSpPr>
        <p:spPr>
          <a:xfrm>
            <a:off x="157192" y="2276872"/>
            <a:ext cx="3980475" cy="3196124"/>
          </a:xfrm>
          <a:prstGeom prst="hexagon">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sz="1600" b="1" dirty="0"/>
              <a:t>You Only Look </a:t>
            </a:r>
            <a:r>
              <a:rPr lang="en-US" altLang="zh-CN" sz="1600" b="1"/>
              <a:t>Once (YOLO</a:t>
            </a:r>
            <a:r>
              <a:rPr lang="en-US" altLang="zh-CN" sz="1600" b="1" dirty="0"/>
              <a:t>)</a:t>
            </a:r>
            <a:endParaRPr lang="en-US" altLang="zh-CN" sz="1600" b="1" dirty="0"/>
          </a:p>
          <a:p>
            <a:pPr algn="ctr" fontAlgn="base">
              <a:spcBef>
                <a:spcPct val="0"/>
              </a:spcBef>
              <a:spcAft>
                <a:spcPct val="0"/>
              </a:spcAft>
            </a:pPr>
            <a:r>
              <a:rPr lang="en-US" altLang="zh-CN" sz="1600" b="1" dirty="0"/>
              <a:t>2015</a:t>
            </a:r>
            <a:r>
              <a:rPr lang="zh-CN" altLang="en-US" sz="1600" b="1" dirty="0"/>
              <a:t>年提出，是</a:t>
            </a:r>
            <a:r>
              <a:rPr lang="zh-CN" altLang="zh-CN" sz="1600" b="1" dirty="0"/>
              <a:t>深度学习时代的第一个单级</a:t>
            </a:r>
            <a:r>
              <a:rPr lang="zh-CN" altLang="zh-CN" sz="1600" b="1"/>
              <a:t>检测器。</a:t>
            </a:r>
            <a:endParaRPr lang="en-US" altLang="zh-CN" sz="1600" b="1" dirty="0"/>
          </a:p>
          <a:p>
            <a:pPr algn="ctr" fontAlgn="base">
              <a:spcBef>
                <a:spcPct val="0"/>
              </a:spcBef>
              <a:spcAft>
                <a:spcPct val="0"/>
              </a:spcAft>
            </a:pPr>
            <a:r>
              <a:rPr lang="en-US" altLang="zh-CN" sz="1600" b="1" dirty="0"/>
              <a:t>YOLO</a:t>
            </a:r>
            <a:r>
              <a:rPr lang="zh-CN" altLang="zh-CN" sz="1600" b="1" dirty="0"/>
              <a:t>将单个神经网络应用于整个图像。该网络将图像分割成多个区域，同时预测每个区域的边界框和概率。</a:t>
            </a:r>
            <a:endParaRPr lang="zh-CN" altLang="zh-CN" sz="1600" b="1" dirty="0"/>
          </a:p>
        </p:txBody>
      </p:sp>
      <p:sp>
        <p:nvSpPr>
          <p:cNvPr id="14" name="六边形 13"/>
          <p:cNvSpPr/>
          <p:nvPr/>
        </p:nvSpPr>
        <p:spPr>
          <a:xfrm>
            <a:off x="7558243" y="2275945"/>
            <a:ext cx="4514420" cy="3196125"/>
          </a:xfrm>
          <a:prstGeom prst="hexagon">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sz="1600" b="1"/>
              <a:t>RetinaNet</a:t>
            </a:r>
            <a:endParaRPr lang="en-US" altLang="zh-CN" sz="1600" b="1" dirty="0"/>
          </a:p>
          <a:p>
            <a:pPr algn="ctr" fontAlgn="base">
              <a:spcBef>
                <a:spcPct val="0"/>
              </a:spcBef>
              <a:spcAft>
                <a:spcPct val="0"/>
              </a:spcAft>
            </a:pPr>
            <a:r>
              <a:rPr lang="zh-CN" altLang="zh-CN" sz="1600" b="1"/>
              <a:t>提出了</a:t>
            </a:r>
            <a:r>
              <a:rPr lang="en-US" altLang="zh-CN" sz="1600" b="1" dirty="0" err="1"/>
              <a:t>RetinaNet</a:t>
            </a:r>
            <a:r>
              <a:rPr lang="zh-CN" altLang="en-US" sz="1600" b="1" dirty="0"/>
              <a:t>的研究人员</a:t>
            </a:r>
            <a:r>
              <a:rPr lang="zh-CN" altLang="zh-CN" sz="1600" b="1" dirty="0"/>
              <a:t>声称，在密集探测器训练过程中所遇到的极端</a:t>
            </a:r>
            <a:r>
              <a:rPr lang="zh-CN" altLang="zh-CN" sz="1600" b="1"/>
              <a:t>的前景</a:t>
            </a:r>
            <a:r>
              <a:rPr lang="en-US" altLang="zh-CN" sz="1600" b="1" dirty="0"/>
              <a:t>-</a:t>
            </a:r>
            <a:r>
              <a:rPr lang="zh-CN" altLang="zh-CN" sz="1600" b="1" dirty="0"/>
              <a:t>背景阶层不平衡是主要原因。为此</a:t>
            </a:r>
            <a:r>
              <a:rPr lang="zh-CN" altLang="zh-CN" sz="1600" b="1"/>
              <a:t>，在</a:t>
            </a:r>
            <a:r>
              <a:rPr lang="en-US" altLang="zh-CN" sz="1600" b="1"/>
              <a:t> RetinaNet</a:t>
            </a:r>
            <a:r>
              <a:rPr lang="en-US" altLang="zh-CN" sz="1600" b="1" dirty="0"/>
              <a:t> </a:t>
            </a:r>
            <a:r>
              <a:rPr lang="zh-CN" altLang="zh-CN" sz="1600" b="1" dirty="0"/>
              <a:t>中引入了一个新的</a:t>
            </a:r>
            <a:r>
              <a:rPr lang="zh-CN" altLang="zh-CN" sz="1600" b="1"/>
              <a:t>损失函数 “</a:t>
            </a:r>
            <a:r>
              <a:rPr lang="en-US" altLang="zh-CN" sz="1600" b="1" dirty="0"/>
              <a:t> </a:t>
            </a:r>
            <a:r>
              <a:rPr lang="zh-CN" altLang="zh-CN" sz="1600" b="1" dirty="0"/>
              <a:t>焦损失”，通过对标准交叉熵损失的重构，使检测器在训练过程中更加关注难分类的样本。焦损耗使得单级检测器在保持很高的检测速度的同时，可以达到与两级检测器相当的精度。</a:t>
            </a:r>
            <a:endParaRPr lang="zh-CN" altLang="zh-CN" sz="1600" b="1"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六边形 25"/>
          <p:cNvSpPr/>
          <p:nvPr/>
        </p:nvSpPr>
        <p:spPr>
          <a:xfrm>
            <a:off x="3719736" y="2276872"/>
            <a:ext cx="4320480" cy="3196124"/>
          </a:xfrm>
          <a:prstGeom prst="hexagon">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sz="1600" b="1" dirty="0"/>
              <a:t>Single </a:t>
            </a:r>
            <a:r>
              <a:rPr lang="en-US" altLang="zh-CN" sz="1600" b="1"/>
              <a:t>Shot MultiBox </a:t>
            </a:r>
            <a:r>
              <a:rPr lang="en-US" altLang="zh-CN" sz="1600" b="1" dirty="0"/>
              <a:t>Detector (SSD)</a:t>
            </a:r>
            <a:endParaRPr lang="en-US" altLang="zh-CN" sz="1600" b="1" dirty="0"/>
          </a:p>
          <a:p>
            <a:pPr algn="ctr" fontAlgn="base">
              <a:spcBef>
                <a:spcPct val="0"/>
              </a:spcBef>
              <a:spcAft>
                <a:spcPct val="0"/>
              </a:spcAft>
            </a:pPr>
            <a:r>
              <a:rPr lang="zh-CN" altLang="zh-CN" sz="1600" b="1" dirty="0"/>
              <a:t>是深度学习时代的第二款单级</a:t>
            </a:r>
            <a:r>
              <a:rPr lang="zh-CN" altLang="zh-CN" sz="1600" b="1"/>
              <a:t>探测器。</a:t>
            </a:r>
            <a:r>
              <a:rPr lang="en-US" altLang="zh-CN" sz="1600" b="1" dirty="0"/>
              <a:t>SSD</a:t>
            </a:r>
            <a:r>
              <a:rPr lang="zh-CN" altLang="zh-CN" sz="1600" b="1" dirty="0"/>
              <a:t>的主要贡献是引入了多参考和多分辨率检测技术，这大大提高了单级检测器的检测精度，特别是对于一些小</a:t>
            </a:r>
            <a:r>
              <a:rPr lang="zh-CN" altLang="zh-CN" sz="1600" b="1"/>
              <a:t>目标。</a:t>
            </a:r>
            <a:r>
              <a:rPr lang="en-US" altLang="zh-CN" sz="1600" b="1" dirty="0"/>
              <a:t>SSD</a:t>
            </a:r>
            <a:r>
              <a:rPr lang="zh-CN" altLang="zh-CN" sz="1600" b="1" dirty="0"/>
              <a:t>在检测速度和准确度上都有优势 </a:t>
            </a:r>
            <a:endParaRPr lang="zh-CN" altLang="zh-CN" sz="16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63834"/>
            <a:ext cx="7209744" cy="40011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000" dirty="0">
                <a:solidFill>
                  <a:srgbClr val="F5F5F5"/>
                </a:solidFill>
                <a:latin typeface="Arial" panose="020B0604020202020204" pitchFamily="34" charset="0"/>
                <a:ea typeface="方正准圆_GBK" panose="03000509000000000000" pitchFamily="65" charset="-122"/>
              </a:rPr>
              <a:t>2.2 Object Detection Datasets and Metrics</a:t>
            </a:r>
            <a:endParaRPr lang="zh-CN" altLang="zh-CN" sz="2000" dirty="0">
              <a:solidFill>
                <a:srgbClr val="F5F5F5"/>
              </a:solidFill>
              <a:latin typeface="Arial" panose="020B0604020202020204" pitchFamily="34" charset="0"/>
              <a:ea typeface="方正准圆_GBK" panose="03000509000000000000" pitchFamily="65" charset="-122"/>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nvPicPr>
        <p:blipFill>
          <a:blip r:embed="rId1"/>
          <a:stretch>
            <a:fillRect/>
          </a:stretch>
        </p:blipFill>
        <p:spPr>
          <a:xfrm>
            <a:off x="83433" y="2564904"/>
            <a:ext cx="7209744" cy="1988312"/>
          </a:xfrm>
          <a:prstGeom prst="rect">
            <a:avLst/>
          </a:prstGeom>
        </p:spPr>
      </p:pic>
      <p:pic>
        <p:nvPicPr>
          <p:cNvPr id="3" name="图片 2"/>
          <p:cNvPicPr>
            <a:picLocks noChangeAspect="1"/>
          </p:cNvPicPr>
          <p:nvPr/>
        </p:nvPicPr>
        <p:blipFill>
          <a:blip r:embed="rId2"/>
          <a:stretch>
            <a:fillRect/>
          </a:stretch>
        </p:blipFill>
        <p:spPr>
          <a:xfrm>
            <a:off x="7464152" y="1306500"/>
            <a:ext cx="4644415" cy="48876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63834"/>
            <a:ext cx="7209744" cy="40011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000" dirty="0">
                <a:solidFill>
                  <a:srgbClr val="F5F5F5"/>
                </a:solidFill>
                <a:latin typeface="Arial" panose="020B0604020202020204" pitchFamily="34" charset="0"/>
                <a:ea typeface="方正准圆_GBK" panose="03000509000000000000" pitchFamily="65" charset="-122"/>
              </a:rPr>
              <a:t>2.2 Object Detection Datasets and Metrics</a:t>
            </a:r>
            <a:endParaRPr lang="zh-CN" altLang="zh-CN" sz="2000" dirty="0">
              <a:solidFill>
                <a:srgbClr val="F5F5F5"/>
              </a:solidFill>
              <a:latin typeface="Arial" panose="020B0604020202020204" pitchFamily="34" charset="0"/>
              <a:ea typeface="方正准圆_GBK" panose="03000509000000000000" pitchFamily="65" charset="-122"/>
            </a:endParaRPr>
          </a:p>
        </p:txBody>
      </p:sp>
      <p:sp>
        <p:nvSpPr>
          <p:cNvPr id="10" name="六边形 9"/>
          <p:cNvSpPr/>
          <p:nvPr/>
        </p:nvSpPr>
        <p:spPr>
          <a:xfrm>
            <a:off x="1307636" y="2203785"/>
            <a:ext cx="3538733" cy="3053187"/>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dirty="0"/>
              <a:t>Pascal VOC</a:t>
            </a:r>
            <a:endParaRPr lang="en-US" altLang="zh-CN" b="1" dirty="0"/>
          </a:p>
          <a:p>
            <a:pPr algn="ctr" fontAlgn="base">
              <a:spcBef>
                <a:spcPct val="0"/>
              </a:spcBef>
              <a:spcAft>
                <a:spcPct val="0"/>
              </a:spcAft>
            </a:pPr>
            <a:r>
              <a:rPr lang="en-US" altLang="zh-CN" dirty="0"/>
              <a:t>PASCAL VOC</a:t>
            </a:r>
            <a:r>
              <a:rPr lang="zh-CN" altLang="zh-CN" dirty="0"/>
              <a:t>中包含多种任务，包括图像分类、目标检测、语义分割和动作检测。两种版本的</a:t>
            </a:r>
            <a:r>
              <a:rPr lang="en-US" altLang="zh-CN" dirty="0"/>
              <a:t>Pascal-VOC</a:t>
            </a:r>
            <a:r>
              <a:rPr lang="zh-CN" altLang="zh-CN" dirty="0"/>
              <a:t>主要用于对象检测</a:t>
            </a:r>
            <a:r>
              <a:rPr lang="zh-CN" altLang="en-US" dirty="0"/>
              <a:t>，两种版本只是在数据比例上有差异</a:t>
            </a:r>
            <a:endParaRPr lang="zh-CN" altLang="zh-CN" sz="1600" b="1" dirty="0"/>
          </a:p>
        </p:txBody>
      </p:sp>
      <p:sp>
        <p:nvSpPr>
          <p:cNvPr id="14" name="六边形 13"/>
          <p:cNvSpPr/>
          <p:nvPr/>
        </p:nvSpPr>
        <p:spPr>
          <a:xfrm>
            <a:off x="7464152" y="2204864"/>
            <a:ext cx="3312368" cy="3052108"/>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dirty="0"/>
              <a:t>MS-COCO</a:t>
            </a:r>
            <a:endParaRPr lang="en-US" altLang="zh-CN" b="1" dirty="0"/>
          </a:p>
          <a:p>
            <a:pPr algn="ctr" fontAlgn="base">
              <a:spcBef>
                <a:spcPct val="0"/>
              </a:spcBef>
              <a:spcAft>
                <a:spcPct val="0"/>
              </a:spcAft>
            </a:pPr>
            <a:r>
              <a:rPr lang="zh-CN" altLang="zh-CN" dirty="0"/>
              <a:t>对象类别比</a:t>
            </a:r>
            <a:r>
              <a:rPr lang="en-US" altLang="zh-CN" dirty="0"/>
              <a:t> ILSVRC </a:t>
            </a:r>
            <a:r>
              <a:rPr lang="zh-CN" altLang="zh-CN" dirty="0"/>
              <a:t>少，但是对象实例多。</a:t>
            </a:r>
            <a:endParaRPr lang="zh-CN" altLang="zh-CN" sz="1600" b="1"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六边形 25"/>
          <p:cNvSpPr/>
          <p:nvPr/>
        </p:nvSpPr>
        <p:spPr>
          <a:xfrm>
            <a:off x="4223791" y="2203785"/>
            <a:ext cx="3988517" cy="3053187"/>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dirty="0"/>
              <a:t>ILSVRC</a:t>
            </a:r>
            <a:endParaRPr lang="en-US" altLang="zh-CN" b="1" dirty="0"/>
          </a:p>
          <a:p>
            <a:pPr algn="ctr" fontAlgn="base">
              <a:spcBef>
                <a:spcPct val="0"/>
              </a:spcBef>
              <a:spcAft>
                <a:spcPct val="0"/>
              </a:spcAft>
            </a:pPr>
            <a:r>
              <a:rPr lang="zh-CN" altLang="zh-CN" dirty="0"/>
              <a:t>包含一个使用</a:t>
            </a:r>
            <a:r>
              <a:rPr lang="en-US" altLang="zh-CN" dirty="0"/>
              <a:t> ImageNet </a:t>
            </a:r>
            <a:r>
              <a:rPr lang="zh-CN" altLang="zh-CN" dirty="0"/>
              <a:t>图像的检测挑战。</a:t>
            </a:r>
            <a:r>
              <a:rPr lang="en-US" altLang="zh-CN" dirty="0"/>
              <a:t>ILSVRC </a:t>
            </a:r>
            <a:r>
              <a:rPr lang="zh-CN" altLang="zh-CN" dirty="0"/>
              <a:t>检测数据集包含</a:t>
            </a:r>
            <a:r>
              <a:rPr lang="en-US" altLang="zh-CN" dirty="0"/>
              <a:t>200</a:t>
            </a:r>
            <a:r>
              <a:rPr lang="zh-CN" altLang="zh-CN" dirty="0"/>
              <a:t>类视觉对象。它的图像</a:t>
            </a:r>
            <a:r>
              <a:rPr lang="en-US" altLang="zh-CN" dirty="0"/>
              <a:t>/</a:t>
            </a:r>
            <a:r>
              <a:rPr lang="zh-CN" altLang="zh-CN" dirty="0"/>
              <a:t>对象实例的数量比</a:t>
            </a:r>
            <a:r>
              <a:rPr lang="en-US" altLang="zh-CN" dirty="0"/>
              <a:t>VOC</a:t>
            </a:r>
            <a:r>
              <a:rPr lang="zh-CN" altLang="zh-CN" dirty="0"/>
              <a:t>大两个数量级。</a:t>
            </a:r>
            <a:endParaRPr lang="zh-CN" altLang="zh-CN" sz="16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63834"/>
            <a:ext cx="7209744" cy="40011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000" dirty="0">
                <a:solidFill>
                  <a:srgbClr val="F5F5F5"/>
                </a:solidFill>
                <a:latin typeface="Arial" panose="020B0604020202020204" pitchFamily="34" charset="0"/>
                <a:ea typeface="方正准圆_GBK" panose="03000509000000000000" pitchFamily="65" charset="-122"/>
              </a:rPr>
              <a:t>2.2 Object Detection Datasets and Metrics</a:t>
            </a:r>
            <a:endParaRPr lang="zh-CN" altLang="zh-CN" sz="2000" dirty="0">
              <a:solidFill>
                <a:srgbClr val="F5F5F5"/>
              </a:solidFill>
              <a:latin typeface="Arial" panose="020B0604020202020204" pitchFamily="34" charset="0"/>
              <a:ea typeface="方正准圆_GBK" panose="03000509000000000000" pitchFamily="65" charset="-122"/>
            </a:endParaRPr>
          </a:p>
        </p:txBody>
      </p:sp>
      <p:sp>
        <p:nvSpPr>
          <p:cNvPr id="10" name="六边形 9"/>
          <p:cNvSpPr/>
          <p:nvPr/>
        </p:nvSpPr>
        <p:spPr>
          <a:xfrm>
            <a:off x="-240704" y="3573016"/>
            <a:ext cx="3154088" cy="3125220"/>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dirty="0"/>
              <a:t>Pascal VOC</a:t>
            </a:r>
            <a:endParaRPr lang="en-US" altLang="zh-CN" b="1" dirty="0"/>
          </a:p>
          <a:p>
            <a:pPr algn="ctr" fontAlgn="base">
              <a:spcBef>
                <a:spcPct val="0"/>
              </a:spcBef>
              <a:spcAft>
                <a:spcPct val="0"/>
              </a:spcAft>
            </a:pPr>
            <a:r>
              <a:rPr lang="en-US" altLang="zh-CN" dirty="0"/>
              <a:t>PASCAL VOC</a:t>
            </a:r>
            <a:r>
              <a:rPr lang="zh-CN" altLang="zh-CN" dirty="0"/>
              <a:t>中包含多种任务，包括图像分类、目标检测、语义分割和动作检测。两种版本的</a:t>
            </a:r>
            <a:r>
              <a:rPr lang="en-US" altLang="zh-CN" dirty="0"/>
              <a:t>Pascal-VOC</a:t>
            </a:r>
            <a:r>
              <a:rPr lang="zh-CN" altLang="zh-CN" dirty="0"/>
              <a:t>主要用于对象检测</a:t>
            </a:r>
            <a:r>
              <a:rPr lang="zh-CN" altLang="en-US" dirty="0"/>
              <a:t>，两种版本只是在数据比例上有差异</a:t>
            </a:r>
            <a:endParaRPr lang="zh-CN" altLang="zh-CN" sz="1600" b="1" dirty="0"/>
          </a:p>
        </p:txBody>
      </p:sp>
      <p:sp>
        <p:nvSpPr>
          <p:cNvPr id="14" name="六边形 13"/>
          <p:cNvSpPr/>
          <p:nvPr/>
        </p:nvSpPr>
        <p:spPr>
          <a:xfrm>
            <a:off x="4821979" y="3574120"/>
            <a:ext cx="2952328" cy="3124116"/>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dirty="0"/>
              <a:t>MS-COCO</a:t>
            </a:r>
            <a:endParaRPr lang="en-US" altLang="zh-CN" b="1" dirty="0"/>
          </a:p>
          <a:p>
            <a:pPr algn="ctr" fontAlgn="base">
              <a:spcBef>
                <a:spcPct val="0"/>
              </a:spcBef>
              <a:spcAft>
                <a:spcPct val="0"/>
              </a:spcAft>
            </a:pPr>
            <a:r>
              <a:rPr lang="zh-CN" altLang="zh-CN" dirty="0"/>
              <a:t>对象类别比</a:t>
            </a:r>
            <a:r>
              <a:rPr lang="en-US" altLang="zh-CN" dirty="0"/>
              <a:t> ILSVRC </a:t>
            </a:r>
            <a:r>
              <a:rPr lang="zh-CN" altLang="zh-CN" dirty="0"/>
              <a:t>少，但是对象实例多。</a:t>
            </a:r>
            <a:endParaRPr lang="zh-CN" altLang="zh-CN" sz="1600" b="1"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六边形 25"/>
          <p:cNvSpPr/>
          <p:nvPr/>
        </p:nvSpPr>
        <p:spPr>
          <a:xfrm>
            <a:off x="2085885" y="2010406"/>
            <a:ext cx="3554983" cy="3125220"/>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dirty="0"/>
              <a:t>ILSVRC</a:t>
            </a:r>
            <a:endParaRPr lang="en-US" altLang="zh-CN" b="1" dirty="0"/>
          </a:p>
          <a:p>
            <a:pPr algn="ctr" fontAlgn="base">
              <a:spcBef>
                <a:spcPct val="0"/>
              </a:spcBef>
              <a:spcAft>
                <a:spcPct val="0"/>
              </a:spcAft>
            </a:pPr>
            <a:r>
              <a:rPr lang="zh-CN" altLang="zh-CN" dirty="0"/>
              <a:t>包含一个使用</a:t>
            </a:r>
            <a:r>
              <a:rPr lang="en-US" altLang="zh-CN" dirty="0"/>
              <a:t> ImageNet </a:t>
            </a:r>
            <a:r>
              <a:rPr lang="zh-CN" altLang="zh-CN" dirty="0"/>
              <a:t>图像的检测挑战。</a:t>
            </a:r>
            <a:r>
              <a:rPr lang="en-US" altLang="zh-CN" dirty="0"/>
              <a:t>ILSVRC </a:t>
            </a:r>
            <a:r>
              <a:rPr lang="zh-CN" altLang="zh-CN" dirty="0"/>
              <a:t>检测数据集包含</a:t>
            </a:r>
            <a:r>
              <a:rPr lang="en-US" altLang="zh-CN" dirty="0"/>
              <a:t>200</a:t>
            </a:r>
            <a:r>
              <a:rPr lang="zh-CN" altLang="zh-CN" dirty="0"/>
              <a:t>类视觉对象。它的图像</a:t>
            </a:r>
            <a:r>
              <a:rPr lang="en-US" altLang="zh-CN" dirty="0"/>
              <a:t>/</a:t>
            </a:r>
            <a:r>
              <a:rPr lang="zh-CN" altLang="zh-CN" dirty="0"/>
              <a:t>对象实例的数量比</a:t>
            </a:r>
            <a:r>
              <a:rPr lang="en-US" altLang="zh-CN" dirty="0"/>
              <a:t>VOC</a:t>
            </a:r>
            <a:r>
              <a:rPr lang="zh-CN" altLang="zh-CN" dirty="0"/>
              <a:t>大两个数量级。</a:t>
            </a:r>
            <a:endParaRPr lang="zh-CN" altLang="zh-CN" sz="1600" b="1" dirty="0"/>
          </a:p>
        </p:txBody>
      </p:sp>
      <p:sp>
        <p:nvSpPr>
          <p:cNvPr id="8" name="六边形 7"/>
          <p:cNvSpPr/>
          <p:nvPr/>
        </p:nvSpPr>
        <p:spPr>
          <a:xfrm>
            <a:off x="6995931" y="1943204"/>
            <a:ext cx="3168352" cy="3259623"/>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1600" b="1" dirty="0"/>
              <a:t>Open Images</a:t>
            </a:r>
            <a:endParaRPr lang="en-US" altLang="zh-CN" sz="1600" b="1" dirty="0"/>
          </a:p>
          <a:p>
            <a:pPr algn="ctr"/>
            <a:r>
              <a:rPr lang="zh-CN" altLang="zh-CN" sz="1600" dirty="0"/>
              <a:t>继</a:t>
            </a:r>
            <a:r>
              <a:rPr lang="en-US" altLang="zh-CN" sz="1600" dirty="0"/>
              <a:t> MS-COCO </a:t>
            </a:r>
            <a:r>
              <a:rPr lang="zh-CN" altLang="zh-CN" sz="1600" dirty="0"/>
              <a:t>之后，开放图像检测</a:t>
            </a:r>
            <a:r>
              <a:rPr lang="en-US" altLang="zh-CN" sz="1600" dirty="0"/>
              <a:t> ( OID ) </a:t>
            </a:r>
            <a:r>
              <a:rPr lang="zh-CN" altLang="zh-CN" sz="1600" dirty="0"/>
              <a:t>技术在</a:t>
            </a:r>
            <a:r>
              <a:rPr lang="en-US" altLang="zh-CN" sz="1600" dirty="0"/>
              <a:t>2018</a:t>
            </a:r>
            <a:r>
              <a:rPr lang="zh-CN" altLang="zh-CN" sz="1600" dirty="0"/>
              <a:t>年迎来了前所未有的挑战。在开放图像中有两个任务：标准目标检测，</a:t>
            </a:r>
            <a:r>
              <a:rPr lang="zh-CN" altLang="en-US" sz="1600" dirty="0"/>
              <a:t>和</a:t>
            </a:r>
            <a:r>
              <a:rPr lang="zh-CN" altLang="zh-CN" sz="1600" dirty="0"/>
              <a:t>视觉关系检测，检测特定关系中成对的目标。</a:t>
            </a:r>
            <a:endParaRPr lang="zh-CN" altLang="zh-CN" sz="1600" dirty="0"/>
          </a:p>
        </p:txBody>
      </p:sp>
      <p:sp>
        <p:nvSpPr>
          <p:cNvPr id="9" name="六边形 8"/>
          <p:cNvSpPr/>
          <p:nvPr/>
        </p:nvSpPr>
        <p:spPr>
          <a:xfrm>
            <a:off x="9253018" y="3574120"/>
            <a:ext cx="2952328" cy="3124116"/>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1600" b="1" dirty="0"/>
              <a:t>Datasets of Other Detection Tasks</a:t>
            </a:r>
            <a:endParaRPr lang="en-US" altLang="zh-CN" sz="1600" b="1" dirty="0"/>
          </a:p>
          <a:p>
            <a:pPr algn="ctr"/>
            <a:r>
              <a:rPr lang="zh-CN" altLang="zh-CN" sz="1600" dirty="0"/>
              <a:t>在过去的</a:t>
            </a:r>
            <a:r>
              <a:rPr lang="en-US" altLang="zh-CN" sz="1600" dirty="0"/>
              <a:t>20</a:t>
            </a:r>
            <a:r>
              <a:rPr lang="zh-CN" altLang="zh-CN" sz="1600" dirty="0"/>
              <a:t>年里，除了一般的目标检测外，在行人检测、人脸检测、文本检测、交通标志</a:t>
            </a:r>
            <a:r>
              <a:rPr lang="en-US" altLang="zh-CN" sz="1600" dirty="0"/>
              <a:t>/</a:t>
            </a:r>
            <a:r>
              <a:rPr lang="zh-CN" altLang="zh-CN" sz="1600" dirty="0"/>
              <a:t>灯光检测、遥感目标检测等特定领域的检测应用也十分繁荣。</a:t>
            </a:r>
            <a:endParaRPr lang="zh-CN" altLang="zh-CN"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63834"/>
            <a:ext cx="7209744" cy="40011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000" dirty="0">
                <a:solidFill>
                  <a:srgbClr val="F5F5F5"/>
                </a:solidFill>
                <a:latin typeface="Arial" panose="020B0604020202020204" pitchFamily="34" charset="0"/>
                <a:ea typeface="方正准圆_GBK" panose="03000509000000000000" pitchFamily="65" charset="-122"/>
              </a:rPr>
              <a:t>2.2 Metrics</a:t>
            </a:r>
            <a:endParaRPr lang="zh-CN" altLang="zh-CN" sz="2000" dirty="0">
              <a:solidFill>
                <a:srgbClr val="F5F5F5"/>
              </a:solidFill>
              <a:latin typeface="Arial" panose="020B0604020202020204" pitchFamily="34" charset="0"/>
              <a:ea typeface="方正准圆_GBK" panose="03000509000000000000" pitchFamily="65" charset="-122"/>
            </a:endParaRPr>
          </a:p>
        </p:txBody>
      </p:sp>
      <p:sp>
        <p:nvSpPr>
          <p:cNvPr id="10" name="六边形 9"/>
          <p:cNvSpPr/>
          <p:nvPr/>
        </p:nvSpPr>
        <p:spPr>
          <a:xfrm>
            <a:off x="-240704" y="2420888"/>
            <a:ext cx="12529392" cy="4277348"/>
          </a:xfrm>
          <a:prstGeom prst="hexagon">
            <a:avLst/>
          </a:prstGeom>
          <a:solidFill>
            <a:schemeClr val="accent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dirty="0"/>
              <a:t>	</a:t>
            </a:r>
            <a:r>
              <a:rPr lang="zh-CN" altLang="zh-CN" dirty="0"/>
              <a:t>“ 平均精度</a:t>
            </a:r>
            <a:r>
              <a:rPr lang="en-US" altLang="zh-CN" dirty="0"/>
              <a:t> ( AP ) </a:t>
            </a:r>
            <a:r>
              <a:rPr lang="zh-CN" altLang="zh-CN" dirty="0"/>
              <a:t>”，</a:t>
            </a:r>
            <a:r>
              <a:rPr lang="en-US" altLang="zh-CN" dirty="0"/>
              <a:t>AP </a:t>
            </a:r>
            <a:r>
              <a:rPr lang="zh-CN" altLang="zh-CN" dirty="0"/>
              <a:t>定义为不同召回情况下的平均检测精度，通常以类别特定的方式进行评估。为了比较所有对象类别的性能，通常使用所有对象类别的平均</a:t>
            </a:r>
            <a:r>
              <a:rPr lang="en-US" altLang="zh-CN" dirty="0"/>
              <a:t> AP ( </a:t>
            </a:r>
            <a:r>
              <a:rPr lang="en-US" altLang="zh-CN" dirty="0" err="1"/>
              <a:t>mAP</a:t>
            </a:r>
            <a:r>
              <a:rPr lang="en-US" altLang="zh-CN" dirty="0"/>
              <a:t> ) </a:t>
            </a:r>
            <a:r>
              <a:rPr lang="zh-CN" altLang="zh-CN" dirty="0"/>
              <a:t>作为性能的最终度量。为了测量目标定位精度，使用</a:t>
            </a:r>
            <a:r>
              <a:rPr lang="en-US" altLang="zh-CN" dirty="0"/>
              <a:t> Union </a:t>
            </a:r>
            <a:r>
              <a:rPr lang="zh-CN" altLang="zh-CN" dirty="0"/>
              <a:t>上的交集</a:t>
            </a:r>
            <a:r>
              <a:rPr lang="en-US" altLang="zh-CN" dirty="0"/>
              <a:t> ( Intersection over Union</a:t>
            </a:r>
            <a:r>
              <a:rPr lang="zh-CN" altLang="zh-CN" dirty="0"/>
              <a:t>，</a:t>
            </a:r>
            <a:r>
              <a:rPr lang="en-US" altLang="zh-CN" dirty="0" err="1"/>
              <a:t>IoU</a:t>
            </a:r>
            <a:r>
              <a:rPr lang="en-US" altLang="zh-CN" dirty="0"/>
              <a:t> ) </a:t>
            </a:r>
            <a:r>
              <a:rPr lang="zh-CN" altLang="zh-CN" dirty="0"/>
              <a:t>来检查预测框和地面真实框之间的</a:t>
            </a:r>
            <a:r>
              <a:rPr lang="en-US" altLang="zh-CN" dirty="0"/>
              <a:t> </a:t>
            </a:r>
            <a:r>
              <a:rPr lang="en-US" altLang="zh-CN" dirty="0" err="1"/>
              <a:t>IoU</a:t>
            </a:r>
            <a:r>
              <a:rPr lang="en-US" altLang="zh-CN" dirty="0"/>
              <a:t> </a:t>
            </a:r>
            <a:r>
              <a:rPr lang="zh-CN" altLang="zh-CN" dirty="0"/>
              <a:t>是否大于预定义的阈值</a:t>
            </a:r>
            <a:r>
              <a:rPr lang="zh-CN" altLang="en-US" dirty="0"/>
              <a:t>（比如</a:t>
            </a:r>
            <a:r>
              <a:rPr lang="en-US" altLang="zh-CN" dirty="0"/>
              <a:t>0.5</a:t>
            </a:r>
            <a:r>
              <a:rPr lang="zh-CN" altLang="en-US" dirty="0"/>
              <a:t>）</a:t>
            </a:r>
            <a:r>
              <a:rPr lang="zh-CN" altLang="zh-CN" dirty="0"/>
              <a:t>。如果是，则将该对象标识为 “ 成功检测到 ”，否则将标识为 “ 未检测到 ”。因此，基于</a:t>
            </a:r>
            <a:r>
              <a:rPr lang="en-US" altLang="zh-CN" dirty="0"/>
              <a:t> </a:t>
            </a:r>
            <a:r>
              <a:rPr lang="en-US" altLang="zh-CN" dirty="0" err="1"/>
              <a:t>mAP</a:t>
            </a:r>
            <a:r>
              <a:rPr lang="en-US" altLang="zh-CN" dirty="0"/>
              <a:t> </a:t>
            </a:r>
            <a:r>
              <a:rPr lang="zh-CN" altLang="zh-CN" dirty="0"/>
              <a:t>的</a:t>
            </a:r>
            <a:r>
              <a:rPr lang="en-US" altLang="zh-CN" dirty="0"/>
              <a:t> 0.5 -</a:t>
            </a:r>
            <a:r>
              <a:rPr lang="en-US" altLang="zh-CN" dirty="0" err="1"/>
              <a:t>IoU</a:t>
            </a:r>
            <a:r>
              <a:rPr lang="en-US" altLang="zh-CN" dirty="0"/>
              <a:t> </a:t>
            </a:r>
            <a:r>
              <a:rPr lang="zh-CN" altLang="zh-CN" dirty="0"/>
              <a:t>多年来已成为用于目标检测问题的实际度量。</a:t>
            </a:r>
            <a:endParaRPr lang="zh-CN" altLang="zh-CN" dirty="0"/>
          </a:p>
          <a:p>
            <a:r>
              <a:rPr lang="en-US" altLang="zh-CN" dirty="0"/>
              <a:t>	MS-COCO AP</a:t>
            </a:r>
            <a:r>
              <a:rPr lang="zh-CN" altLang="zh-CN" dirty="0"/>
              <a:t>没有使用固定的</a:t>
            </a:r>
            <a:r>
              <a:rPr lang="en-US" altLang="zh-CN" dirty="0"/>
              <a:t> </a:t>
            </a:r>
            <a:r>
              <a:rPr lang="en-US" altLang="zh-CN" dirty="0" err="1"/>
              <a:t>IoU</a:t>
            </a:r>
            <a:r>
              <a:rPr lang="en-US" altLang="zh-CN" dirty="0"/>
              <a:t> </a:t>
            </a:r>
            <a:r>
              <a:rPr lang="zh-CN" altLang="zh-CN" dirty="0"/>
              <a:t>阈值，而是在多个</a:t>
            </a:r>
            <a:r>
              <a:rPr lang="en-US" altLang="zh-CN" dirty="0"/>
              <a:t> </a:t>
            </a:r>
            <a:r>
              <a:rPr lang="en-US" altLang="zh-CN" dirty="0" err="1"/>
              <a:t>IoU</a:t>
            </a:r>
            <a:r>
              <a:rPr lang="en-US" altLang="zh-CN" dirty="0"/>
              <a:t> </a:t>
            </a:r>
            <a:r>
              <a:rPr lang="zh-CN" altLang="zh-CN" dirty="0"/>
              <a:t>阈值上取平均值，阈值介于</a:t>
            </a:r>
            <a:r>
              <a:rPr lang="en-US" altLang="zh-CN" dirty="0"/>
              <a:t> 0.5 ( </a:t>
            </a:r>
            <a:r>
              <a:rPr lang="zh-CN" altLang="zh-CN" dirty="0"/>
              <a:t>粗定位</a:t>
            </a:r>
            <a:r>
              <a:rPr lang="en-US" altLang="zh-CN" dirty="0"/>
              <a:t> ) </a:t>
            </a:r>
            <a:r>
              <a:rPr lang="zh-CN" altLang="zh-CN" dirty="0"/>
              <a:t>和</a:t>
            </a:r>
            <a:r>
              <a:rPr lang="en-US" altLang="zh-CN" dirty="0"/>
              <a:t> 0.95 ( </a:t>
            </a:r>
            <a:r>
              <a:rPr lang="zh-CN" altLang="zh-CN" dirty="0"/>
              <a:t>完美定位</a:t>
            </a:r>
            <a:r>
              <a:rPr lang="en-US" altLang="zh-CN" dirty="0"/>
              <a:t> ) </a:t>
            </a:r>
            <a:r>
              <a:rPr lang="zh-CN" altLang="zh-CN" dirty="0"/>
              <a:t>之间。这种度量的变化鼓励了更精确的对象定位，并且对于一些实际应用可能非常重要</a:t>
            </a:r>
            <a:r>
              <a:rPr lang="en-US" altLang="zh-CN" dirty="0"/>
              <a:t> ( </a:t>
            </a:r>
            <a:r>
              <a:rPr lang="zh-CN" altLang="zh-CN" dirty="0"/>
              <a:t>例如，假设有一个机器人手臂试图抓住扳手</a:t>
            </a:r>
            <a:r>
              <a:rPr lang="en-US" altLang="zh-CN" dirty="0"/>
              <a:t> )</a:t>
            </a:r>
            <a:r>
              <a:rPr lang="zh-CN" altLang="zh-CN" dirty="0"/>
              <a:t>。</a:t>
            </a:r>
            <a:endParaRPr lang="zh-CN" altLang="zh-CN" dirty="0"/>
          </a:p>
          <a:p>
            <a:r>
              <a:rPr lang="en-US" altLang="zh-CN" dirty="0"/>
              <a:t>	</a:t>
            </a:r>
            <a:r>
              <a:rPr lang="zh-CN" altLang="zh-CN" dirty="0"/>
              <a:t>近年来，对开放图像数据集的评价有了进一步的发展，如考虑了组框（</a:t>
            </a:r>
            <a:r>
              <a:rPr lang="en-US" altLang="zh-CN" dirty="0"/>
              <a:t>group-of boxes</a:t>
            </a:r>
            <a:r>
              <a:rPr lang="zh-CN" altLang="zh-CN" dirty="0"/>
              <a:t>）和非穷举的图像级类别层次结构。一些研究者也提出了一些替代指标，如 “ 定位回忆精度 ”</a:t>
            </a:r>
            <a:r>
              <a:rPr lang="en-US" altLang="zh-CN" dirty="0"/>
              <a:t> </a:t>
            </a:r>
            <a:r>
              <a:rPr lang="zh-CN" altLang="zh-CN" dirty="0"/>
              <a:t>。尽管最近发生了一些变化，基于</a:t>
            </a:r>
            <a:r>
              <a:rPr lang="en-US" altLang="zh-CN" dirty="0"/>
              <a:t> VOC/COCO </a:t>
            </a:r>
            <a:r>
              <a:rPr lang="zh-CN" altLang="zh-CN" dirty="0"/>
              <a:t>的</a:t>
            </a:r>
            <a:r>
              <a:rPr lang="en-US" altLang="zh-CN" dirty="0"/>
              <a:t> </a:t>
            </a:r>
            <a:r>
              <a:rPr lang="en-US" altLang="zh-CN" dirty="0" err="1"/>
              <a:t>mAP</a:t>
            </a:r>
            <a:r>
              <a:rPr lang="en-US" altLang="zh-CN" dirty="0"/>
              <a:t> </a:t>
            </a:r>
            <a:r>
              <a:rPr lang="zh-CN" altLang="zh-CN" dirty="0"/>
              <a:t>仍然是最常用的目标检测评估指标。</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Oval 103"/>
          <p:cNvSpPr/>
          <p:nvPr/>
        </p:nvSpPr>
        <p:spPr>
          <a:xfrm>
            <a:off x="2927648" y="1341824"/>
            <a:ext cx="6734412" cy="759848"/>
          </a:xfrm>
          <a:prstGeom prst="ellipse">
            <a:avLst/>
          </a:prstGeom>
          <a:solidFill>
            <a:srgbClr val="237669"/>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endParaRPr>
          </a:p>
        </p:txBody>
      </p:sp>
      <p:sp>
        <p:nvSpPr>
          <p:cNvPr id="12" name="TextBox 88"/>
          <p:cNvSpPr txBox="1"/>
          <p:nvPr/>
        </p:nvSpPr>
        <p:spPr>
          <a:xfrm>
            <a:off x="4386615" y="1599920"/>
            <a:ext cx="3547446" cy="243656"/>
          </a:xfrm>
          <a:prstGeom prst="rect">
            <a:avLst/>
          </a:prstGeom>
          <a:noFill/>
        </p:spPr>
        <p:txBody>
          <a:bodyPr wrap="none" lIns="0" tIns="0" rIns="0" bIns="0" rtlCol="0">
            <a:spAutoFit/>
          </a:bodyPr>
          <a:lstStyle/>
          <a:p>
            <a:pPr>
              <a:lnSpc>
                <a:spcPts val="1865"/>
              </a:lnSpc>
              <a:spcBef>
                <a:spcPct val="20000"/>
              </a:spcBef>
              <a:spcAft>
                <a:spcPts val="1600"/>
              </a:spcAft>
              <a:defRPr/>
            </a:pPr>
            <a:r>
              <a:rPr lang="zh-CN" altLang="zh-CN" sz="2000" dirty="0">
                <a:solidFill>
                  <a:srgbClr val="F5F5F5"/>
                </a:solidFill>
                <a:latin typeface="Arial" panose="020B0604020202020204" pitchFamily="34" charset="0"/>
                <a:ea typeface="方正准圆_GBK" panose="03000509000000000000" pitchFamily="65" charset="-122"/>
              </a:rPr>
              <a:t>如何评估目标探测器的有效性</a:t>
            </a:r>
            <a:r>
              <a:rPr lang="en-US" altLang="zh-CN" sz="2000" dirty="0">
                <a:solidFill>
                  <a:srgbClr val="F5F5F5"/>
                </a:solidFill>
                <a:latin typeface="Arial" panose="020B0604020202020204" pitchFamily="34" charset="0"/>
                <a:ea typeface="方正准圆_GBK" panose="03000509000000000000" pitchFamily="65" charset="-122"/>
              </a:rPr>
              <a:t>? </a:t>
            </a:r>
            <a:endParaRPr lang="en-US" sz="2000" dirty="0">
              <a:solidFill>
                <a:srgbClr val="F5F5F5"/>
              </a:solidFill>
              <a:latin typeface="Arial" panose="020B0604020202020204" pitchFamily="34" charset="0"/>
              <a:ea typeface="方正准圆_GBK" panose="03000509000000000000" pitchFamily="65"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91688" y="582654"/>
            <a:ext cx="7209744" cy="11880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endParaRPr lang="en-US" altLang="zh-CN" sz="2800" dirty="0">
              <a:solidFill>
                <a:schemeClr val="lt1"/>
              </a:solidFill>
              <a:latin typeface="+mn-lt"/>
              <a:ea typeface="+mn-ea"/>
            </a:endParaRPr>
          </a:p>
          <a:p>
            <a:pPr algn="l">
              <a:spcBef>
                <a:spcPct val="20000"/>
              </a:spcBef>
              <a:defRPr/>
            </a:pPr>
            <a:r>
              <a:rPr lang="en-US" altLang="zh-CN" sz="1800" dirty="0">
                <a:solidFill>
                  <a:schemeClr val="lt1"/>
                </a:solidFill>
                <a:latin typeface="+mn-lt"/>
                <a:ea typeface="+mn-ea"/>
              </a:rPr>
              <a:t>Early Time</a:t>
            </a:r>
            <a:r>
              <a:rPr lang="zh-CN" altLang="zh-CN" sz="1800" dirty="0">
                <a:solidFill>
                  <a:schemeClr val="lt1"/>
                </a:solidFill>
                <a:latin typeface="+mn-lt"/>
                <a:ea typeface="+mn-ea"/>
              </a:rPr>
              <a:t>’</a:t>
            </a:r>
            <a:r>
              <a:rPr lang="en-US" altLang="zh-CN" sz="1800" dirty="0">
                <a:solidFill>
                  <a:schemeClr val="lt1"/>
                </a:solidFill>
                <a:latin typeface="+mn-lt"/>
                <a:ea typeface="+mn-ea"/>
              </a:rPr>
              <a:t>s Dark Knowledge</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10" name="六边形 9"/>
          <p:cNvSpPr/>
          <p:nvPr/>
        </p:nvSpPr>
        <p:spPr>
          <a:xfrm>
            <a:off x="479376" y="1556792"/>
            <a:ext cx="7209744" cy="1181004"/>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Components, shapes and edges</a:t>
            </a:r>
            <a:r>
              <a:rPr lang="zh-CN" altLang="zh-CN" b="1" dirty="0"/>
              <a:t>（组件、形状和边缘）</a:t>
            </a:r>
            <a:endParaRPr lang="en-US" altLang="zh-CN" b="1" dirty="0"/>
          </a:p>
          <a:p>
            <a:r>
              <a:rPr lang="zh-CN" altLang="zh-CN" dirty="0"/>
              <a:t> 分量识别作为一种重要的认知理论，长期以来一直是图像识别和目标检测的核心思想。</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六边形 10"/>
          <p:cNvSpPr/>
          <p:nvPr/>
        </p:nvSpPr>
        <p:spPr>
          <a:xfrm>
            <a:off x="479376" y="2857319"/>
            <a:ext cx="7209744" cy="1181004"/>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endParaRPr lang="en-US" altLang="zh-CN" dirty="0"/>
          </a:p>
          <a:p>
            <a:r>
              <a:rPr lang="zh-CN" altLang="zh-CN" dirty="0"/>
              <a:t>外观统计模型</a:t>
            </a:r>
            <a:r>
              <a:rPr lang="en-US" altLang="zh-CN" dirty="0"/>
              <a:t>( 1998</a:t>
            </a:r>
            <a:r>
              <a:rPr lang="zh-CN" altLang="zh-CN" dirty="0"/>
              <a:t>年以前</a:t>
            </a:r>
            <a:r>
              <a:rPr lang="en-US" altLang="zh-CN" dirty="0"/>
              <a:t> )</a:t>
            </a:r>
            <a:r>
              <a:rPr lang="zh-CN" altLang="zh-CN" dirty="0"/>
              <a:t> 、小波特征表示</a:t>
            </a:r>
            <a:r>
              <a:rPr lang="en-US" altLang="zh-CN" dirty="0"/>
              <a:t> ( 1998-2005 ) </a:t>
            </a:r>
            <a:r>
              <a:rPr lang="zh-CN" altLang="zh-CN" dirty="0"/>
              <a:t>和基于梯度的表示</a:t>
            </a:r>
            <a:r>
              <a:rPr lang="en-US" altLang="zh-CN" dirty="0"/>
              <a:t> ( 2005-2012 )</a:t>
            </a:r>
            <a:r>
              <a:rPr lang="zh-CN" altLang="zh-CN" dirty="0"/>
              <a:t>。</a:t>
            </a:r>
            <a:endParaRPr lang="zh-CN" altLang="zh-CN" dirty="0"/>
          </a:p>
          <a:p>
            <a:endParaRPr lang="zh-CN" altLang="zh-CN" dirty="0"/>
          </a:p>
        </p:txBody>
      </p:sp>
      <p:pic>
        <p:nvPicPr>
          <p:cNvPr id="2" name="图片 1"/>
          <p:cNvPicPr>
            <a:picLocks noChangeAspect="1"/>
          </p:cNvPicPr>
          <p:nvPr/>
        </p:nvPicPr>
        <p:blipFill>
          <a:blip r:embed="rId1"/>
          <a:stretch>
            <a:fillRect/>
          </a:stretch>
        </p:blipFill>
        <p:spPr>
          <a:xfrm>
            <a:off x="7826944" y="663834"/>
            <a:ext cx="4226463" cy="5445224"/>
          </a:xfrm>
          <a:prstGeom prst="rect">
            <a:avLst/>
          </a:prstGeom>
        </p:spPr>
      </p:pic>
      <p:sp>
        <p:nvSpPr>
          <p:cNvPr id="12" name="六边形 11"/>
          <p:cNvSpPr/>
          <p:nvPr/>
        </p:nvSpPr>
        <p:spPr>
          <a:xfrm>
            <a:off x="492085" y="4157846"/>
            <a:ext cx="7209744" cy="1181004"/>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en-US" dirty="0"/>
              <a:t>现如今，</a:t>
            </a:r>
            <a:r>
              <a:rPr lang="zh-CN" altLang="zh-CN" dirty="0"/>
              <a:t>小波特征变换开始主导视觉识别和目标检测。这组方法的本质是通过将图像从像素点转换为一组小波系数来学习。</a:t>
            </a:r>
            <a:endParaRPr lang="zh-CN" altLang="zh-CN" dirty="0"/>
          </a:p>
        </p:txBody>
      </p:sp>
      <p:sp>
        <p:nvSpPr>
          <p:cNvPr id="13" name="六边形 12"/>
          <p:cNvSpPr/>
          <p:nvPr/>
        </p:nvSpPr>
        <p:spPr>
          <a:xfrm>
            <a:off x="492085" y="5458373"/>
            <a:ext cx="7209744" cy="1181004"/>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en-US" dirty="0"/>
              <a:t>早期基于</a:t>
            </a:r>
            <a:r>
              <a:rPr lang="en-US" altLang="zh-CN" dirty="0"/>
              <a:t>CNN</a:t>
            </a:r>
            <a:r>
              <a:rPr lang="zh-CN" altLang="en-US" dirty="0"/>
              <a:t>的目标检测</a:t>
            </a:r>
            <a:r>
              <a:rPr lang="zh-CN" altLang="zh-CN" dirty="0"/>
              <a:t>通过扩展卷积网络的每一层，覆盖整个输入图像，减少计算量。这样，只需一次网络的正向传播，就可以提取出整个图像任意位置的特征。</a:t>
            </a:r>
            <a:endParaRPr lang="zh-CN"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86085"/>
            <a:ext cx="7209744" cy="11326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endParaRPr lang="en-US" altLang="zh-CN" sz="2800" dirty="0">
              <a:solidFill>
                <a:schemeClr val="lt1"/>
              </a:solidFill>
              <a:latin typeface="+mn-lt"/>
              <a:ea typeface="+mn-ea"/>
            </a:endParaRPr>
          </a:p>
          <a:p>
            <a:pPr algn="l"/>
            <a:r>
              <a:rPr lang="en-US" altLang="zh-CN" sz="1800" dirty="0">
                <a:solidFill>
                  <a:schemeClr val="lt1"/>
                </a:solidFill>
                <a:latin typeface="+mn-lt"/>
                <a:ea typeface="+mn-ea"/>
              </a:rPr>
              <a:t>Technical Evolution of Multi-Scale Detection</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10" name="六边形 9"/>
          <p:cNvSpPr/>
          <p:nvPr/>
        </p:nvSpPr>
        <p:spPr>
          <a:xfrm>
            <a:off x="19047" y="5496685"/>
            <a:ext cx="12097344" cy="1235179"/>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b="1" dirty="0"/>
              <a:t>多尺度检测</a:t>
            </a:r>
            <a:r>
              <a:rPr lang="zh-CN" altLang="zh-CN" dirty="0"/>
              <a:t>对象的 “ 不同尺寸 ” 和 “ 不同纵横比 ” 是目标检测的主要技术难题之一。近</a:t>
            </a:r>
            <a:r>
              <a:rPr lang="en-US" altLang="zh-CN" dirty="0"/>
              <a:t>20</a:t>
            </a:r>
            <a:r>
              <a:rPr lang="zh-CN" altLang="zh-CN" dirty="0"/>
              <a:t>年来，</a:t>
            </a:r>
            <a:r>
              <a:rPr lang="zh-CN" altLang="zh-CN" b="1" dirty="0"/>
              <a:t>多尺度检测经历了多个历史时期：“ 特征金字塔和滑动窗口</a:t>
            </a:r>
            <a:r>
              <a:rPr lang="en-US" altLang="zh-CN" b="1" dirty="0"/>
              <a:t>(2014</a:t>
            </a:r>
            <a:r>
              <a:rPr lang="zh-CN" altLang="zh-CN" b="1" dirty="0"/>
              <a:t>年前</a:t>
            </a:r>
            <a:r>
              <a:rPr lang="en-US" altLang="zh-CN" b="1" dirty="0"/>
              <a:t>) </a:t>
            </a:r>
            <a:r>
              <a:rPr lang="zh-CN" altLang="zh-CN" b="1" dirty="0"/>
              <a:t>”，“ 基于对象建议的检测</a:t>
            </a:r>
            <a:r>
              <a:rPr lang="en-US" altLang="zh-CN" b="1" dirty="0"/>
              <a:t>(2010-2015</a:t>
            </a:r>
            <a:r>
              <a:rPr lang="zh-CN" altLang="zh-CN" b="1" dirty="0"/>
              <a:t>年</a:t>
            </a:r>
            <a:r>
              <a:rPr lang="en-US" altLang="zh-CN" b="1" dirty="0"/>
              <a:t>) </a:t>
            </a:r>
            <a:r>
              <a:rPr lang="zh-CN" altLang="zh-CN" b="1" dirty="0"/>
              <a:t>”，“ 深度回归</a:t>
            </a:r>
            <a:r>
              <a:rPr lang="en-US" altLang="zh-CN" b="1" dirty="0"/>
              <a:t>(2013-2016) </a:t>
            </a:r>
            <a:r>
              <a:rPr lang="zh-CN" altLang="zh-CN" b="1" dirty="0"/>
              <a:t>”、“ 多参考检测</a:t>
            </a:r>
            <a:r>
              <a:rPr lang="zh-CN" altLang="en-US" b="1" dirty="0"/>
              <a:t>（</a:t>
            </a:r>
            <a:r>
              <a:rPr lang="en-US" altLang="zh-CN" b="1" dirty="0"/>
              <a:t>2015</a:t>
            </a:r>
            <a:r>
              <a:rPr lang="zh-CN" altLang="zh-CN" b="1" dirty="0"/>
              <a:t>年后</a:t>
            </a:r>
            <a:r>
              <a:rPr lang="en-US" altLang="zh-CN" b="1" dirty="0"/>
              <a:t> ) </a:t>
            </a:r>
            <a:r>
              <a:rPr lang="zh-CN" altLang="zh-CN" b="1" dirty="0"/>
              <a:t>”、“ 多分辨率检测</a:t>
            </a:r>
            <a:r>
              <a:rPr lang="en-US" altLang="zh-CN" b="1" dirty="0"/>
              <a:t>(2016</a:t>
            </a:r>
            <a:r>
              <a:rPr lang="zh-CN" altLang="zh-CN" b="1" dirty="0"/>
              <a:t>年后</a:t>
            </a:r>
            <a:r>
              <a:rPr lang="en-US" altLang="zh-CN" b="1" dirty="0"/>
              <a:t> ) </a:t>
            </a:r>
            <a:r>
              <a:rPr lang="zh-CN" altLang="zh-CN" b="1" dirty="0"/>
              <a:t>”</a:t>
            </a:r>
            <a:r>
              <a:rPr lang="zh-CN" altLang="en-US" b="1" dirty="0"/>
              <a:t>。</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 name="图片 2"/>
          <p:cNvPicPr>
            <a:picLocks noChangeAspect="1"/>
          </p:cNvPicPr>
          <p:nvPr/>
        </p:nvPicPr>
        <p:blipFill>
          <a:blip r:embed="rId1"/>
          <a:stretch>
            <a:fillRect/>
          </a:stretch>
        </p:blipFill>
        <p:spPr>
          <a:xfrm>
            <a:off x="2701345" y="1507001"/>
            <a:ext cx="6732748" cy="384399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86085"/>
            <a:ext cx="7209744" cy="11326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endParaRPr lang="en-US" altLang="zh-CN" sz="2800" dirty="0">
              <a:solidFill>
                <a:schemeClr val="lt1"/>
              </a:solidFill>
              <a:latin typeface="+mn-lt"/>
              <a:ea typeface="+mn-ea"/>
            </a:endParaRPr>
          </a:p>
          <a:p>
            <a:pPr algn="l"/>
            <a:r>
              <a:rPr lang="en-US" altLang="zh-CN" sz="1800" dirty="0">
                <a:solidFill>
                  <a:schemeClr val="lt1"/>
                </a:solidFill>
                <a:latin typeface="+mn-lt"/>
                <a:ea typeface="+mn-ea"/>
              </a:rPr>
              <a:t>Technical Evolution of Multi-Scale Detection</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10" name="六边形 9"/>
          <p:cNvSpPr/>
          <p:nvPr/>
        </p:nvSpPr>
        <p:spPr>
          <a:xfrm>
            <a:off x="47328" y="1558921"/>
            <a:ext cx="12097344" cy="1906969"/>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endParaRPr lang="en-US" altLang="zh-CN" dirty="0"/>
          </a:p>
          <a:p>
            <a:endParaRPr lang="en-US" altLang="zh-CN" dirty="0"/>
          </a:p>
          <a:p>
            <a:r>
              <a:rPr lang="zh-CN" altLang="zh-CN" dirty="0"/>
              <a:t>对象建议引用一组可能包含任何对象的与类无关的候选框</a:t>
            </a:r>
            <a:r>
              <a:rPr lang="zh-CN" altLang="en-US" dirty="0"/>
              <a:t>，</a:t>
            </a:r>
            <a:r>
              <a:rPr lang="zh-CN" altLang="zh-CN" dirty="0"/>
              <a:t>使用对象建议进行检测有助于避免对图像进行彻底的滑动窗口搜索。</a:t>
            </a:r>
            <a:r>
              <a:rPr lang="en-US" altLang="zh-CN" dirty="0"/>
              <a:t>	</a:t>
            </a:r>
            <a:endParaRPr lang="en-US" altLang="zh-CN" dirty="0"/>
          </a:p>
          <a:p>
            <a:r>
              <a:rPr lang="zh-CN" altLang="zh-CN" dirty="0"/>
              <a:t>对象建议检测算法应满足以下三个要求：</a:t>
            </a:r>
            <a:r>
              <a:rPr lang="en-US" altLang="zh-CN" dirty="0"/>
              <a:t>1) </a:t>
            </a:r>
            <a:r>
              <a:rPr lang="zh-CN" altLang="zh-CN" dirty="0"/>
              <a:t>高召回率，</a:t>
            </a:r>
            <a:r>
              <a:rPr lang="en-US" altLang="zh-CN" dirty="0"/>
              <a:t>2) </a:t>
            </a:r>
            <a:r>
              <a:rPr lang="zh-CN" altLang="zh-CN" dirty="0"/>
              <a:t>高定位准确率，</a:t>
            </a:r>
            <a:r>
              <a:rPr lang="en-US" altLang="zh-CN" dirty="0"/>
              <a:t>3) </a:t>
            </a:r>
            <a:r>
              <a:rPr lang="zh-CN" altLang="zh-CN" dirty="0"/>
              <a:t>在前两个要求的基础上，提高精度，减少处理时间。</a:t>
            </a:r>
            <a:endParaRPr lang="en-US" altLang="zh-CN" dirty="0"/>
          </a:p>
          <a:p>
            <a:r>
              <a:rPr lang="zh-CN" altLang="zh-CN" dirty="0"/>
              <a:t>现代的建议检测方法可以分为三类：</a:t>
            </a:r>
            <a:r>
              <a:rPr lang="en-US" altLang="zh-CN" dirty="0"/>
              <a:t>1) </a:t>
            </a:r>
            <a:r>
              <a:rPr lang="zh-CN" altLang="zh-CN" dirty="0"/>
              <a:t>分割分组方法，</a:t>
            </a:r>
            <a:r>
              <a:rPr lang="en-US" altLang="zh-CN" dirty="0"/>
              <a:t> 2) </a:t>
            </a:r>
            <a:r>
              <a:rPr lang="zh-CN" altLang="zh-CN" dirty="0"/>
              <a:t>窗口评分方法</a:t>
            </a:r>
            <a:r>
              <a:rPr lang="en-US" altLang="zh-CN" dirty="0"/>
              <a:t>3) </a:t>
            </a:r>
            <a:r>
              <a:rPr lang="zh-CN" altLang="zh-CN" dirty="0"/>
              <a:t>基于神经网络的方法。</a:t>
            </a:r>
            <a:endParaRPr lang="en-US" altLang="zh-CN" dirty="0"/>
          </a:p>
          <a:p>
            <a:r>
              <a:rPr lang="en-US" altLang="zh-CN" dirty="0"/>
              <a:t>object proposal </a:t>
            </a:r>
            <a:r>
              <a:rPr lang="zh-CN" altLang="zh-CN" dirty="0"/>
              <a:t>在检测中的主要作用是什么</a:t>
            </a:r>
            <a:r>
              <a:rPr lang="en-US" altLang="zh-CN" dirty="0"/>
              <a:t>? </a:t>
            </a:r>
            <a:r>
              <a:rPr lang="zh-CN" altLang="zh-CN" dirty="0"/>
              <a:t>是为了提高准确度，还是仅仅为了加快检测速度</a:t>
            </a:r>
            <a:r>
              <a:rPr lang="en-US" altLang="zh-CN" dirty="0"/>
              <a:t>? </a:t>
            </a:r>
            <a:endParaRPr lang="zh-CN" altLang="zh-CN" dirty="0"/>
          </a:p>
          <a:p>
            <a:endParaRPr lang="zh-CN" altLang="zh-CN" dirty="0"/>
          </a:p>
          <a:p>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六边形 6"/>
          <p:cNvSpPr/>
          <p:nvPr/>
        </p:nvSpPr>
        <p:spPr>
          <a:xfrm>
            <a:off x="47680" y="3735735"/>
            <a:ext cx="12097344" cy="648071"/>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随着</a:t>
            </a:r>
            <a:r>
              <a:rPr lang="en-US" altLang="zh-CN" dirty="0"/>
              <a:t>GPU</a:t>
            </a:r>
            <a:r>
              <a:rPr lang="zh-CN" altLang="zh-CN" dirty="0"/>
              <a:t>计算能力的提高，人们处理多尺度检测的方式变得越来越直接和暴力。使用深度回归来解决多尺度问题的思想非常简单，即，基于深度学习特征直接预测边界框的坐标</a:t>
            </a:r>
            <a:r>
              <a:rPr lang="zh-CN" altLang="en-US" dirty="0"/>
              <a:t>。</a:t>
            </a:r>
            <a:endParaRPr lang="zh-CN" altLang="zh-CN" dirty="0"/>
          </a:p>
        </p:txBody>
      </p:sp>
      <p:sp>
        <p:nvSpPr>
          <p:cNvPr id="8" name="六边形 7"/>
          <p:cNvSpPr/>
          <p:nvPr/>
        </p:nvSpPr>
        <p:spPr>
          <a:xfrm>
            <a:off x="103538" y="4708658"/>
            <a:ext cx="12097344" cy="648071"/>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b="1" dirty="0"/>
              <a:t>多参考检测</a:t>
            </a:r>
            <a:r>
              <a:rPr lang="zh-CN" altLang="zh-CN" dirty="0"/>
              <a:t>是目前最流行的多尺度目标检测框架。</a:t>
            </a:r>
            <a:r>
              <a:rPr lang="zh-CN" altLang="en-US" dirty="0"/>
              <a:t>其</a:t>
            </a:r>
            <a:r>
              <a:rPr lang="zh-CN" altLang="zh-CN" dirty="0"/>
              <a:t>主要思想是在图像的不同位置预先定义一组不同大小和宽高比的参考框</a:t>
            </a:r>
            <a:r>
              <a:rPr lang="en-US" altLang="zh-CN" dirty="0"/>
              <a:t>(</a:t>
            </a:r>
            <a:r>
              <a:rPr lang="zh-CN" altLang="zh-CN" dirty="0"/>
              <a:t>即锚框</a:t>
            </a:r>
            <a:r>
              <a:rPr lang="en-US" altLang="zh-CN" dirty="0"/>
              <a:t>)</a:t>
            </a:r>
            <a:r>
              <a:rPr lang="zh-CN" altLang="zh-CN" dirty="0"/>
              <a:t>，然后根据这些参考框预测检测框。</a:t>
            </a:r>
            <a:endParaRPr lang="zh-CN" altLang="zh-CN" dirty="0"/>
          </a:p>
        </p:txBody>
      </p:sp>
      <p:sp>
        <p:nvSpPr>
          <p:cNvPr id="9" name="六边形 8"/>
          <p:cNvSpPr/>
          <p:nvPr/>
        </p:nvSpPr>
        <p:spPr>
          <a:xfrm>
            <a:off x="103538" y="5623844"/>
            <a:ext cx="12097344" cy="1045516"/>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b="1" dirty="0"/>
              <a:t>多分辨率检测</a:t>
            </a:r>
            <a:r>
              <a:rPr lang="zh-CN" altLang="zh-CN" dirty="0"/>
              <a:t>，即在网络的不同层检测不同尺度的目标。由于</a:t>
            </a:r>
            <a:r>
              <a:rPr lang="en-US" altLang="zh-CN" dirty="0"/>
              <a:t>CNN</a:t>
            </a:r>
            <a:r>
              <a:rPr lang="zh-CN" altLang="zh-CN" dirty="0"/>
              <a:t>在正向传播过程中自然形成了一个特征金字塔，更容易在较深的层中检测到较大的物体，在较浅的层中检测到较小的物体。多参考和多分辨率检测已成为当前最先进的目标检测系统的两个基本组成部分。</a:t>
            </a:r>
            <a:endParaRPr lang="zh-CN"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86085"/>
            <a:ext cx="7209744" cy="11326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endParaRPr lang="en-US" altLang="zh-CN" sz="2800" dirty="0">
              <a:solidFill>
                <a:schemeClr val="lt1"/>
              </a:solidFill>
              <a:latin typeface="+mn-lt"/>
              <a:ea typeface="+mn-ea"/>
            </a:endParaRPr>
          </a:p>
          <a:p>
            <a:pPr algn="l"/>
            <a:r>
              <a:rPr lang="en-US" altLang="zh-CN" sz="1800" dirty="0">
                <a:solidFill>
                  <a:schemeClr val="lt1"/>
                </a:solidFill>
                <a:latin typeface="+mn-lt"/>
                <a:ea typeface="+mn-ea"/>
              </a:rPr>
              <a:t>Technical Evolution of Bounding Box Regression</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六边形 8"/>
          <p:cNvSpPr/>
          <p:nvPr/>
        </p:nvSpPr>
        <p:spPr>
          <a:xfrm>
            <a:off x="94656" y="5537342"/>
            <a:ext cx="12097344" cy="1045516"/>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Without BB regression (before 2008)</a:t>
            </a:r>
            <a:r>
              <a:rPr lang="zh-CN" altLang="en-US" b="1" dirty="0"/>
              <a:t>，</a:t>
            </a:r>
            <a:r>
              <a:rPr lang="en-US" altLang="zh-CN" b="1" dirty="0"/>
              <a:t>From BB to BB (2008-2013)</a:t>
            </a:r>
            <a:r>
              <a:rPr lang="zh-CN" altLang="en-US" b="1" dirty="0"/>
              <a:t>，</a:t>
            </a:r>
            <a:r>
              <a:rPr lang="en-US" altLang="zh-CN" b="1" dirty="0"/>
              <a:t>From features to BB (after 2013)</a:t>
            </a:r>
            <a:r>
              <a:rPr lang="zh-CN" altLang="en-US" dirty="0"/>
              <a:t>。</a:t>
            </a:r>
            <a:endParaRPr lang="zh-CN" altLang="zh-CN" dirty="0"/>
          </a:p>
        </p:txBody>
      </p:sp>
      <p:pic>
        <p:nvPicPr>
          <p:cNvPr id="2" name="图片 1"/>
          <p:cNvPicPr>
            <a:picLocks noChangeAspect="1"/>
          </p:cNvPicPr>
          <p:nvPr/>
        </p:nvPicPr>
        <p:blipFill>
          <a:blip r:embed="rId1"/>
          <a:stretch>
            <a:fillRect/>
          </a:stretch>
        </p:blipFill>
        <p:spPr>
          <a:xfrm>
            <a:off x="1177987" y="1484169"/>
            <a:ext cx="9836026" cy="3889662"/>
          </a:xfrm>
          <a:prstGeom prst="rect">
            <a:avLst/>
          </a:prstGeom>
        </p:spPr>
      </p:pic>
      <p:pic>
        <p:nvPicPr>
          <p:cNvPr id="1026" name="图片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6159469"/>
            <a:ext cx="2606000" cy="423389"/>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6600865"/>
            <a:ext cx="2488392" cy="2214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7392144" y="39077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4"/>
          <p:cNvSpPr>
            <a:spLocks noChangeArrowheads="1"/>
          </p:cNvSpPr>
          <p:nvPr/>
        </p:nvSpPr>
        <p:spPr bwMode="auto">
          <a:xfrm>
            <a:off x="7392144" y="50507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5"/>
          <p:cNvSpPr>
            <a:spLocks noChangeArrowheads="1"/>
          </p:cNvSpPr>
          <p:nvPr/>
        </p:nvSpPr>
        <p:spPr bwMode="auto">
          <a:xfrm>
            <a:off x="7392144" y="54094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15073" y="-4892423"/>
            <a:ext cx="11446981" cy="12456322"/>
          </a:xfrm>
          <a:prstGeom prst="rect">
            <a:avLst/>
          </a:prstGeom>
          <a:effectLst/>
        </p:spPr>
      </p:pic>
      <p:grpSp>
        <p:nvGrpSpPr>
          <p:cNvPr id="17" name="组合 16"/>
          <p:cNvGrpSpPr/>
          <p:nvPr/>
        </p:nvGrpSpPr>
        <p:grpSpPr>
          <a:xfrm>
            <a:off x="1991544" y="2642922"/>
            <a:ext cx="2592288" cy="1529172"/>
            <a:chOff x="3041094" y="3024972"/>
            <a:chExt cx="2054660" cy="1529172"/>
          </a:xfrm>
        </p:grpSpPr>
        <p:sp>
          <p:nvSpPr>
            <p:cNvPr id="4" name="文本框 3"/>
            <p:cNvSpPr txBox="1"/>
            <p:nvPr/>
          </p:nvSpPr>
          <p:spPr>
            <a:xfrm>
              <a:off x="3200021" y="3024972"/>
              <a:ext cx="1736806" cy="1015663"/>
            </a:xfrm>
            <a:prstGeom prst="rect">
              <a:avLst/>
            </a:prstGeom>
            <a:noFill/>
            <a:effectLst>
              <a:glow rad="25400">
                <a:srgbClr val="DDEEF3"/>
              </a:glow>
            </a:effectLst>
          </p:spPr>
          <p:txBody>
            <a:bodyPr wrap="square" rtlCol="0">
              <a:spAutoFit/>
            </a:bodyPr>
            <a:lstStyle/>
            <a:p>
              <a:r>
                <a:rPr lang="zh-CN" altLang="en-US" sz="6000" dirty="0">
                  <a:solidFill>
                    <a:srgbClr val="FEFEFE"/>
                  </a:solidFill>
                  <a:effectLst>
                    <a:glow rad="12700">
                      <a:srgbClr val="DDEEF3"/>
                    </a:glow>
                  </a:effectLst>
                  <a:latin typeface="方正准圆_GBK" panose="03000509000000000000" pitchFamily="65" charset="-122"/>
                  <a:ea typeface="方正准圆_GBK" panose="03000509000000000000" pitchFamily="65" charset="-122"/>
                </a:rPr>
                <a:t>目录</a:t>
              </a:r>
              <a:endParaRPr lang="zh-CN" altLang="en-US" sz="6000" dirty="0">
                <a:solidFill>
                  <a:srgbClr val="FEFEFE"/>
                </a:solidFill>
                <a:effectLst>
                  <a:glow rad="12700">
                    <a:srgbClr val="DDEEF3"/>
                  </a:glow>
                </a:effectLst>
                <a:latin typeface="方正准圆_GBK" panose="03000509000000000000" pitchFamily="65" charset="-122"/>
                <a:ea typeface="方正准圆_GBK" panose="03000509000000000000" pitchFamily="65" charset="-122"/>
              </a:endParaRPr>
            </a:p>
          </p:txBody>
        </p:sp>
        <p:sp>
          <p:nvSpPr>
            <p:cNvPr id="5" name="文本框 4"/>
            <p:cNvSpPr txBox="1"/>
            <p:nvPr/>
          </p:nvSpPr>
          <p:spPr>
            <a:xfrm>
              <a:off x="3041094" y="3969369"/>
              <a:ext cx="2054660" cy="584775"/>
            </a:xfrm>
            <a:prstGeom prst="rect">
              <a:avLst/>
            </a:prstGeom>
            <a:noFill/>
          </p:spPr>
          <p:txBody>
            <a:bodyPr wrap="square" rtlCol="0">
              <a:spAutoFit/>
            </a:bodyPr>
            <a:lstStyle/>
            <a:p>
              <a:r>
                <a:rPr lang="en-US" altLang="zh-CN" sz="3200" dirty="0">
                  <a:solidFill>
                    <a:srgbClr val="F5F5F5"/>
                  </a:solidFill>
                  <a:latin typeface="方正准圆_GBK" panose="03000509000000000000" pitchFamily="65" charset="-122"/>
                  <a:ea typeface="方正准圆_GBK" panose="03000509000000000000" pitchFamily="65" charset="-122"/>
                </a:rPr>
                <a:t>CONTENTS</a:t>
              </a:r>
              <a:endParaRPr lang="zh-CN" altLang="en-US" sz="3200" dirty="0">
                <a:solidFill>
                  <a:srgbClr val="F5F5F5"/>
                </a:solidFill>
                <a:latin typeface="方正准圆_GBK" panose="03000509000000000000" pitchFamily="65" charset="-122"/>
                <a:ea typeface="方正准圆_GBK" panose="03000509000000000000" pitchFamily="65" charset="-122"/>
              </a:endParaRPr>
            </a:p>
          </p:txBody>
        </p:sp>
      </p:grpSp>
      <p:grpSp>
        <p:nvGrpSpPr>
          <p:cNvPr id="16" name="组合 15"/>
          <p:cNvGrpSpPr/>
          <p:nvPr/>
        </p:nvGrpSpPr>
        <p:grpSpPr>
          <a:xfrm>
            <a:off x="4583831" y="548680"/>
            <a:ext cx="7773072" cy="4861313"/>
            <a:chOff x="6999792" y="1465638"/>
            <a:chExt cx="4268301" cy="4861313"/>
          </a:xfrm>
        </p:grpSpPr>
        <p:sp>
          <p:nvSpPr>
            <p:cNvPr id="6" name="TextBox 74"/>
            <p:cNvSpPr txBox="1"/>
            <p:nvPr/>
          </p:nvSpPr>
          <p:spPr>
            <a:xfrm>
              <a:off x="7590818" y="1661824"/>
              <a:ext cx="3081900" cy="46166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400" dirty="0">
                  <a:solidFill>
                    <a:srgbClr val="F8F8F8"/>
                  </a:solidFill>
                </a:rPr>
                <a:t>INTRODUCTION</a:t>
              </a:r>
              <a:endParaRPr lang="zh-CN" altLang="en-US" sz="2400" dirty="0">
                <a:solidFill>
                  <a:srgbClr val="F8F8F8"/>
                </a:solidFill>
              </a:endParaRPr>
            </a:p>
          </p:txBody>
        </p:sp>
        <p:sp>
          <p:nvSpPr>
            <p:cNvPr id="7" name="TextBox 77"/>
            <p:cNvSpPr txBox="1"/>
            <p:nvPr/>
          </p:nvSpPr>
          <p:spPr>
            <a:xfrm>
              <a:off x="7603723" y="3676982"/>
              <a:ext cx="3084568" cy="46166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400" dirty="0">
                  <a:solidFill>
                    <a:srgbClr val="F8F8F8"/>
                  </a:solidFill>
                </a:rPr>
                <a:t>SPEED-UP OF DETECTION</a:t>
              </a:r>
              <a:endParaRPr lang="zh-CN" altLang="en-US" sz="2400" dirty="0">
                <a:solidFill>
                  <a:srgbClr val="F8F8F8"/>
                </a:solidFill>
              </a:endParaRPr>
            </a:p>
          </p:txBody>
        </p:sp>
        <p:sp>
          <p:nvSpPr>
            <p:cNvPr id="8" name="TextBox 80"/>
            <p:cNvSpPr txBox="1"/>
            <p:nvPr/>
          </p:nvSpPr>
          <p:spPr>
            <a:xfrm>
              <a:off x="7590818" y="4742246"/>
              <a:ext cx="3677275" cy="46166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400" dirty="0">
                  <a:solidFill>
                    <a:srgbClr val="F8F8F8"/>
                  </a:solidFill>
                </a:rPr>
                <a:t>RECENT ADVANCES IN OBJECT DETECTION</a:t>
              </a:r>
              <a:endParaRPr lang="zh-CN" altLang="en-US" sz="2400" dirty="0">
                <a:solidFill>
                  <a:srgbClr val="F8F8F8"/>
                </a:solidFill>
              </a:endParaRPr>
            </a:p>
          </p:txBody>
        </p:sp>
        <p:sp>
          <p:nvSpPr>
            <p:cNvPr id="9" name="TextBox 83"/>
            <p:cNvSpPr txBox="1"/>
            <p:nvPr/>
          </p:nvSpPr>
          <p:spPr>
            <a:xfrm>
              <a:off x="7593070" y="2657369"/>
              <a:ext cx="3449953" cy="46166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400" dirty="0">
                  <a:solidFill>
                    <a:srgbClr val="F8F8F8"/>
                  </a:solidFill>
                </a:rPr>
                <a:t>OBJECT DETECTION IN 20 YEARS</a:t>
              </a:r>
              <a:endParaRPr lang="zh-CN" altLang="en-US" sz="2400" dirty="0">
                <a:solidFill>
                  <a:srgbClr val="F8F8F8"/>
                </a:solidFill>
              </a:endParaRPr>
            </a:p>
          </p:txBody>
        </p:sp>
        <p:sp>
          <p:nvSpPr>
            <p:cNvPr id="10" name="TextBox 83"/>
            <p:cNvSpPr txBox="1"/>
            <p:nvPr/>
          </p:nvSpPr>
          <p:spPr>
            <a:xfrm>
              <a:off x="7606376" y="5753695"/>
              <a:ext cx="3077645" cy="46166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400" dirty="0">
                  <a:solidFill>
                    <a:srgbClr val="F8F8F8"/>
                  </a:solidFill>
                </a:rPr>
                <a:t>APPLICATIONS</a:t>
              </a:r>
              <a:endParaRPr lang="zh-CN" altLang="en-US" sz="2400" dirty="0">
                <a:solidFill>
                  <a:srgbClr val="F8F8F8"/>
                </a:solidFill>
              </a:endParaRPr>
            </a:p>
          </p:txBody>
        </p:sp>
        <p:sp>
          <p:nvSpPr>
            <p:cNvPr id="11" name="文本框 10"/>
            <p:cNvSpPr txBox="1"/>
            <p:nvPr/>
          </p:nvSpPr>
          <p:spPr>
            <a:xfrm>
              <a:off x="6999792" y="1465638"/>
              <a:ext cx="881098" cy="707886"/>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4000" dirty="0">
                  <a:solidFill>
                    <a:srgbClr val="F8F8F8"/>
                  </a:solidFill>
                </a:rPr>
                <a:t>01</a:t>
              </a:r>
              <a:endParaRPr lang="zh-CN" altLang="en-US" sz="4000" dirty="0">
                <a:solidFill>
                  <a:srgbClr val="F8F8F8"/>
                </a:solidFill>
              </a:endParaRPr>
            </a:p>
          </p:txBody>
        </p:sp>
        <p:sp>
          <p:nvSpPr>
            <p:cNvPr id="12" name="文本框 11"/>
            <p:cNvSpPr txBox="1"/>
            <p:nvPr/>
          </p:nvSpPr>
          <p:spPr>
            <a:xfrm>
              <a:off x="6999792" y="5619065"/>
              <a:ext cx="959075" cy="707886"/>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4000" dirty="0">
                  <a:solidFill>
                    <a:srgbClr val="F8F8F8"/>
                  </a:solidFill>
                </a:rPr>
                <a:t>05</a:t>
              </a:r>
              <a:endParaRPr lang="zh-CN" altLang="en-US" sz="4000" dirty="0">
                <a:solidFill>
                  <a:srgbClr val="F8F8F8"/>
                </a:solidFill>
              </a:endParaRPr>
            </a:p>
          </p:txBody>
        </p:sp>
        <p:sp>
          <p:nvSpPr>
            <p:cNvPr id="13" name="文本框 12"/>
            <p:cNvSpPr txBox="1"/>
            <p:nvPr/>
          </p:nvSpPr>
          <p:spPr>
            <a:xfrm>
              <a:off x="6999792" y="4580709"/>
              <a:ext cx="959076" cy="707886"/>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4000" dirty="0">
                  <a:solidFill>
                    <a:srgbClr val="F8F8F8"/>
                  </a:solidFill>
                </a:rPr>
                <a:t>04</a:t>
              </a:r>
              <a:endParaRPr lang="zh-CN" altLang="en-US" sz="4000" dirty="0">
                <a:solidFill>
                  <a:srgbClr val="F8F8F8"/>
                </a:solidFill>
              </a:endParaRPr>
            </a:p>
          </p:txBody>
        </p:sp>
        <p:sp>
          <p:nvSpPr>
            <p:cNvPr id="14" name="文本框 13"/>
            <p:cNvSpPr txBox="1"/>
            <p:nvPr/>
          </p:nvSpPr>
          <p:spPr>
            <a:xfrm>
              <a:off x="6999792" y="3542352"/>
              <a:ext cx="959587" cy="707886"/>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4000" dirty="0">
                  <a:solidFill>
                    <a:srgbClr val="F8F8F8"/>
                  </a:solidFill>
                </a:rPr>
                <a:t>03</a:t>
              </a:r>
              <a:endParaRPr lang="zh-CN" altLang="en-US" sz="4000" dirty="0">
                <a:solidFill>
                  <a:srgbClr val="F8F8F8"/>
                </a:solidFill>
              </a:endParaRPr>
            </a:p>
          </p:txBody>
        </p:sp>
        <p:sp>
          <p:nvSpPr>
            <p:cNvPr id="15" name="文本框 14"/>
            <p:cNvSpPr txBox="1"/>
            <p:nvPr/>
          </p:nvSpPr>
          <p:spPr>
            <a:xfrm>
              <a:off x="6999792" y="2503995"/>
              <a:ext cx="952681" cy="707886"/>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4000" dirty="0">
                  <a:solidFill>
                    <a:srgbClr val="F8F8F8"/>
                  </a:solidFill>
                </a:rPr>
                <a:t>02</a:t>
              </a:r>
              <a:endParaRPr lang="zh-CN" altLang="en-US" sz="4000" dirty="0">
                <a:solidFill>
                  <a:srgbClr val="F8F8F8"/>
                </a:solidFill>
              </a:endParaRPr>
            </a:p>
          </p:txBody>
        </p:sp>
      </p:grpSp>
      <p:sp>
        <p:nvSpPr>
          <p:cNvPr id="18" name="TextBox 83"/>
          <p:cNvSpPr txBox="1"/>
          <p:nvPr/>
        </p:nvSpPr>
        <p:spPr>
          <a:xfrm>
            <a:off x="5683660" y="5831053"/>
            <a:ext cx="6448404" cy="461665"/>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2400" dirty="0">
                <a:solidFill>
                  <a:srgbClr val="F8F8F8"/>
                </a:solidFill>
              </a:rPr>
              <a:t>CONCLUSION AND FUTURE DIRECTIONS</a:t>
            </a:r>
            <a:endParaRPr lang="zh-CN" altLang="en-US" sz="2400" dirty="0">
              <a:solidFill>
                <a:srgbClr val="F8F8F8"/>
              </a:solidFill>
            </a:endParaRPr>
          </a:p>
        </p:txBody>
      </p:sp>
      <p:sp>
        <p:nvSpPr>
          <p:cNvPr id="19" name="文本框 18"/>
          <p:cNvSpPr txBox="1"/>
          <p:nvPr/>
        </p:nvSpPr>
        <p:spPr>
          <a:xfrm>
            <a:off x="4579000" y="5696423"/>
            <a:ext cx="1746587" cy="707886"/>
          </a:xfrm>
          <a:prstGeom prst="rect">
            <a:avLst/>
          </a:prstGeom>
          <a:noFill/>
        </p:spPr>
        <p:txBody>
          <a:bodyPr wrap="square" rtlCol="0">
            <a:spAutoFit/>
          </a:bodyPr>
          <a:lstStyle>
            <a:defPPr>
              <a:defRPr lang="zh-CN"/>
            </a:defPPr>
            <a:lvl1pPr>
              <a:defRPr sz="5400">
                <a:gradFill>
                  <a:gsLst>
                    <a:gs pos="0">
                      <a:schemeClr val="accent1">
                        <a:lumMod val="5000"/>
                        <a:lumOff val="95000"/>
                      </a:schemeClr>
                    </a:gs>
                    <a:gs pos="22000">
                      <a:srgbClr val="4FA8DB"/>
                    </a:gs>
                    <a:gs pos="83000">
                      <a:srgbClr val="4DAFE8"/>
                    </a:gs>
                    <a:gs pos="100000">
                      <a:srgbClr val="1B4DAB"/>
                    </a:gs>
                  </a:gsLst>
                  <a:lin ang="5400000" scaled="1"/>
                </a:gradFill>
                <a:latin typeface="方正准圆_GBK" panose="03000509000000000000" pitchFamily="65" charset="-122"/>
                <a:ea typeface="方正准圆_GBK" panose="03000509000000000000" pitchFamily="65" charset="-122"/>
              </a:defRPr>
            </a:lvl1pPr>
          </a:lstStyle>
          <a:p>
            <a:r>
              <a:rPr lang="en-US" altLang="zh-CN" sz="4000" dirty="0">
                <a:solidFill>
                  <a:srgbClr val="F8F8F8"/>
                </a:solidFill>
              </a:rPr>
              <a:t>06</a:t>
            </a:r>
            <a:endParaRPr lang="zh-CN" altLang="en-US" sz="4000" dirty="0">
              <a:solidFill>
                <a:srgbClr val="F8F8F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86085"/>
            <a:ext cx="7209744" cy="11326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endParaRPr lang="en-US" altLang="zh-CN" sz="2800" dirty="0">
              <a:solidFill>
                <a:schemeClr val="lt1"/>
              </a:solidFill>
              <a:latin typeface="+mn-lt"/>
              <a:ea typeface="+mn-ea"/>
            </a:endParaRPr>
          </a:p>
          <a:p>
            <a:pPr algn="l"/>
            <a:r>
              <a:rPr lang="en-US" altLang="zh-CN" sz="1800" dirty="0">
                <a:solidFill>
                  <a:schemeClr val="lt1"/>
                </a:solidFill>
                <a:latin typeface="+mn-lt"/>
                <a:ea typeface="+mn-ea"/>
              </a:rPr>
              <a:t>Technical Evolution of Context Priming</a:t>
            </a: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10" name="六边形 9"/>
          <p:cNvSpPr/>
          <p:nvPr/>
        </p:nvSpPr>
        <p:spPr>
          <a:xfrm>
            <a:off x="19047" y="5496685"/>
            <a:ext cx="12097344" cy="1235179"/>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Detection with local context</a:t>
            </a:r>
            <a:r>
              <a:rPr lang="zh-CN" altLang="en-US" b="1" dirty="0"/>
              <a:t>；</a:t>
            </a:r>
            <a:r>
              <a:rPr lang="en-US" altLang="zh-CN" b="1" dirty="0"/>
              <a:t>Detection with global context</a:t>
            </a:r>
            <a:r>
              <a:rPr lang="zh-CN" altLang="en-US" b="1" dirty="0"/>
              <a:t>；</a:t>
            </a:r>
            <a:r>
              <a:rPr lang="en-US" altLang="zh-CN" b="1" dirty="0"/>
              <a:t>Context interactive</a:t>
            </a:r>
            <a:r>
              <a:rPr lang="zh-CN" altLang="en-US" b="1" dirty="0"/>
              <a:t>。</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nvPicPr>
        <p:blipFill>
          <a:blip r:embed="rId1"/>
          <a:stretch>
            <a:fillRect/>
          </a:stretch>
        </p:blipFill>
        <p:spPr>
          <a:xfrm>
            <a:off x="1896895" y="1542498"/>
            <a:ext cx="8398210" cy="377300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86085"/>
            <a:ext cx="7209744" cy="800219"/>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2.3 Technical Evolution in Object Detection</a:t>
            </a:r>
            <a:endParaRPr lang="en-US" altLang="zh-CN" sz="2800" dirty="0">
              <a:solidFill>
                <a:schemeClr val="lt1"/>
              </a:solidFill>
              <a:latin typeface="+mn-lt"/>
              <a:ea typeface="+mn-ea"/>
            </a:endParaRPr>
          </a:p>
          <a:p>
            <a:pPr algn="l"/>
            <a:r>
              <a:rPr lang="en-US" altLang="zh-CN" sz="1800" dirty="0">
                <a:solidFill>
                  <a:schemeClr val="lt1"/>
                </a:solidFill>
                <a:latin typeface="+mn-lt"/>
                <a:ea typeface="+mn-ea"/>
              </a:rPr>
              <a:t>Technical Evolution of Hard Negative Mining</a:t>
            </a:r>
            <a:endParaRPr lang="zh-CN" altLang="zh-CN" sz="1800" dirty="0">
              <a:solidFill>
                <a:schemeClr val="lt1"/>
              </a:solidFill>
              <a:latin typeface="+mn-lt"/>
              <a:ea typeface="+mn-ea"/>
            </a:endParaRPr>
          </a:p>
        </p:txBody>
      </p:sp>
      <p:sp>
        <p:nvSpPr>
          <p:cNvPr id="10" name="六边形 9"/>
          <p:cNvSpPr/>
          <p:nvPr/>
        </p:nvSpPr>
        <p:spPr>
          <a:xfrm>
            <a:off x="0" y="5496684"/>
            <a:ext cx="12097344" cy="1235179"/>
          </a:xfrm>
          <a:prstGeom prst="hexagon">
            <a:avLst/>
          </a:prstGeom>
          <a:solidFill>
            <a:schemeClr val="tx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Bootstrap</a:t>
            </a:r>
            <a:r>
              <a:rPr lang="zh-CN" altLang="en-US" b="1" dirty="0"/>
              <a:t>；</a:t>
            </a:r>
            <a:r>
              <a:rPr lang="en-US" altLang="zh-CN" b="1" dirty="0"/>
              <a:t>HNM in deep learning based detectors</a:t>
            </a:r>
            <a:r>
              <a:rPr lang="zh-CN" altLang="en-US" b="1" dirty="0"/>
              <a:t>。</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 name="图片 4"/>
          <p:cNvPicPr>
            <a:picLocks noChangeAspect="1"/>
          </p:cNvPicPr>
          <p:nvPr/>
        </p:nvPicPr>
        <p:blipFill>
          <a:blip r:embed="rId1"/>
          <a:stretch>
            <a:fillRect/>
          </a:stretch>
        </p:blipFill>
        <p:spPr>
          <a:xfrm>
            <a:off x="1631504" y="1797357"/>
            <a:ext cx="8266906" cy="32882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5550484" cy="954107"/>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2800" dirty="0">
                <a:solidFill>
                  <a:schemeClr val="lt1"/>
                </a:solidFill>
                <a:latin typeface="+mn-lt"/>
                <a:ea typeface="+mn-ea"/>
              </a:rPr>
              <a:t>3. SPEED-UP OF DETECTION</a:t>
            </a:r>
            <a:endParaRPr lang="zh-CN" altLang="zh-CN" sz="2800" dirty="0">
              <a:solidFill>
                <a:schemeClr val="lt1"/>
              </a:solidFill>
              <a:latin typeface="+mn-lt"/>
              <a:ea typeface="+mn-ea"/>
            </a:endParaRPr>
          </a:p>
          <a:p>
            <a:pPr algn="l"/>
            <a:endParaRPr lang="zh-CN" altLang="en-US"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nvPicPr>
        <p:blipFill>
          <a:blip r:embed="rId1"/>
          <a:stretch>
            <a:fillRect/>
          </a:stretch>
        </p:blipFill>
        <p:spPr>
          <a:xfrm>
            <a:off x="3855050" y="1876853"/>
            <a:ext cx="6973060" cy="3905833"/>
          </a:xfrm>
          <a:prstGeom prst="rect">
            <a:avLst/>
          </a:prstGeom>
        </p:spPr>
      </p:pic>
      <p:grpSp>
        <p:nvGrpSpPr>
          <p:cNvPr id="12" name="组合 11"/>
          <p:cNvGrpSpPr/>
          <p:nvPr/>
        </p:nvGrpSpPr>
        <p:grpSpPr>
          <a:xfrm>
            <a:off x="0" y="2776509"/>
            <a:ext cx="4007768" cy="4081491"/>
            <a:chOff x="0" y="931863"/>
            <a:chExt cx="6503988" cy="5926137"/>
          </a:xfrm>
        </p:grpSpPr>
        <p:sp>
          <p:nvSpPr>
            <p:cNvPr id="13" name="Freeform 133"/>
            <p:cNvSpPr/>
            <p:nvPr/>
          </p:nvSpPr>
          <p:spPr bwMode="auto">
            <a:xfrm flipH="1">
              <a:off x="2263775" y="4545013"/>
              <a:ext cx="998538" cy="1652587"/>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chemeClr val="accent1">
                <a:lumMod val="50000"/>
              </a:schemeClr>
            </a:solidFill>
            <a:ln>
              <a:noFill/>
            </a:ln>
          </p:spPr>
          <p:txBody>
            <a:bodyPr/>
            <a:lstStyle/>
            <a:p>
              <a:pPr fontAlgn="base">
                <a:spcBef>
                  <a:spcPct val="0"/>
                </a:spcBef>
                <a:spcAft>
                  <a:spcPct val="0"/>
                </a:spcAft>
                <a:defRPr/>
              </a:pPr>
              <a:endParaRPr lang="en-US" dirty="0">
                <a:solidFill>
                  <a:prstClr val="black"/>
                </a:solidFill>
                <a:latin typeface="Roboto Condensed Light" charset="0"/>
                <a:ea typeface="Roboto Condensed Light" charset="0"/>
                <a:cs typeface="Roboto Condensed Light" charset="0"/>
              </a:endParaRPr>
            </a:p>
          </p:txBody>
        </p:sp>
        <p:sp>
          <p:nvSpPr>
            <p:cNvPr id="14" name="Freeform 134"/>
            <p:cNvSpPr/>
            <p:nvPr/>
          </p:nvSpPr>
          <p:spPr bwMode="auto">
            <a:xfrm flipH="1">
              <a:off x="2352675" y="4530725"/>
              <a:ext cx="812800" cy="1041400"/>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chemeClr val="accent1">
                <a:lumMod val="75000"/>
              </a:schemeClr>
            </a:solidFill>
            <a:ln>
              <a:noFill/>
            </a:ln>
          </p:spPr>
          <p:txBody>
            <a:bodyPr/>
            <a:lstStyle/>
            <a:p>
              <a:pPr fontAlgn="base">
                <a:spcBef>
                  <a:spcPct val="0"/>
                </a:spcBef>
                <a:spcAft>
                  <a:spcPct val="0"/>
                </a:spcAft>
                <a:defRPr/>
              </a:pPr>
              <a:endParaRPr lang="en-US" dirty="0">
                <a:solidFill>
                  <a:prstClr val="white"/>
                </a:solidFill>
                <a:latin typeface="Roboto Condensed Light" charset="0"/>
                <a:ea typeface="Roboto Condensed Light" charset="0"/>
                <a:cs typeface="Roboto Condensed Light" charset="0"/>
              </a:endParaRPr>
            </a:p>
          </p:txBody>
        </p:sp>
        <p:sp>
          <p:nvSpPr>
            <p:cNvPr id="15" name="Freeform 107"/>
            <p:cNvSpPr/>
            <p:nvPr/>
          </p:nvSpPr>
          <p:spPr bwMode="auto">
            <a:xfrm flipH="1">
              <a:off x="1739900" y="3314700"/>
              <a:ext cx="966788" cy="1547813"/>
            </a:xfrm>
            <a:custGeom>
              <a:avLst/>
              <a:gdLst>
                <a:gd name="T0" fmla="*/ 483549 w 10000"/>
                <a:gd name="T1" fmla="*/ 0 h 10086"/>
                <a:gd name="T2" fmla="*/ 967098 w 10000"/>
                <a:gd name="T3" fmla="*/ 492712 h 10086"/>
                <a:gd name="T4" fmla="*/ 967098 w 10000"/>
                <a:gd name="T5" fmla="*/ 505138 h 10086"/>
                <a:gd name="T6" fmla="*/ 967098 w 10000"/>
                <a:gd name="T7" fmla="*/ 505138 h 10086"/>
                <a:gd name="T8" fmla="*/ 657143 w 10000"/>
                <a:gd name="T9" fmla="*/ 1487494 h 10086"/>
                <a:gd name="T10" fmla="*/ 641670 w 10000"/>
                <a:gd name="T11" fmla="*/ 1506056 h 10086"/>
                <a:gd name="T12" fmla="*/ 641670 w 10000"/>
                <a:gd name="T13" fmla="*/ 1506056 h 10086"/>
                <a:gd name="T14" fmla="*/ 641670 w 10000"/>
                <a:gd name="T15" fmla="*/ 1506056 h 10086"/>
                <a:gd name="T16" fmla="*/ 570298 w 10000"/>
                <a:gd name="T17" fmla="*/ 1533974 h 10086"/>
                <a:gd name="T18" fmla="*/ 511401 w 10000"/>
                <a:gd name="T19" fmla="*/ 1286084 h 10086"/>
                <a:gd name="T20" fmla="*/ 378135 w 10000"/>
                <a:gd name="T21" fmla="*/ 963796 h 10086"/>
                <a:gd name="T22" fmla="*/ 378135 w 10000"/>
                <a:gd name="T23" fmla="*/ 960728 h 10086"/>
                <a:gd name="T24" fmla="*/ 130171 w 10000"/>
                <a:gd name="T25" fmla="*/ 818068 h 10086"/>
                <a:gd name="T26" fmla="*/ 0 w 10000"/>
                <a:gd name="T27" fmla="*/ 486576 h 10086"/>
                <a:gd name="T28" fmla="*/ 483549 w 10000"/>
                <a:gd name="T29" fmla="*/ 0 h 100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0" h="10086">
                  <a:moveTo>
                    <a:pt x="5000" y="0"/>
                  </a:moveTo>
                  <a:cubicBezTo>
                    <a:pt x="7756" y="0"/>
                    <a:pt x="10000" y="1455"/>
                    <a:pt x="10000" y="3212"/>
                  </a:cubicBezTo>
                  <a:lnTo>
                    <a:pt x="10000" y="3293"/>
                  </a:lnTo>
                  <a:cubicBezTo>
                    <a:pt x="10000" y="5717"/>
                    <a:pt x="8814" y="7859"/>
                    <a:pt x="6795" y="9697"/>
                  </a:cubicBezTo>
                  <a:cubicBezTo>
                    <a:pt x="6731" y="9737"/>
                    <a:pt x="6699" y="9778"/>
                    <a:pt x="6635" y="9818"/>
                  </a:cubicBez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D44024"/>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prstClr val="white"/>
                </a:solidFill>
              </a:endParaRPr>
            </a:p>
          </p:txBody>
        </p:sp>
        <p:sp>
          <p:nvSpPr>
            <p:cNvPr id="16" name="Freeform 107"/>
            <p:cNvSpPr/>
            <p:nvPr/>
          </p:nvSpPr>
          <p:spPr bwMode="auto">
            <a:xfrm>
              <a:off x="2862263" y="3314700"/>
              <a:ext cx="966787" cy="1547813"/>
            </a:xfrm>
            <a:custGeom>
              <a:avLst/>
              <a:gdLst>
                <a:gd name="T0" fmla="*/ 483549 w 10000"/>
                <a:gd name="T1" fmla="*/ 0 h 10086"/>
                <a:gd name="T2" fmla="*/ 967098 w 10000"/>
                <a:gd name="T3" fmla="*/ 492712 h 10086"/>
                <a:gd name="T4" fmla="*/ 967098 w 10000"/>
                <a:gd name="T5" fmla="*/ 505138 h 10086"/>
                <a:gd name="T6" fmla="*/ 967098 w 10000"/>
                <a:gd name="T7" fmla="*/ 505138 h 10086"/>
                <a:gd name="T8" fmla="*/ 657143 w 10000"/>
                <a:gd name="T9" fmla="*/ 1487494 h 10086"/>
                <a:gd name="T10" fmla="*/ 641670 w 10000"/>
                <a:gd name="T11" fmla="*/ 1506056 h 10086"/>
                <a:gd name="T12" fmla="*/ 641670 w 10000"/>
                <a:gd name="T13" fmla="*/ 1506056 h 10086"/>
                <a:gd name="T14" fmla="*/ 641670 w 10000"/>
                <a:gd name="T15" fmla="*/ 1506056 h 10086"/>
                <a:gd name="T16" fmla="*/ 570298 w 10000"/>
                <a:gd name="T17" fmla="*/ 1533974 h 10086"/>
                <a:gd name="T18" fmla="*/ 511401 w 10000"/>
                <a:gd name="T19" fmla="*/ 1286084 h 10086"/>
                <a:gd name="T20" fmla="*/ 378135 w 10000"/>
                <a:gd name="T21" fmla="*/ 963796 h 10086"/>
                <a:gd name="T22" fmla="*/ 378135 w 10000"/>
                <a:gd name="T23" fmla="*/ 960728 h 10086"/>
                <a:gd name="T24" fmla="*/ 130171 w 10000"/>
                <a:gd name="T25" fmla="*/ 818068 h 10086"/>
                <a:gd name="T26" fmla="*/ 0 w 10000"/>
                <a:gd name="T27" fmla="*/ 486576 h 10086"/>
                <a:gd name="T28" fmla="*/ 483549 w 10000"/>
                <a:gd name="T29" fmla="*/ 0 h 100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0" h="10086">
                  <a:moveTo>
                    <a:pt x="5000" y="0"/>
                  </a:moveTo>
                  <a:cubicBezTo>
                    <a:pt x="7756" y="0"/>
                    <a:pt x="10000" y="1455"/>
                    <a:pt x="10000" y="3212"/>
                  </a:cubicBezTo>
                  <a:lnTo>
                    <a:pt x="10000" y="3293"/>
                  </a:lnTo>
                  <a:cubicBezTo>
                    <a:pt x="10000" y="5717"/>
                    <a:pt x="8814" y="7859"/>
                    <a:pt x="6795" y="9697"/>
                  </a:cubicBezTo>
                  <a:cubicBezTo>
                    <a:pt x="6731" y="9737"/>
                    <a:pt x="6699" y="9778"/>
                    <a:pt x="6635" y="9818"/>
                  </a:cubicBez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rgbClr val="D44024"/>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prstClr val="white"/>
                </a:solidFill>
              </a:endParaRPr>
            </a:p>
          </p:txBody>
        </p:sp>
        <p:sp>
          <p:nvSpPr>
            <p:cNvPr id="17" name="Freeform 108"/>
            <p:cNvSpPr/>
            <p:nvPr/>
          </p:nvSpPr>
          <p:spPr bwMode="auto">
            <a:xfrm>
              <a:off x="1863725" y="931863"/>
              <a:ext cx="1847850" cy="3384550"/>
            </a:xfrm>
            <a:custGeom>
              <a:avLst/>
              <a:gdLst>
                <a:gd name="T0" fmla="*/ 2147483646 w 596"/>
                <a:gd name="T1" fmla="*/ 2147483646 h 1092"/>
                <a:gd name="T2" fmla="*/ 1856759027 w 596"/>
                <a:gd name="T3" fmla="*/ 2147483646 h 1092"/>
                <a:gd name="T4" fmla="*/ 245233553 w 596"/>
                <a:gd name="T5" fmla="*/ 2147483646 h 1092"/>
                <a:gd name="T6" fmla="*/ 2147483646 w 596"/>
                <a:gd name="T7" fmla="*/ 0 h 1092"/>
                <a:gd name="T8" fmla="*/ 2147483646 w 596"/>
                <a:gd name="T9" fmla="*/ 0 h 1092"/>
                <a:gd name="T10" fmla="*/ 2147483646 w 596"/>
                <a:gd name="T11" fmla="*/ 2147483646 h 1092"/>
                <a:gd name="T12" fmla="*/ 2147483646 w 596"/>
                <a:gd name="T13" fmla="*/ 2147483646 h 1092"/>
                <a:gd name="T14" fmla="*/ 2147483646 w 596"/>
                <a:gd name="T15" fmla="*/ 2147483646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p>
              <a:pPr eaLnBrk="0" fontAlgn="base" hangingPunct="0">
                <a:spcBef>
                  <a:spcPct val="0"/>
                </a:spcBef>
                <a:spcAft>
                  <a:spcPct val="0"/>
                </a:spcAft>
              </a:pPr>
              <a:endParaRPr lang="zh-CN" altLang="en-US">
                <a:solidFill>
                  <a:prstClr val="white"/>
                </a:solidFill>
              </a:endParaRPr>
            </a:p>
          </p:txBody>
        </p:sp>
        <p:sp>
          <p:nvSpPr>
            <p:cNvPr id="18" name="Oval 113"/>
            <p:cNvSpPr>
              <a:spLocks noChangeArrowheads="1"/>
            </p:cNvSpPr>
            <p:nvPr/>
          </p:nvSpPr>
          <p:spPr bwMode="auto">
            <a:xfrm>
              <a:off x="2482850" y="2003425"/>
              <a:ext cx="617538" cy="601663"/>
            </a:xfrm>
            <a:prstGeom prst="ellipse">
              <a:avLst/>
            </a:prstGeom>
            <a:solidFill>
              <a:schemeClr val="accent1">
                <a:lumMod val="50000"/>
                <a:alpha val="77000"/>
              </a:schemeClr>
            </a:solidFill>
            <a:ln>
              <a:noFill/>
            </a:ln>
          </p:spPr>
          <p:txBody>
            <a:bodyPr/>
            <a:lstStyle/>
            <a:p>
              <a:pPr fontAlgn="base">
                <a:spcBef>
                  <a:spcPct val="0"/>
                </a:spcBef>
                <a:spcAft>
                  <a:spcPct val="0"/>
                </a:spcAft>
                <a:defRPr/>
              </a:pPr>
              <a:endParaRPr lang="en-US" dirty="0">
                <a:solidFill>
                  <a:prstClr val="white"/>
                </a:solidFill>
                <a:latin typeface="Roboto Condensed Light" charset="0"/>
                <a:ea typeface="Roboto Condensed Light" charset="0"/>
                <a:cs typeface="Roboto Condensed Light" charset="0"/>
              </a:endParaRPr>
            </a:p>
          </p:txBody>
        </p:sp>
        <p:sp>
          <p:nvSpPr>
            <p:cNvPr id="19" name="Oval 116"/>
            <p:cNvSpPr>
              <a:spLocks noChangeArrowheads="1"/>
            </p:cNvSpPr>
            <p:nvPr/>
          </p:nvSpPr>
          <p:spPr bwMode="auto">
            <a:xfrm>
              <a:off x="2606675" y="2792413"/>
              <a:ext cx="369888" cy="384175"/>
            </a:xfrm>
            <a:prstGeom prst="ellipse">
              <a:avLst/>
            </a:prstGeom>
            <a:solidFill>
              <a:schemeClr val="accent1">
                <a:lumMod val="50000"/>
                <a:alpha val="77000"/>
              </a:schemeClr>
            </a:solidFill>
            <a:ln>
              <a:noFill/>
            </a:ln>
          </p:spPr>
          <p:txBody>
            <a:bodyPr/>
            <a:lstStyle/>
            <a:p>
              <a:pPr fontAlgn="base">
                <a:spcBef>
                  <a:spcPct val="0"/>
                </a:spcBef>
                <a:spcAft>
                  <a:spcPct val="0"/>
                </a:spcAft>
                <a:defRPr/>
              </a:pPr>
              <a:endParaRPr lang="en-US" dirty="0">
                <a:solidFill>
                  <a:prstClr val="white"/>
                </a:solidFill>
                <a:latin typeface="Roboto Condensed Light" charset="0"/>
                <a:ea typeface="Roboto Condensed Light" charset="0"/>
                <a:cs typeface="Roboto Condensed Light" charset="0"/>
              </a:endParaRPr>
            </a:p>
          </p:txBody>
        </p:sp>
        <p:sp>
          <p:nvSpPr>
            <p:cNvPr id="20" name="Oval 119"/>
            <p:cNvSpPr>
              <a:spLocks noChangeArrowheads="1"/>
            </p:cNvSpPr>
            <p:nvPr/>
          </p:nvSpPr>
          <p:spPr bwMode="auto">
            <a:xfrm>
              <a:off x="2678113" y="3363913"/>
              <a:ext cx="228600" cy="222250"/>
            </a:xfrm>
            <a:prstGeom prst="ellipse">
              <a:avLst/>
            </a:prstGeom>
            <a:solidFill>
              <a:schemeClr val="accent1">
                <a:lumMod val="50000"/>
                <a:alpha val="77000"/>
              </a:schemeClr>
            </a:solidFill>
            <a:ln>
              <a:noFill/>
            </a:ln>
          </p:spPr>
          <p:txBody>
            <a:bodyPr/>
            <a:lstStyle/>
            <a:p>
              <a:pPr fontAlgn="base">
                <a:spcBef>
                  <a:spcPct val="0"/>
                </a:spcBef>
                <a:spcAft>
                  <a:spcPct val="0"/>
                </a:spcAft>
                <a:defRPr/>
              </a:pPr>
              <a:endParaRPr lang="en-US" dirty="0">
                <a:solidFill>
                  <a:prstClr val="white"/>
                </a:solidFill>
                <a:latin typeface="Roboto Condensed Light" charset="0"/>
                <a:ea typeface="Roboto Condensed Light" charset="0"/>
                <a:cs typeface="Roboto Condensed Light" charset="0"/>
              </a:endParaRPr>
            </a:p>
          </p:txBody>
        </p:sp>
        <p:sp>
          <p:nvSpPr>
            <p:cNvPr id="21" name="任意多边形 75"/>
            <p:cNvSpPr/>
            <p:nvPr/>
          </p:nvSpPr>
          <p:spPr bwMode="auto">
            <a:xfrm>
              <a:off x="0" y="5608638"/>
              <a:ext cx="6503988" cy="1249362"/>
            </a:xfrm>
            <a:custGeom>
              <a:avLst/>
              <a:gdLst>
                <a:gd name="connsiteX0" fmla="*/ 1432908 w 6503892"/>
                <a:gd name="connsiteY0" fmla="*/ 0 h 1249462"/>
                <a:gd name="connsiteX1" fmla="*/ 1463903 w 6503892"/>
                <a:gd name="connsiteY1" fmla="*/ 0 h 1249462"/>
                <a:gd name="connsiteX2" fmla="*/ 1494898 w 6503892"/>
                <a:gd name="connsiteY2" fmla="*/ 0 h 1249462"/>
                <a:gd name="connsiteX3" fmla="*/ 1525055 w 6503892"/>
                <a:gd name="connsiteY3" fmla="*/ 3028 h 1249462"/>
                <a:gd name="connsiteX4" fmla="*/ 1556050 w 6503892"/>
                <a:gd name="connsiteY4" fmla="*/ 5046 h 1249462"/>
                <a:gd name="connsiteX5" fmla="*/ 1587045 w 6503892"/>
                <a:gd name="connsiteY5" fmla="*/ 9083 h 1249462"/>
                <a:gd name="connsiteX6" fmla="*/ 1617203 w 6503892"/>
                <a:gd name="connsiteY6" fmla="*/ 16148 h 1249462"/>
                <a:gd name="connsiteX7" fmla="*/ 1647360 w 6503892"/>
                <a:gd name="connsiteY7" fmla="*/ 22203 h 1249462"/>
                <a:gd name="connsiteX8" fmla="*/ 1676680 w 6503892"/>
                <a:gd name="connsiteY8" fmla="*/ 30276 h 1249462"/>
                <a:gd name="connsiteX9" fmla="*/ 1706000 w 6503892"/>
                <a:gd name="connsiteY9" fmla="*/ 40368 h 1249462"/>
                <a:gd name="connsiteX10" fmla="*/ 1734481 w 6503892"/>
                <a:gd name="connsiteY10" fmla="*/ 50460 h 1249462"/>
                <a:gd name="connsiteX11" fmla="*/ 1762963 w 6503892"/>
                <a:gd name="connsiteY11" fmla="*/ 62571 h 1249462"/>
                <a:gd name="connsiteX12" fmla="*/ 1790607 w 6503892"/>
                <a:gd name="connsiteY12" fmla="*/ 75691 h 1249462"/>
                <a:gd name="connsiteX13" fmla="*/ 1818252 w 6503892"/>
                <a:gd name="connsiteY13" fmla="*/ 89819 h 1249462"/>
                <a:gd name="connsiteX14" fmla="*/ 1845058 w 6503892"/>
                <a:gd name="connsiteY14" fmla="*/ 104957 h 1249462"/>
                <a:gd name="connsiteX15" fmla="*/ 1871865 w 6503892"/>
                <a:gd name="connsiteY15" fmla="*/ 121105 h 1249462"/>
                <a:gd name="connsiteX16" fmla="*/ 1897834 w 6503892"/>
                <a:gd name="connsiteY16" fmla="*/ 137252 h 1249462"/>
                <a:gd name="connsiteX17" fmla="*/ 1923802 w 6503892"/>
                <a:gd name="connsiteY17" fmla="*/ 156427 h 1249462"/>
                <a:gd name="connsiteX18" fmla="*/ 1948096 w 6503892"/>
                <a:gd name="connsiteY18" fmla="*/ 174592 h 1249462"/>
                <a:gd name="connsiteX19" fmla="*/ 1972389 w 6503892"/>
                <a:gd name="connsiteY19" fmla="*/ 194777 h 1249462"/>
                <a:gd name="connsiteX20" fmla="*/ 1996683 w 6503892"/>
                <a:gd name="connsiteY20" fmla="*/ 215970 h 1249462"/>
                <a:gd name="connsiteX21" fmla="*/ 2018463 w 6503892"/>
                <a:gd name="connsiteY21" fmla="*/ 238172 h 1249462"/>
                <a:gd name="connsiteX22" fmla="*/ 2041919 w 6503892"/>
                <a:gd name="connsiteY22" fmla="*/ 261384 h 1249462"/>
                <a:gd name="connsiteX23" fmla="*/ 2062861 w 6503892"/>
                <a:gd name="connsiteY23" fmla="*/ 283586 h 1249462"/>
                <a:gd name="connsiteX24" fmla="*/ 2085479 w 6503892"/>
                <a:gd name="connsiteY24" fmla="*/ 308817 h 1249462"/>
                <a:gd name="connsiteX25" fmla="*/ 2104747 w 6503892"/>
                <a:gd name="connsiteY25" fmla="*/ 335056 h 1249462"/>
                <a:gd name="connsiteX26" fmla="*/ 2124852 w 6503892"/>
                <a:gd name="connsiteY26" fmla="*/ 360286 h 1249462"/>
                <a:gd name="connsiteX27" fmla="*/ 2144119 w 6503892"/>
                <a:gd name="connsiteY27" fmla="*/ 387534 h 1249462"/>
                <a:gd name="connsiteX28" fmla="*/ 2162548 w 6503892"/>
                <a:gd name="connsiteY28" fmla="*/ 414783 h 1249462"/>
                <a:gd name="connsiteX29" fmla="*/ 2180140 w 6503892"/>
                <a:gd name="connsiteY29" fmla="*/ 444050 h 1249462"/>
                <a:gd name="connsiteX30" fmla="*/ 2196894 w 6503892"/>
                <a:gd name="connsiteY30" fmla="*/ 473317 h 1249462"/>
                <a:gd name="connsiteX31" fmla="*/ 2212810 w 6503892"/>
                <a:gd name="connsiteY31" fmla="*/ 502584 h 1249462"/>
                <a:gd name="connsiteX32" fmla="*/ 2227889 w 6503892"/>
                <a:gd name="connsiteY32" fmla="*/ 532860 h 1249462"/>
                <a:gd name="connsiteX33" fmla="*/ 2242130 w 6503892"/>
                <a:gd name="connsiteY33" fmla="*/ 564145 h 1249462"/>
                <a:gd name="connsiteX34" fmla="*/ 2284015 w 6503892"/>
                <a:gd name="connsiteY34" fmla="*/ 566163 h 1249462"/>
                <a:gd name="connsiteX35" fmla="*/ 2325063 w 6503892"/>
                <a:gd name="connsiteY35" fmla="*/ 572219 h 1249462"/>
                <a:gd name="connsiteX36" fmla="*/ 2366110 w 6503892"/>
                <a:gd name="connsiteY36" fmla="*/ 580292 h 1249462"/>
                <a:gd name="connsiteX37" fmla="*/ 2406320 w 6503892"/>
                <a:gd name="connsiteY37" fmla="*/ 589375 h 1249462"/>
                <a:gd name="connsiteX38" fmla="*/ 2428101 w 6503892"/>
                <a:gd name="connsiteY38" fmla="*/ 577265 h 1249462"/>
                <a:gd name="connsiteX39" fmla="*/ 2449881 w 6503892"/>
                <a:gd name="connsiteY39" fmla="*/ 564145 h 1249462"/>
                <a:gd name="connsiteX40" fmla="*/ 2473337 w 6503892"/>
                <a:gd name="connsiteY40" fmla="*/ 553044 h 1249462"/>
                <a:gd name="connsiteX41" fmla="*/ 2496792 w 6503892"/>
                <a:gd name="connsiteY41" fmla="*/ 542952 h 1249462"/>
                <a:gd name="connsiteX42" fmla="*/ 2521086 w 6503892"/>
                <a:gd name="connsiteY42" fmla="*/ 531851 h 1249462"/>
                <a:gd name="connsiteX43" fmla="*/ 2544541 w 6503892"/>
                <a:gd name="connsiteY43" fmla="*/ 523777 h 1249462"/>
                <a:gd name="connsiteX44" fmla="*/ 2568835 w 6503892"/>
                <a:gd name="connsiteY44" fmla="*/ 514694 h 1249462"/>
                <a:gd name="connsiteX45" fmla="*/ 2593128 w 6503892"/>
                <a:gd name="connsiteY45" fmla="*/ 507630 h 1249462"/>
                <a:gd name="connsiteX46" fmla="*/ 2617422 w 6503892"/>
                <a:gd name="connsiteY46" fmla="*/ 501574 h 1249462"/>
                <a:gd name="connsiteX47" fmla="*/ 2642553 w 6503892"/>
                <a:gd name="connsiteY47" fmla="*/ 495519 h 1249462"/>
                <a:gd name="connsiteX48" fmla="*/ 2668522 w 6503892"/>
                <a:gd name="connsiteY48" fmla="*/ 490473 h 1249462"/>
                <a:gd name="connsiteX49" fmla="*/ 2693653 w 6503892"/>
                <a:gd name="connsiteY49" fmla="*/ 486436 h 1249462"/>
                <a:gd name="connsiteX50" fmla="*/ 2718784 w 6503892"/>
                <a:gd name="connsiteY50" fmla="*/ 482400 h 1249462"/>
                <a:gd name="connsiteX51" fmla="*/ 2744753 w 6503892"/>
                <a:gd name="connsiteY51" fmla="*/ 481390 h 1249462"/>
                <a:gd name="connsiteX52" fmla="*/ 2770722 w 6503892"/>
                <a:gd name="connsiteY52" fmla="*/ 479372 h 1249462"/>
                <a:gd name="connsiteX53" fmla="*/ 2797528 w 6503892"/>
                <a:gd name="connsiteY53" fmla="*/ 478363 h 1249462"/>
                <a:gd name="connsiteX54" fmla="*/ 2831036 w 6503892"/>
                <a:gd name="connsiteY54" fmla="*/ 479372 h 1249462"/>
                <a:gd name="connsiteX55" fmla="*/ 2862869 w 6503892"/>
                <a:gd name="connsiteY55" fmla="*/ 481390 h 1249462"/>
                <a:gd name="connsiteX56" fmla="*/ 2896377 w 6503892"/>
                <a:gd name="connsiteY56" fmla="*/ 485427 h 1249462"/>
                <a:gd name="connsiteX57" fmla="*/ 2928210 w 6503892"/>
                <a:gd name="connsiteY57" fmla="*/ 490473 h 1249462"/>
                <a:gd name="connsiteX58" fmla="*/ 2960043 w 6503892"/>
                <a:gd name="connsiteY58" fmla="*/ 485427 h 1249462"/>
                <a:gd name="connsiteX59" fmla="*/ 2993551 w 6503892"/>
                <a:gd name="connsiteY59" fmla="*/ 481390 h 1249462"/>
                <a:gd name="connsiteX60" fmla="*/ 3026222 w 6503892"/>
                <a:gd name="connsiteY60" fmla="*/ 479372 h 1249462"/>
                <a:gd name="connsiteX61" fmla="*/ 3059730 w 6503892"/>
                <a:gd name="connsiteY61" fmla="*/ 478363 h 1249462"/>
                <a:gd name="connsiteX62" fmla="*/ 3084861 w 6503892"/>
                <a:gd name="connsiteY62" fmla="*/ 479372 h 1249462"/>
                <a:gd name="connsiteX63" fmla="*/ 3111667 w 6503892"/>
                <a:gd name="connsiteY63" fmla="*/ 481390 h 1249462"/>
                <a:gd name="connsiteX64" fmla="*/ 3136799 w 6503892"/>
                <a:gd name="connsiteY64" fmla="*/ 482400 h 1249462"/>
                <a:gd name="connsiteX65" fmla="*/ 3162767 w 6503892"/>
                <a:gd name="connsiteY65" fmla="*/ 486436 h 1249462"/>
                <a:gd name="connsiteX66" fmla="*/ 3187899 w 6503892"/>
                <a:gd name="connsiteY66" fmla="*/ 490473 h 1249462"/>
                <a:gd name="connsiteX67" fmla="*/ 3213867 w 6503892"/>
                <a:gd name="connsiteY67" fmla="*/ 495519 h 1249462"/>
                <a:gd name="connsiteX68" fmla="*/ 3238998 w 6503892"/>
                <a:gd name="connsiteY68" fmla="*/ 501574 h 1249462"/>
                <a:gd name="connsiteX69" fmla="*/ 3263292 w 6503892"/>
                <a:gd name="connsiteY69" fmla="*/ 507630 h 1249462"/>
                <a:gd name="connsiteX70" fmla="*/ 3287585 w 6503892"/>
                <a:gd name="connsiteY70" fmla="*/ 514694 h 1249462"/>
                <a:gd name="connsiteX71" fmla="*/ 3311879 w 6503892"/>
                <a:gd name="connsiteY71" fmla="*/ 523777 h 1249462"/>
                <a:gd name="connsiteX72" fmla="*/ 3336172 w 6503892"/>
                <a:gd name="connsiteY72" fmla="*/ 531851 h 1249462"/>
                <a:gd name="connsiteX73" fmla="*/ 3359628 w 6503892"/>
                <a:gd name="connsiteY73" fmla="*/ 542952 h 1249462"/>
                <a:gd name="connsiteX74" fmla="*/ 3383084 w 6503892"/>
                <a:gd name="connsiteY74" fmla="*/ 553044 h 1249462"/>
                <a:gd name="connsiteX75" fmla="*/ 3405702 w 6503892"/>
                <a:gd name="connsiteY75" fmla="*/ 564145 h 1249462"/>
                <a:gd name="connsiteX76" fmla="*/ 3428320 w 6503892"/>
                <a:gd name="connsiteY76" fmla="*/ 577265 h 1249462"/>
                <a:gd name="connsiteX77" fmla="*/ 3450100 w 6503892"/>
                <a:gd name="connsiteY77" fmla="*/ 589375 h 1249462"/>
                <a:gd name="connsiteX78" fmla="*/ 3491148 w 6503892"/>
                <a:gd name="connsiteY78" fmla="*/ 580292 h 1249462"/>
                <a:gd name="connsiteX79" fmla="*/ 3531357 w 6503892"/>
                <a:gd name="connsiteY79" fmla="*/ 572219 h 1249462"/>
                <a:gd name="connsiteX80" fmla="*/ 3571567 w 6503892"/>
                <a:gd name="connsiteY80" fmla="*/ 566163 h 1249462"/>
                <a:gd name="connsiteX81" fmla="*/ 3614290 w 6503892"/>
                <a:gd name="connsiteY81" fmla="*/ 564145 h 1249462"/>
                <a:gd name="connsiteX82" fmla="*/ 3628531 w 6503892"/>
                <a:gd name="connsiteY82" fmla="*/ 532860 h 1249462"/>
                <a:gd name="connsiteX83" fmla="*/ 3643610 w 6503892"/>
                <a:gd name="connsiteY83" fmla="*/ 502584 h 1249462"/>
                <a:gd name="connsiteX84" fmla="*/ 3659526 w 6503892"/>
                <a:gd name="connsiteY84" fmla="*/ 473317 h 1249462"/>
                <a:gd name="connsiteX85" fmla="*/ 3676280 w 6503892"/>
                <a:gd name="connsiteY85" fmla="*/ 444050 h 1249462"/>
                <a:gd name="connsiteX86" fmla="*/ 3693872 w 6503892"/>
                <a:gd name="connsiteY86" fmla="*/ 414783 h 1249462"/>
                <a:gd name="connsiteX87" fmla="*/ 3712302 w 6503892"/>
                <a:gd name="connsiteY87" fmla="*/ 387534 h 1249462"/>
                <a:gd name="connsiteX88" fmla="*/ 3731569 w 6503892"/>
                <a:gd name="connsiteY88" fmla="*/ 360286 h 1249462"/>
                <a:gd name="connsiteX89" fmla="*/ 3750836 w 6503892"/>
                <a:gd name="connsiteY89" fmla="*/ 335056 h 1249462"/>
                <a:gd name="connsiteX90" fmla="*/ 3770941 w 6503892"/>
                <a:gd name="connsiteY90" fmla="*/ 308817 h 1249462"/>
                <a:gd name="connsiteX91" fmla="*/ 3793559 w 6503892"/>
                <a:gd name="connsiteY91" fmla="*/ 283586 h 1249462"/>
                <a:gd name="connsiteX92" fmla="*/ 3814502 w 6503892"/>
                <a:gd name="connsiteY92" fmla="*/ 261384 h 1249462"/>
                <a:gd name="connsiteX93" fmla="*/ 3837120 w 6503892"/>
                <a:gd name="connsiteY93" fmla="*/ 238172 h 1249462"/>
                <a:gd name="connsiteX94" fmla="*/ 3860575 w 6503892"/>
                <a:gd name="connsiteY94" fmla="*/ 215970 h 1249462"/>
                <a:gd name="connsiteX95" fmla="*/ 3884031 w 6503892"/>
                <a:gd name="connsiteY95" fmla="*/ 194777 h 1249462"/>
                <a:gd name="connsiteX96" fmla="*/ 3908324 w 6503892"/>
                <a:gd name="connsiteY96" fmla="*/ 174592 h 1249462"/>
                <a:gd name="connsiteX97" fmla="*/ 3933456 w 6503892"/>
                <a:gd name="connsiteY97" fmla="*/ 156427 h 1249462"/>
                <a:gd name="connsiteX98" fmla="*/ 3957749 w 6503892"/>
                <a:gd name="connsiteY98" fmla="*/ 137252 h 1249462"/>
                <a:gd name="connsiteX99" fmla="*/ 3984556 w 6503892"/>
                <a:gd name="connsiteY99" fmla="*/ 121105 h 1249462"/>
                <a:gd name="connsiteX100" fmla="*/ 4011362 w 6503892"/>
                <a:gd name="connsiteY100" fmla="*/ 104957 h 1249462"/>
                <a:gd name="connsiteX101" fmla="*/ 4037331 w 6503892"/>
                <a:gd name="connsiteY101" fmla="*/ 89819 h 1249462"/>
                <a:gd name="connsiteX102" fmla="*/ 4064975 w 6503892"/>
                <a:gd name="connsiteY102" fmla="*/ 75691 h 1249462"/>
                <a:gd name="connsiteX103" fmla="*/ 4092619 w 6503892"/>
                <a:gd name="connsiteY103" fmla="*/ 62571 h 1249462"/>
                <a:gd name="connsiteX104" fmla="*/ 4121939 w 6503892"/>
                <a:gd name="connsiteY104" fmla="*/ 50460 h 1249462"/>
                <a:gd name="connsiteX105" fmla="*/ 4150421 w 6503892"/>
                <a:gd name="connsiteY105" fmla="*/ 40368 h 1249462"/>
                <a:gd name="connsiteX106" fmla="*/ 4178903 w 6503892"/>
                <a:gd name="connsiteY106" fmla="*/ 30276 h 1249462"/>
                <a:gd name="connsiteX107" fmla="*/ 4209060 w 6503892"/>
                <a:gd name="connsiteY107" fmla="*/ 22203 h 1249462"/>
                <a:gd name="connsiteX108" fmla="*/ 4239218 w 6503892"/>
                <a:gd name="connsiteY108" fmla="*/ 16148 h 1249462"/>
                <a:gd name="connsiteX109" fmla="*/ 4268537 w 6503892"/>
                <a:gd name="connsiteY109" fmla="*/ 9083 h 1249462"/>
                <a:gd name="connsiteX110" fmla="*/ 4299532 w 6503892"/>
                <a:gd name="connsiteY110" fmla="*/ 5046 h 1249462"/>
                <a:gd name="connsiteX111" fmla="*/ 4330528 w 6503892"/>
                <a:gd name="connsiteY111" fmla="*/ 3028 h 1249462"/>
                <a:gd name="connsiteX112" fmla="*/ 4361523 w 6503892"/>
                <a:gd name="connsiteY112" fmla="*/ 0 h 1249462"/>
                <a:gd name="connsiteX113" fmla="*/ 4392519 w 6503892"/>
                <a:gd name="connsiteY113" fmla="*/ 0 h 1249462"/>
                <a:gd name="connsiteX114" fmla="*/ 4423513 w 6503892"/>
                <a:gd name="connsiteY114" fmla="*/ 0 h 1249462"/>
                <a:gd name="connsiteX115" fmla="*/ 4453670 w 6503892"/>
                <a:gd name="connsiteY115" fmla="*/ 1009 h 1249462"/>
                <a:gd name="connsiteX116" fmla="*/ 4483827 w 6503892"/>
                <a:gd name="connsiteY116" fmla="*/ 5046 h 1249462"/>
                <a:gd name="connsiteX117" fmla="*/ 4513147 w 6503892"/>
                <a:gd name="connsiteY117" fmla="*/ 9083 h 1249462"/>
                <a:gd name="connsiteX118" fmla="*/ 4543304 w 6503892"/>
                <a:gd name="connsiteY118" fmla="*/ 15138 h 1249462"/>
                <a:gd name="connsiteX119" fmla="*/ 4571786 w 6503892"/>
                <a:gd name="connsiteY119" fmla="*/ 21194 h 1249462"/>
                <a:gd name="connsiteX120" fmla="*/ 4600268 w 6503892"/>
                <a:gd name="connsiteY120" fmla="*/ 29267 h 1249462"/>
                <a:gd name="connsiteX121" fmla="*/ 4629588 w 6503892"/>
                <a:gd name="connsiteY121" fmla="*/ 38350 h 1249462"/>
                <a:gd name="connsiteX122" fmla="*/ 4657232 w 6503892"/>
                <a:gd name="connsiteY122" fmla="*/ 48442 h 1249462"/>
                <a:gd name="connsiteX123" fmla="*/ 4684877 w 6503892"/>
                <a:gd name="connsiteY123" fmla="*/ 58534 h 1249462"/>
                <a:gd name="connsiteX124" fmla="*/ 4711683 w 6503892"/>
                <a:gd name="connsiteY124" fmla="*/ 71654 h 1249462"/>
                <a:gd name="connsiteX125" fmla="*/ 4739327 w 6503892"/>
                <a:gd name="connsiteY125" fmla="*/ 83764 h 1249462"/>
                <a:gd name="connsiteX126" fmla="*/ 4764458 w 6503892"/>
                <a:gd name="connsiteY126" fmla="*/ 98902 h 1249462"/>
                <a:gd name="connsiteX127" fmla="*/ 4791265 w 6503892"/>
                <a:gd name="connsiteY127" fmla="*/ 113031 h 1249462"/>
                <a:gd name="connsiteX128" fmla="*/ 4816396 w 6503892"/>
                <a:gd name="connsiteY128" fmla="*/ 130188 h 1249462"/>
                <a:gd name="connsiteX129" fmla="*/ 4840690 w 6503892"/>
                <a:gd name="connsiteY129" fmla="*/ 146335 h 1249462"/>
                <a:gd name="connsiteX130" fmla="*/ 4864983 w 6503892"/>
                <a:gd name="connsiteY130" fmla="*/ 165510 h 1249462"/>
                <a:gd name="connsiteX131" fmla="*/ 4889276 w 6503892"/>
                <a:gd name="connsiteY131" fmla="*/ 183675 h 1249462"/>
                <a:gd name="connsiteX132" fmla="*/ 4912732 w 6503892"/>
                <a:gd name="connsiteY132" fmla="*/ 203859 h 1249462"/>
                <a:gd name="connsiteX133" fmla="*/ 4936188 w 6503892"/>
                <a:gd name="connsiteY133" fmla="*/ 224043 h 1249462"/>
                <a:gd name="connsiteX134" fmla="*/ 4957968 w 6503892"/>
                <a:gd name="connsiteY134" fmla="*/ 246246 h 1249462"/>
                <a:gd name="connsiteX135" fmla="*/ 4978911 w 6503892"/>
                <a:gd name="connsiteY135" fmla="*/ 267439 h 1249462"/>
                <a:gd name="connsiteX136" fmla="*/ 4999853 w 6503892"/>
                <a:gd name="connsiteY136" fmla="*/ 291660 h 1249462"/>
                <a:gd name="connsiteX137" fmla="*/ 5019958 w 6503892"/>
                <a:gd name="connsiteY137" fmla="*/ 315881 h 1249462"/>
                <a:gd name="connsiteX138" fmla="*/ 5040063 w 6503892"/>
                <a:gd name="connsiteY138" fmla="*/ 340102 h 1249462"/>
                <a:gd name="connsiteX139" fmla="*/ 5059330 w 6503892"/>
                <a:gd name="connsiteY139" fmla="*/ 366341 h 1249462"/>
                <a:gd name="connsiteX140" fmla="*/ 5077760 w 6503892"/>
                <a:gd name="connsiteY140" fmla="*/ 391571 h 1249462"/>
                <a:gd name="connsiteX141" fmla="*/ 5095352 w 6503892"/>
                <a:gd name="connsiteY141" fmla="*/ 419829 h 1249462"/>
                <a:gd name="connsiteX142" fmla="*/ 5112106 w 6503892"/>
                <a:gd name="connsiteY142" fmla="*/ 446068 h 1249462"/>
                <a:gd name="connsiteX143" fmla="*/ 5128022 w 6503892"/>
                <a:gd name="connsiteY143" fmla="*/ 474326 h 1249462"/>
                <a:gd name="connsiteX144" fmla="*/ 5143939 w 6503892"/>
                <a:gd name="connsiteY144" fmla="*/ 503593 h 1249462"/>
                <a:gd name="connsiteX145" fmla="*/ 5158180 w 6503892"/>
                <a:gd name="connsiteY145" fmla="*/ 532860 h 1249462"/>
                <a:gd name="connsiteX146" fmla="*/ 5184986 w 6503892"/>
                <a:gd name="connsiteY146" fmla="*/ 514694 h 1249462"/>
                <a:gd name="connsiteX147" fmla="*/ 5210955 w 6503892"/>
                <a:gd name="connsiteY147" fmla="*/ 495519 h 1249462"/>
                <a:gd name="connsiteX148" fmla="*/ 5238599 w 6503892"/>
                <a:gd name="connsiteY148" fmla="*/ 478363 h 1249462"/>
                <a:gd name="connsiteX149" fmla="*/ 5266243 w 6503892"/>
                <a:gd name="connsiteY149" fmla="*/ 462215 h 1249462"/>
                <a:gd name="connsiteX150" fmla="*/ 5293888 w 6503892"/>
                <a:gd name="connsiteY150" fmla="*/ 448087 h 1249462"/>
                <a:gd name="connsiteX151" fmla="*/ 5323207 w 6503892"/>
                <a:gd name="connsiteY151" fmla="*/ 434967 h 1249462"/>
                <a:gd name="connsiteX152" fmla="*/ 5352527 w 6503892"/>
                <a:gd name="connsiteY152" fmla="*/ 420838 h 1249462"/>
                <a:gd name="connsiteX153" fmla="*/ 5381847 w 6503892"/>
                <a:gd name="connsiteY153" fmla="*/ 410746 h 1249462"/>
                <a:gd name="connsiteX154" fmla="*/ 5412842 w 6503892"/>
                <a:gd name="connsiteY154" fmla="*/ 399645 h 1249462"/>
                <a:gd name="connsiteX155" fmla="*/ 5442161 w 6503892"/>
                <a:gd name="connsiteY155" fmla="*/ 390562 h 1249462"/>
                <a:gd name="connsiteX156" fmla="*/ 5473156 w 6503892"/>
                <a:gd name="connsiteY156" fmla="*/ 383498 h 1249462"/>
                <a:gd name="connsiteX157" fmla="*/ 5504152 w 6503892"/>
                <a:gd name="connsiteY157" fmla="*/ 377442 h 1249462"/>
                <a:gd name="connsiteX158" fmla="*/ 5536822 w 6503892"/>
                <a:gd name="connsiteY158" fmla="*/ 371387 h 1249462"/>
                <a:gd name="connsiteX159" fmla="*/ 5568655 w 6503892"/>
                <a:gd name="connsiteY159" fmla="*/ 369369 h 1249462"/>
                <a:gd name="connsiteX160" fmla="*/ 5600488 w 6503892"/>
                <a:gd name="connsiteY160" fmla="*/ 366341 h 1249462"/>
                <a:gd name="connsiteX161" fmla="*/ 5633996 w 6503892"/>
                <a:gd name="connsiteY161" fmla="*/ 366341 h 1249462"/>
                <a:gd name="connsiteX162" fmla="*/ 5679232 w 6503892"/>
                <a:gd name="connsiteY162" fmla="*/ 368360 h 1249462"/>
                <a:gd name="connsiteX163" fmla="*/ 5723630 w 6503892"/>
                <a:gd name="connsiteY163" fmla="*/ 371387 h 1249462"/>
                <a:gd name="connsiteX164" fmla="*/ 5768028 w 6503892"/>
                <a:gd name="connsiteY164" fmla="*/ 378452 h 1249462"/>
                <a:gd name="connsiteX165" fmla="*/ 5810751 w 6503892"/>
                <a:gd name="connsiteY165" fmla="*/ 387534 h 1249462"/>
                <a:gd name="connsiteX166" fmla="*/ 5854312 w 6503892"/>
                <a:gd name="connsiteY166" fmla="*/ 399645 h 1249462"/>
                <a:gd name="connsiteX167" fmla="*/ 5896197 w 6503892"/>
                <a:gd name="connsiteY167" fmla="*/ 414783 h 1249462"/>
                <a:gd name="connsiteX168" fmla="*/ 5937245 w 6503892"/>
                <a:gd name="connsiteY168" fmla="*/ 430930 h 1249462"/>
                <a:gd name="connsiteX169" fmla="*/ 5976617 w 6503892"/>
                <a:gd name="connsiteY169" fmla="*/ 450105 h 1249462"/>
                <a:gd name="connsiteX170" fmla="*/ 6015151 w 6503892"/>
                <a:gd name="connsiteY170" fmla="*/ 472308 h 1249462"/>
                <a:gd name="connsiteX171" fmla="*/ 6054523 w 6503892"/>
                <a:gd name="connsiteY171" fmla="*/ 494510 h 1249462"/>
                <a:gd name="connsiteX172" fmla="*/ 6090545 w 6503892"/>
                <a:gd name="connsiteY172" fmla="*/ 519740 h 1249462"/>
                <a:gd name="connsiteX173" fmla="*/ 6127404 w 6503892"/>
                <a:gd name="connsiteY173" fmla="*/ 547998 h 1249462"/>
                <a:gd name="connsiteX174" fmla="*/ 6161750 w 6503892"/>
                <a:gd name="connsiteY174" fmla="*/ 578274 h 1249462"/>
                <a:gd name="connsiteX175" fmla="*/ 6194420 w 6503892"/>
                <a:gd name="connsiteY175" fmla="*/ 609559 h 1249462"/>
                <a:gd name="connsiteX176" fmla="*/ 6227090 w 6503892"/>
                <a:gd name="connsiteY176" fmla="*/ 642863 h 1249462"/>
                <a:gd name="connsiteX177" fmla="*/ 6258086 w 6503892"/>
                <a:gd name="connsiteY177" fmla="*/ 678185 h 1249462"/>
                <a:gd name="connsiteX178" fmla="*/ 6286568 w 6503892"/>
                <a:gd name="connsiteY178" fmla="*/ 715526 h 1249462"/>
                <a:gd name="connsiteX179" fmla="*/ 6314212 w 6503892"/>
                <a:gd name="connsiteY179" fmla="*/ 754885 h 1249462"/>
                <a:gd name="connsiteX180" fmla="*/ 6341018 w 6503892"/>
                <a:gd name="connsiteY180" fmla="*/ 794243 h 1249462"/>
                <a:gd name="connsiteX181" fmla="*/ 6365312 w 6503892"/>
                <a:gd name="connsiteY181" fmla="*/ 835621 h 1249462"/>
                <a:gd name="connsiteX182" fmla="*/ 6387930 w 6503892"/>
                <a:gd name="connsiteY182" fmla="*/ 880026 h 1249462"/>
                <a:gd name="connsiteX183" fmla="*/ 6408872 w 6503892"/>
                <a:gd name="connsiteY183" fmla="*/ 923422 h 1249462"/>
                <a:gd name="connsiteX184" fmla="*/ 6428977 w 6503892"/>
                <a:gd name="connsiteY184" fmla="*/ 968836 h 1249462"/>
                <a:gd name="connsiteX185" fmla="*/ 6446569 w 6503892"/>
                <a:gd name="connsiteY185" fmla="*/ 1017277 h 1249462"/>
                <a:gd name="connsiteX186" fmla="*/ 6462485 w 6503892"/>
                <a:gd name="connsiteY186" fmla="*/ 1064710 h 1249462"/>
                <a:gd name="connsiteX187" fmla="*/ 6476726 w 6503892"/>
                <a:gd name="connsiteY187" fmla="*/ 1114161 h 1249462"/>
                <a:gd name="connsiteX188" fmla="*/ 6489292 w 6503892"/>
                <a:gd name="connsiteY188" fmla="*/ 1164621 h 1249462"/>
                <a:gd name="connsiteX189" fmla="*/ 6498507 w 6503892"/>
                <a:gd name="connsiteY189" fmla="*/ 1215081 h 1249462"/>
                <a:gd name="connsiteX190" fmla="*/ 6503892 w 6503892"/>
                <a:gd name="connsiteY190" fmla="*/ 1249462 h 1249462"/>
                <a:gd name="connsiteX191" fmla="*/ 0 w 6503892"/>
                <a:gd name="connsiteY191" fmla="*/ 1249462 h 1249462"/>
                <a:gd name="connsiteX192" fmla="*/ 0 w 6503892"/>
                <a:gd name="connsiteY192" fmla="*/ 400422 h 1249462"/>
                <a:gd name="connsiteX193" fmla="*/ 2108 w 6503892"/>
                <a:gd name="connsiteY193" fmla="*/ 399645 h 1249462"/>
                <a:gd name="connsiteX194" fmla="*/ 45669 w 6503892"/>
                <a:gd name="connsiteY194" fmla="*/ 387534 h 1249462"/>
                <a:gd name="connsiteX195" fmla="*/ 88392 w 6503892"/>
                <a:gd name="connsiteY195" fmla="*/ 378452 h 1249462"/>
                <a:gd name="connsiteX196" fmla="*/ 132790 w 6503892"/>
                <a:gd name="connsiteY196" fmla="*/ 371387 h 1249462"/>
                <a:gd name="connsiteX197" fmla="*/ 177189 w 6503892"/>
                <a:gd name="connsiteY197" fmla="*/ 368360 h 1249462"/>
                <a:gd name="connsiteX198" fmla="*/ 222425 w 6503892"/>
                <a:gd name="connsiteY198" fmla="*/ 366341 h 1249462"/>
                <a:gd name="connsiteX199" fmla="*/ 255933 w 6503892"/>
                <a:gd name="connsiteY199" fmla="*/ 366341 h 1249462"/>
                <a:gd name="connsiteX200" fmla="*/ 287766 w 6503892"/>
                <a:gd name="connsiteY200" fmla="*/ 369369 h 1249462"/>
                <a:gd name="connsiteX201" fmla="*/ 319598 w 6503892"/>
                <a:gd name="connsiteY201" fmla="*/ 371387 h 1249462"/>
                <a:gd name="connsiteX202" fmla="*/ 351431 w 6503892"/>
                <a:gd name="connsiteY202" fmla="*/ 377442 h 1249462"/>
                <a:gd name="connsiteX203" fmla="*/ 382426 w 6503892"/>
                <a:gd name="connsiteY203" fmla="*/ 383498 h 1249462"/>
                <a:gd name="connsiteX204" fmla="*/ 413421 w 6503892"/>
                <a:gd name="connsiteY204" fmla="*/ 390562 h 1249462"/>
                <a:gd name="connsiteX205" fmla="*/ 444416 w 6503892"/>
                <a:gd name="connsiteY205" fmla="*/ 399645 h 1249462"/>
                <a:gd name="connsiteX206" fmla="*/ 474574 w 6503892"/>
                <a:gd name="connsiteY206" fmla="*/ 410746 h 1249462"/>
                <a:gd name="connsiteX207" fmla="*/ 504731 w 6503892"/>
                <a:gd name="connsiteY207" fmla="*/ 420838 h 1249462"/>
                <a:gd name="connsiteX208" fmla="*/ 533213 w 6503892"/>
                <a:gd name="connsiteY208" fmla="*/ 434967 h 1249462"/>
                <a:gd name="connsiteX209" fmla="*/ 561695 w 6503892"/>
                <a:gd name="connsiteY209" fmla="*/ 448087 h 1249462"/>
                <a:gd name="connsiteX210" fmla="*/ 591015 w 6503892"/>
                <a:gd name="connsiteY210" fmla="*/ 462215 h 1249462"/>
                <a:gd name="connsiteX211" fmla="*/ 618659 w 6503892"/>
                <a:gd name="connsiteY211" fmla="*/ 478363 h 1249462"/>
                <a:gd name="connsiteX212" fmla="*/ 644628 w 6503892"/>
                <a:gd name="connsiteY212" fmla="*/ 495519 h 1249462"/>
                <a:gd name="connsiteX213" fmla="*/ 671434 w 6503892"/>
                <a:gd name="connsiteY213" fmla="*/ 514694 h 1249462"/>
                <a:gd name="connsiteX214" fmla="*/ 698241 w 6503892"/>
                <a:gd name="connsiteY214" fmla="*/ 532860 h 1249462"/>
                <a:gd name="connsiteX215" fmla="*/ 712482 w 6503892"/>
                <a:gd name="connsiteY215" fmla="*/ 503593 h 1249462"/>
                <a:gd name="connsiteX216" fmla="*/ 727561 w 6503892"/>
                <a:gd name="connsiteY216" fmla="*/ 474326 h 1249462"/>
                <a:gd name="connsiteX217" fmla="*/ 744315 w 6503892"/>
                <a:gd name="connsiteY217" fmla="*/ 446068 h 1249462"/>
                <a:gd name="connsiteX218" fmla="*/ 761069 w 6503892"/>
                <a:gd name="connsiteY218" fmla="*/ 419829 h 1249462"/>
                <a:gd name="connsiteX219" fmla="*/ 778660 w 6503892"/>
                <a:gd name="connsiteY219" fmla="*/ 391571 h 1249462"/>
                <a:gd name="connsiteX220" fmla="*/ 797928 w 6503892"/>
                <a:gd name="connsiteY220" fmla="*/ 366341 h 1249462"/>
                <a:gd name="connsiteX221" fmla="*/ 816357 w 6503892"/>
                <a:gd name="connsiteY221" fmla="*/ 340102 h 1249462"/>
                <a:gd name="connsiteX222" fmla="*/ 836462 w 6503892"/>
                <a:gd name="connsiteY222" fmla="*/ 315881 h 1249462"/>
                <a:gd name="connsiteX223" fmla="*/ 856567 w 6503892"/>
                <a:gd name="connsiteY223" fmla="*/ 291660 h 1249462"/>
                <a:gd name="connsiteX224" fmla="*/ 877510 w 6503892"/>
                <a:gd name="connsiteY224" fmla="*/ 267439 h 1249462"/>
                <a:gd name="connsiteX225" fmla="*/ 899290 w 6503892"/>
                <a:gd name="connsiteY225" fmla="*/ 246246 h 1249462"/>
                <a:gd name="connsiteX226" fmla="*/ 921070 w 6503892"/>
                <a:gd name="connsiteY226" fmla="*/ 224043 h 1249462"/>
                <a:gd name="connsiteX227" fmla="*/ 943688 w 6503892"/>
                <a:gd name="connsiteY227" fmla="*/ 203859 h 1249462"/>
                <a:gd name="connsiteX228" fmla="*/ 967144 w 6503892"/>
                <a:gd name="connsiteY228" fmla="*/ 183675 h 1249462"/>
                <a:gd name="connsiteX229" fmla="*/ 991438 w 6503892"/>
                <a:gd name="connsiteY229" fmla="*/ 165510 h 1249462"/>
                <a:gd name="connsiteX230" fmla="*/ 1015731 w 6503892"/>
                <a:gd name="connsiteY230" fmla="*/ 146335 h 1249462"/>
                <a:gd name="connsiteX231" fmla="*/ 1040024 w 6503892"/>
                <a:gd name="connsiteY231" fmla="*/ 130188 h 1249462"/>
                <a:gd name="connsiteX232" fmla="*/ 1065155 w 6503892"/>
                <a:gd name="connsiteY232" fmla="*/ 113031 h 1249462"/>
                <a:gd name="connsiteX233" fmla="*/ 1091962 w 6503892"/>
                <a:gd name="connsiteY233" fmla="*/ 98902 h 1249462"/>
                <a:gd name="connsiteX234" fmla="*/ 1117093 w 6503892"/>
                <a:gd name="connsiteY234" fmla="*/ 83764 h 1249462"/>
                <a:gd name="connsiteX235" fmla="*/ 1144737 w 6503892"/>
                <a:gd name="connsiteY235" fmla="*/ 71654 h 1249462"/>
                <a:gd name="connsiteX236" fmla="*/ 1171544 w 6503892"/>
                <a:gd name="connsiteY236" fmla="*/ 58534 h 1249462"/>
                <a:gd name="connsiteX237" fmla="*/ 1199188 w 6503892"/>
                <a:gd name="connsiteY237" fmla="*/ 48442 h 1249462"/>
                <a:gd name="connsiteX238" fmla="*/ 1226832 w 6503892"/>
                <a:gd name="connsiteY238" fmla="*/ 38350 h 1249462"/>
                <a:gd name="connsiteX239" fmla="*/ 1255314 w 6503892"/>
                <a:gd name="connsiteY239" fmla="*/ 29267 h 1249462"/>
                <a:gd name="connsiteX240" fmla="*/ 1284634 w 6503892"/>
                <a:gd name="connsiteY240" fmla="*/ 21194 h 1249462"/>
                <a:gd name="connsiteX241" fmla="*/ 1313116 w 6503892"/>
                <a:gd name="connsiteY241" fmla="*/ 15138 h 1249462"/>
                <a:gd name="connsiteX242" fmla="*/ 1343273 w 6503892"/>
                <a:gd name="connsiteY242" fmla="*/ 9083 h 1249462"/>
                <a:gd name="connsiteX243" fmla="*/ 1372593 w 6503892"/>
                <a:gd name="connsiteY243" fmla="*/ 5046 h 1249462"/>
                <a:gd name="connsiteX244" fmla="*/ 1402750 w 6503892"/>
                <a:gd name="connsiteY244" fmla="*/ 1009 h 124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6503892" h="1249462">
                  <a:moveTo>
                    <a:pt x="1432908" y="0"/>
                  </a:moveTo>
                  <a:lnTo>
                    <a:pt x="1463903" y="0"/>
                  </a:lnTo>
                  <a:lnTo>
                    <a:pt x="1494898" y="0"/>
                  </a:lnTo>
                  <a:lnTo>
                    <a:pt x="1525055" y="3028"/>
                  </a:lnTo>
                  <a:lnTo>
                    <a:pt x="1556050" y="5046"/>
                  </a:lnTo>
                  <a:lnTo>
                    <a:pt x="1587045" y="9083"/>
                  </a:lnTo>
                  <a:lnTo>
                    <a:pt x="1617203" y="16148"/>
                  </a:lnTo>
                  <a:lnTo>
                    <a:pt x="1647360" y="22203"/>
                  </a:lnTo>
                  <a:lnTo>
                    <a:pt x="1676680" y="30276"/>
                  </a:lnTo>
                  <a:lnTo>
                    <a:pt x="1706000" y="40368"/>
                  </a:lnTo>
                  <a:lnTo>
                    <a:pt x="1734481" y="50460"/>
                  </a:lnTo>
                  <a:lnTo>
                    <a:pt x="1762963" y="62571"/>
                  </a:lnTo>
                  <a:lnTo>
                    <a:pt x="1790607" y="75691"/>
                  </a:lnTo>
                  <a:lnTo>
                    <a:pt x="1818252" y="89819"/>
                  </a:lnTo>
                  <a:lnTo>
                    <a:pt x="1845058" y="104957"/>
                  </a:lnTo>
                  <a:lnTo>
                    <a:pt x="1871865" y="121105"/>
                  </a:lnTo>
                  <a:lnTo>
                    <a:pt x="1897834" y="137252"/>
                  </a:lnTo>
                  <a:lnTo>
                    <a:pt x="1923802" y="156427"/>
                  </a:lnTo>
                  <a:lnTo>
                    <a:pt x="1948096" y="174592"/>
                  </a:lnTo>
                  <a:lnTo>
                    <a:pt x="1972389" y="194777"/>
                  </a:lnTo>
                  <a:lnTo>
                    <a:pt x="1996683" y="215970"/>
                  </a:lnTo>
                  <a:lnTo>
                    <a:pt x="2018463" y="238172"/>
                  </a:lnTo>
                  <a:lnTo>
                    <a:pt x="2041919" y="261384"/>
                  </a:lnTo>
                  <a:lnTo>
                    <a:pt x="2062861" y="283586"/>
                  </a:lnTo>
                  <a:lnTo>
                    <a:pt x="2085479" y="308817"/>
                  </a:lnTo>
                  <a:lnTo>
                    <a:pt x="2104747" y="335056"/>
                  </a:lnTo>
                  <a:lnTo>
                    <a:pt x="2124852" y="360286"/>
                  </a:lnTo>
                  <a:lnTo>
                    <a:pt x="2144119" y="387534"/>
                  </a:lnTo>
                  <a:lnTo>
                    <a:pt x="2162548" y="414783"/>
                  </a:lnTo>
                  <a:lnTo>
                    <a:pt x="2180140" y="444050"/>
                  </a:lnTo>
                  <a:lnTo>
                    <a:pt x="2196894" y="473317"/>
                  </a:lnTo>
                  <a:lnTo>
                    <a:pt x="2212810" y="502584"/>
                  </a:lnTo>
                  <a:lnTo>
                    <a:pt x="2227889" y="532860"/>
                  </a:lnTo>
                  <a:lnTo>
                    <a:pt x="2242130" y="564145"/>
                  </a:lnTo>
                  <a:lnTo>
                    <a:pt x="2284015" y="566163"/>
                  </a:lnTo>
                  <a:lnTo>
                    <a:pt x="2325063" y="572219"/>
                  </a:lnTo>
                  <a:lnTo>
                    <a:pt x="2366110" y="580292"/>
                  </a:lnTo>
                  <a:lnTo>
                    <a:pt x="2406320" y="589375"/>
                  </a:lnTo>
                  <a:lnTo>
                    <a:pt x="2428101" y="577265"/>
                  </a:lnTo>
                  <a:lnTo>
                    <a:pt x="2449881" y="564145"/>
                  </a:lnTo>
                  <a:lnTo>
                    <a:pt x="2473337" y="553044"/>
                  </a:lnTo>
                  <a:lnTo>
                    <a:pt x="2496792" y="542952"/>
                  </a:lnTo>
                  <a:lnTo>
                    <a:pt x="2521086" y="531851"/>
                  </a:lnTo>
                  <a:lnTo>
                    <a:pt x="2544541" y="523777"/>
                  </a:lnTo>
                  <a:lnTo>
                    <a:pt x="2568835" y="514694"/>
                  </a:lnTo>
                  <a:lnTo>
                    <a:pt x="2593128" y="507630"/>
                  </a:lnTo>
                  <a:lnTo>
                    <a:pt x="2617422" y="501574"/>
                  </a:lnTo>
                  <a:lnTo>
                    <a:pt x="2642553" y="495519"/>
                  </a:lnTo>
                  <a:lnTo>
                    <a:pt x="2668522" y="490473"/>
                  </a:lnTo>
                  <a:lnTo>
                    <a:pt x="2693653" y="486436"/>
                  </a:lnTo>
                  <a:lnTo>
                    <a:pt x="2718784" y="482400"/>
                  </a:lnTo>
                  <a:lnTo>
                    <a:pt x="2744753" y="481390"/>
                  </a:lnTo>
                  <a:lnTo>
                    <a:pt x="2770722" y="479372"/>
                  </a:lnTo>
                  <a:lnTo>
                    <a:pt x="2797528" y="478363"/>
                  </a:lnTo>
                  <a:lnTo>
                    <a:pt x="2831036" y="479372"/>
                  </a:lnTo>
                  <a:lnTo>
                    <a:pt x="2862869" y="481390"/>
                  </a:lnTo>
                  <a:lnTo>
                    <a:pt x="2896377" y="485427"/>
                  </a:lnTo>
                  <a:lnTo>
                    <a:pt x="2928210" y="490473"/>
                  </a:lnTo>
                  <a:lnTo>
                    <a:pt x="2960043" y="485427"/>
                  </a:lnTo>
                  <a:lnTo>
                    <a:pt x="2993551" y="481390"/>
                  </a:lnTo>
                  <a:lnTo>
                    <a:pt x="3026222" y="479372"/>
                  </a:lnTo>
                  <a:lnTo>
                    <a:pt x="3059730" y="478363"/>
                  </a:lnTo>
                  <a:lnTo>
                    <a:pt x="3084861" y="479372"/>
                  </a:lnTo>
                  <a:lnTo>
                    <a:pt x="3111667" y="481390"/>
                  </a:lnTo>
                  <a:lnTo>
                    <a:pt x="3136799" y="482400"/>
                  </a:lnTo>
                  <a:lnTo>
                    <a:pt x="3162767" y="486436"/>
                  </a:lnTo>
                  <a:lnTo>
                    <a:pt x="3187899" y="490473"/>
                  </a:lnTo>
                  <a:lnTo>
                    <a:pt x="3213867" y="495519"/>
                  </a:lnTo>
                  <a:lnTo>
                    <a:pt x="3238998" y="501574"/>
                  </a:lnTo>
                  <a:lnTo>
                    <a:pt x="3263292" y="507630"/>
                  </a:lnTo>
                  <a:lnTo>
                    <a:pt x="3287585" y="514694"/>
                  </a:lnTo>
                  <a:lnTo>
                    <a:pt x="3311879" y="523777"/>
                  </a:lnTo>
                  <a:lnTo>
                    <a:pt x="3336172" y="531851"/>
                  </a:lnTo>
                  <a:lnTo>
                    <a:pt x="3359628" y="542952"/>
                  </a:lnTo>
                  <a:lnTo>
                    <a:pt x="3383084" y="553044"/>
                  </a:lnTo>
                  <a:lnTo>
                    <a:pt x="3405702" y="564145"/>
                  </a:lnTo>
                  <a:lnTo>
                    <a:pt x="3428320" y="577265"/>
                  </a:lnTo>
                  <a:lnTo>
                    <a:pt x="3450100" y="589375"/>
                  </a:lnTo>
                  <a:lnTo>
                    <a:pt x="3491148" y="580292"/>
                  </a:lnTo>
                  <a:lnTo>
                    <a:pt x="3531357" y="572219"/>
                  </a:lnTo>
                  <a:lnTo>
                    <a:pt x="3571567" y="566163"/>
                  </a:lnTo>
                  <a:lnTo>
                    <a:pt x="3614290" y="564145"/>
                  </a:lnTo>
                  <a:lnTo>
                    <a:pt x="3628531" y="532860"/>
                  </a:lnTo>
                  <a:lnTo>
                    <a:pt x="3643610" y="502584"/>
                  </a:lnTo>
                  <a:lnTo>
                    <a:pt x="3659526" y="473317"/>
                  </a:lnTo>
                  <a:lnTo>
                    <a:pt x="3676280" y="444050"/>
                  </a:lnTo>
                  <a:lnTo>
                    <a:pt x="3693872" y="414783"/>
                  </a:lnTo>
                  <a:lnTo>
                    <a:pt x="3712302" y="387534"/>
                  </a:lnTo>
                  <a:lnTo>
                    <a:pt x="3731569" y="360286"/>
                  </a:lnTo>
                  <a:lnTo>
                    <a:pt x="3750836" y="335056"/>
                  </a:lnTo>
                  <a:lnTo>
                    <a:pt x="3770941" y="308817"/>
                  </a:lnTo>
                  <a:lnTo>
                    <a:pt x="3793559" y="283586"/>
                  </a:lnTo>
                  <a:lnTo>
                    <a:pt x="3814502" y="261384"/>
                  </a:lnTo>
                  <a:lnTo>
                    <a:pt x="3837120" y="238172"/>
                  </a:lnTo>
                  <a:lnTo>
                    <a:pt x="3860575" y="215970"/>
                  </a:lnTo>
                  <a:lnTo>
                    <a:pt x="3884031" y="194777"/>
                  </a:lnTo>
                  <a:lnTo>
                    <a:pt x="3908324" y="174592"/>
                  </a:lnTo>
                  <a:lnTo>
                    <a:pt x="3933456" y="156427"/>
                  </a:lnTo>
                  <a:lnTo>
                    <a:pt x="3957749" y="137252"/>
                  </a:lnTo>
                  <a:lnTo>
                    <a:pt x="3984556" y="121105"/>
                  </a:lnTo>
                  <a:lnTo>
                    <a:pt x="4011362" y="104957"/>
                  </a:lnTo>
                  <a:lnTo>
                    <a:pt x="4037331" y="89819"/>
                  </a:lnTo>
                  <a:lnTo>
                    <a:pt x="4064975" y="75691"/>
                  </a:lnTo>
                  <a:lnTo>
                    <a:pt x="4092619" y="62571"/>
                  </a:lnTo>
                  <a:lnTo>
                    <a:pt x="4121939" y="50460"/>
                  </a:lnTo>
                  <a:lnTo>
                    <a:pt x="4150421" y="40368"/>
                  </a:lnTo>
                  <a:lnTo>
                    <a:pt x="4178903" y="30276"/>
                  </a:lnTo>
                  <a:lnTo>
                    <a:pt x="4209060" y="22203"/>
                  </a:lnTo>
                  <a:lnTo>
                    <a:pt x="4239218" y="16148"/>
                  </a:lnTo>
                  <a:lnTo>
                    <a:pt x="4268537" y="9083"/>
                  </a:lnTo>
                  <a:lnTo>
                    <a:pt x="4299532" y="5046"/>
                  </a:lnTo>
                  <a:lnTo>
                    <a:pt x="4330528" y="3028"/>
                  </a:lnTo>
                  <a:lnTo>
                    <a:pt x="4361523" y="0"/>
                  </a:lnTo>
                  <a:lnTo>
                    <a:pt x="4392519" y="0"/>
                  </a:lnTo>
                  <a:lnTo>
                    <a:pt x="4423513" y="0"/>
                  </a:lnTo>
                  <a:lnTo>
                    <a:pt x="4453670" y="1009"/>
                  </a:lnTo>
                  <a:lnTo>
                    <a:pt x="4483827" y="5046"/>
                  </a:lnTo>
                  <a:lnTo>
                    <a:pt x="4513147" y="9083"/>
                  </a:lnTo>
                  <a:lnTo>
                    <a:pt x="4543304" y="15138"/>
                  </a:lnTo>
                  <a:lnTo>
                    <a:pt x="4571786" y="21194"/>
                  </a:lnTo>
                  <a:lnTo>
                    <a:pt x="4600268" y="29267"/>
                  </a:lnTo>
                  <a:lnTo>
                    <a:pt x="4629588" y="38350"/>
                  </a:lnTo>
                  <a:lnTo>
                    <a:pt x="4657232" y="48442"/>
                  </a:lnTo>
                  <a:lnTo>
                    <a:pt x="4684877" y="58534"/>
                  </a:lnTo>
                  <a:lnTo>
                    <a:pt x="4711683" y="71654"/>
                  </a:lnTo>
                  <a:lnTo>
                    <a:pt x="4739327" y="83764"/>
                  </a:lnTo>
                  <a:lnTo>
                    <a:pt x="4764458" y="98902"/>
                  </a:lnTo>
                  <a:lnTo>
                    <a:pt x="4791265" y="113031"/>
                  </a:lnTo>
                  <a:lnTo>
                    <a:pt x="4816396" y="130188"/>
                  </a:lnTo>
                  <a:lnTo>
                    <a:pt x="4840690" y="146335"/>
                  </a:lnTo>
                  <a:lnTo>
                    <a:pt x="4864983" y="165510"/>
                  </a:lnTo>
                  <a:lnTo>
                    <a:pt x="4889276" y="183675"/>
                  </a:lnTo>
                  <a:lnTo>
                    <a:pt x="4912732" y="203859"/>
                  </a:lnTo>
                  <a:lnTo>
                    <a:pt x="4936188" y="224043"/>
                  </a:lnTo>
                  <a:lnTo>
                    <a:pt x="4957968" y="246246"/>
                  </a:lnTo>
                  <a:lnTo>
                    <a:pt x="4978911" y="267439"/>
                  </a:lnTo>
                  <a:lnTo>
                    <a:pt x="4999853" y="291660"/>
                  </a:lnTo>
                  <a:lnTo>
                    <a:pt x="5019958" y="315881"/>
                  </a:lnTo>
                  <a:lnTo>
                    <a:pt x="5040063" y="340102"/>
                  </a:lnTo>
                  <a:lnTo>
                    <a:pt x="5059330" y="366341"/>
                  </a:lnTo>
                  <a:lnTo>
                    <a:pt x="5077760" y="391571"/>
                  </a:lnTo>
                  <a:lnTo>
                    <a:pt x="5095352" y="419829"/>
                  </a:lnTo>
                  <a:lnTo>
                    <a:pt x="5112106" y="446068"/>
                  </a:lnTo>
                  <a:lnTo>
                    <a:pt x="5128022" y="474326"/>
                  </a:lnTo>
                  <a:lnTo>
                    <a:pt x="5143939" y="503593"/>
                  </a:lnTo>
                  <a:lnTo>
                    <a:pt x="5158180" y="532860"/>
                  </a:lnTo>
                  <a:lnTo>
                    <a:pt x="5184986" y="514694"/>
                  </a:lnTo>
                  <a:lnTo>
                    <a:pt x="5210955" y="495519"/>
                  </a:lnTo>
                  <a:lnTo>
                    <a:pt x="5238599" y="478363"/>
                  </a:lnTo>
                  <a:lnTo>
                    <a:pt x="5266243" y="462215"/>
                  </a:lnTo>
                  <a:lnTo>
                    <a:pt x="5293888" y="448087"/>
                  </a:lnTo>
                  <a:lnTo>
                    <a:pt x="5323207" y="434967"/>
                  </a:lnTo>
                  <a:lnTo>
                    <a:pt x="5352527" y="420838"/>
                  </a:lnTo>
                  <a:lnTo>
                    <a:pt x="5381847" y="410746"/>
                  </a:lnTo>
                  <a:lnTo>
                    <a:pt x="5412842" y="399645"/>
                  </a:lnTo>
                  <a:lnTo>
                    <a:pt x="5442161" y="390562"/>
                  </a:lnTo>
                  <a:lnTo>
                    <a:pt x="5473156" y="383498"/>
                  </a:lnTo>
                  <a:lnTo>
                    <a:pt x="5504152" y="377442"/>
                  </a:lnTo>
                  <a:lnTo>
                    <a:pt x="5536822" y="371387"/>
                  </a:lnTo>
                  <a:lnTo>
                    <a:pt x="5568655" y="369369"/>
                  </a:lnTo>
                  <a:lnTo>
                    <a:pt x="5600488" y="366341"/>
                  </a:lnTo>
                  <a:lnTo>
                    <a:pt x="5633996" y="366341"/>
                  </a:lnTo>
                  <a:lnTo>
                    <a:pt x="5679232" y="368360"/>
                  </a:lnTo>
                  <a:lnTo>
                    <a:pt x="5723630" y="371387"/>
                  </a:lnTo>
                  <a:lnTo>
                    <a:pt x="5768028" y="378452"/>
                  </a:lnTo>
                  <a:lnTo>
                    <a:pt x="5810751" y="387534"/>
                  </a:lnTo>
                  <a:lnTo>
                    <a:pt x="5854312" y="399645"/>
                  </a:lnTo>
                  <a:lnTo>
                    <a:pt x="5896197" y="414783"/>
                  </a:lnTo>
                  <a:lnTo>
                    <a:pt x="5937245" y="430930"/>
                  </a:lnTo>
                  <a:lnTo>
                    <a:pt x="5976617" y="450105"/>
                  </a:lnTo>
                  <a:lnTo>
                    <a:pt x="6015151" y="472308"/>
                  </a:lnTo>
                  <a:lnTo>
                    <a:pt x="6054523" y="494510"/>
                  </a:lnTo>
                  <a:lnTo>
                    <a:pt x="6090545" y="519740"/>
                  </a:lnTo>
                  <a:lnTo>
                    <a:pt x="6127404" y="547998"/>
                  </a:lnTo>
                  <a:lnTo>
                    <a:pt x="6161750" y="578274"/>
                  </a:lnTo>
                  <a:lnTo>
                    <a:pt x="6194420" y="609559"/>
                  </a:lnTo>
                  <a:lnTo>
                    <a:pt x="6227090" y="642863"/>
                  </a:lnTo>
                  <a:lnTo>
                    <a:pt x="6258086" y="678185"/>
                  </a:lnTo>
                  <a:lnTo>
                    <a:pt x="6286568" y="715526"/>
                  </a:lnTo>
                  <a:lnTo>
                    <a:pt x="6314212" y="754885"/>
                  </a:lnTo>
                  <a:lnTo>
                    <a:pt x="6341018" y="794243"/>
                  </a:lnTo>
                  <a:lnTo>
                    <a:pt x="6365312" y="835621"/>
                  </a:lnTo>
                  <a:lnTo>
                    <a:pt x="6387930" y="880026"/>
                  </a:lnTo>
                  <a:lnTo>
                    <a:pt x="6408872" y="923422"/>
                  </a:lnTo>
                  <a:lnTo>
                    <a:pt x="6428977" y="968836"/>
                  </a:lnTo>
                  <a:lnTo>
                    <a:pt x="6446569" y="1017277"/>
                  </a:lnTo>
                  <a:lnTo>
                    <a:pt x="6462485" y="1064710"/>
                  </a:lnTo>
                  <a:lnTo>
                    <a:pt x="6476726" y="1114161"/>
                  </a:lnTo>
                  <a:lnTo>
                    <a:pt x="6489292" y="1164621"/>
                  </a:lnTo>
                  <a:lnTo>
                    <a:pt x="6498507" y="1215081"/>
                  </a:lnTo>
                  <a:lnTo>
                    <a:pt x="6503892" y="1249462"/>
                  </a:lnTo>
                  <a:lnTo>
                    <a:pt x="0" y="1249462"/>
                  </a:lnTo>
                  <a:lnTo>
                    <a:pt x="0" y="400422"/>
                  </a:lnTo>
                  <a:lnTo>
                    <a:pt x="2108" y="399645"/>
                  </a:lnTo>
                  <a:lnTo>
                    <a:pt x="45669" y="387534"/>
                  </a:lnTo>
                  <a:lnTo>
                    <a:pt x="88392" y="378452"/>
                  </a:lnTo>
                  <a:lnTo>
                    <a:pt x="132790" y="371387"/>
                  </a:lnTo>
                  <a:lnTo>
                    <a:pt x="177189" y="368360"/>
                  </a:lnTo>
                  <a:lnTo>
                    <a:pt x="222425" y="366341"/>
                  </a:lnTo>
                  <a:lnTo>
                    <a:pt x="255933" y="366341"/>
                  </a:lnTo>
                  <a:lnTo>
                    <a:pt x="287766" y="369369"/>
                  </a:lnTo>
                  <a:lnTo>
                    <a:pt x="319598" y="371387"/>
                  </a:lnTo>
                  <a:lnTo>
                    <a:pt x="351431" y="377442"/>
                  </a:lnTo>
                  <a:lnTo>
                    <a:pt x="382426" y="383498"/>
                  </a:lnTo>
                  <a:lnTo>
                    <a:pt x="413421" y="390562"/>
                  </a:lnTo>
                  <a:lnTo>
                    <a:pt x="444416" y="399645"/>
                  </a:lnTo>
                  <a:lnTo>
                    <a:pt x="474574" y="410746"/>
                  </a:lnTo>
                  <a:lnTo>
                    <a:pt x="504731" y="420838"/>
                  </a:lnTo>
                  <a:lnTo>
                    <a:pt x="533213" y="434967"/>
                  </a:lnTo>
                  <a:lnTo>
                    <a:pt x="561695" y="448087"/>
                  </a:lnTo>
                  <a:lnTo>
                    <a:pt x="591015" y="462215"/>
                  </a:lnTo>
                  <a:lnTo>
                    <a:pt x="618659" y="478363"/>
                  </a:lnTo>
                  <a:lnTo>
                    <a:pt x="644628" y="495519"/>
                  </a:lnTo>
                  <a:lnTo>
                    <a:pt x="671434" y="514694"/>
                  </a:lnTo>
                  <a:lnTo>
                    <a:pt x="698241" y="532860"/>
                  </a:lnTo>
                  <a:lnTo>
                    <a:pt x="712482" y="503593"/>
                  </a:lnTo>
                  <a:lnTo>
                    <a:pt x="727561" y="474326"/>
                  </a:lnTo>
                  <a:lnTo>
                    <a:pt x="744315" y="446068"/>
                  </a:lnTo>
                  <a:lnTo>
                    <a:pt x="761069" y="419829"/>
                  </a:lnTo>
                  <a:lnTo>
                    <a:pt x="778660" y="391571"/>
                  </a:lnTo>
                  <a:lnTo>
                    <a:pt x="797928" y="366341"/>
                  </a:lnTo>
                  <a:lnTo>
                    <a:pt x="816357" y="340102"/>
                  </a:lnTo>
                  <a:lnTo>
                    <a:pt x="836462" y="315881"/>
                  </a:lnTo>
                  <a:lnTo>
                    <a:pt x="856567" y="291660"/>
                  </a:lnTo>
                  <a:lnTo>
                    <a:pt x="877510" y="267439"/>
                  </a:lnTo>
                  <a:lnTo>
                    <a:pt x="899290" y="246246"/>
                  </a:lnTo>
                  <a:lnTo>
                    <a:pt x="921070" y="224043"/>
                  </a:lnTo>
                  <a:lnTo>
                    <a:pt x="943688" y="203859"/>
                  </a:lnTo>
                  <a:lnTo>
                    <a:pt x="967144" y="183675"/>
                  </a:lnTo>
                  <a:lnTo>
                    <a:pt x="991438" y="165510"/>
                  </a:lnTo>
                  <a:lnTo>
                    <a:pt x="1015731" y="146335"/>
                  </a:lnTo>
                  <a:lnTo>
                    <a:pt x="1040024" y="130188"/>
                  </a:lnTo>
                  <a:lnTo>
                    <a:pt x="1065155" y="113031"/>
                  </a:lnTo>
                  <a:lnTo>
                    <a:pt x="1091962" y="98902"/>
                  </a:lnTo>
                  <a:lnTo>
                    <a:pt x="1117093" y="83764"/>
                  </a:lnTo>
                  <a:lnTo>
                    <a:pt x="1144737" y="71654"/>
                  </a:lnTo>
                  <a:lnTo>
                    <a:pt x="1171544" y="58534"/>
                  </a:lnTo>
                  <a:lnTo>
                    <a:pt x="1199188" y="48442"/>
                  </a:lnTo>
                  <a:lnTo>
                    <a:pt x="1226832" y="38350"/>
                  </a:lnTo>
                  <a:lnTo>
                    <a:pt x="1255314" y="29267"/>
                  </a:lnTo>
                  <a:lnTo>
                    <a:pt x="1284634" y="21194"/>
                  </a:lnTo>
                  <a:lnTo>
                    <a:pt x="1313116" y="15138"/>
                  </a:lnTo>
                  <a:lnTo>
                    <a:pt x="1343273" y="9083"/>
                  </a:lnTo>
                  <a:lnTo>
                    <a:pt x="1372593" y="5046"/>
                  </a:lnTo>
                  <a:lnTo>
                    <a:pt x="1402750" y="1009"/>
                  </a:lnTo>
                  <a:close/>
                </a:path>
              </a:pathLst>
            </a:custGeom>
            <a:solidFill>
              <a:schemeClr val="bg1">
                <a:lumMod val="75000"/>
              </a:schemeClr>
            </a:solidFill>
            <a:ln w="1">
              <a:noFill/>
              <a:prstDash val="solid"/>
              <a:round/>
            </a:ln>
          </p:spPr>
          <p:txBody>
            <a:bodyPr/>
            <a:lstStyle/>
            <a:p>
              <a:pPr fontAlgn="base">
                <a:spcBef>
                  <a:spcPct val="0"/>
                </a:spcBef>
                <a:spcAft>
                  <a:spcPct val="0"/>
                </a:spcAft>
                <a:defRPr/>
              </a:pPr>
              <a:endParaRPr lang="ar-SA" dirty="0">
                <a:solidFill>
                  <a:prstClr val="black"/>
                </a:solidFill>
                <a:latin typeface="Roboto Condensed Light" charset="0"/>
                <a:ea typeface="Roboto Condensed Light" charset="0"/>
                <a:cs typeface="Roboto Condensed Light" charset="0"/>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63834"/>
            <a:ext cx="7209744" cy="1538883"/>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3.1Feature Map Shared Computation</a:t>
            </a:r>
            <a:endParaRPr lang="en-US" altLang="zh-CN" sz="2800" dirty="0">
              <a:solidFill>
                <a:schemeClr val="lt1"/>
              </a:solidFill>
              <a:latin typeface="+mn-lt"/>
              <a:ea typeface="+mn-ea"/>
            </a:endParaRPr>
          </a:p>
          <a:p>
            <a:pPr lvl="1">
              <a:spcBef>
                <a:spcPct val="20000"/>
              </a:spcBef>
              <a:defRPr/>
            </a:pPr>
            <a:r>
              <a:rPr lang="en-US" altLang="zh-CN" sz="100" dirty="0">
                <a:solidFill>
                  <a:schemeClr val="lt1"/>
                </a:solidFill>
                <a:latin typeface="+mn-lt"/>
                <a:ea typeface="+mn-ea"/>
              </a:rPr>
              <a:t>Spatial Computational Redundancy and Speed Up</a:t>
            </a:r>
            <a:endParaRPr lang="zh-CN" altLang="zh-CN" sz="100" dirty="0">
              <a:solidFill>
                <a:schemeClr val="lt1"/>
              </a:solidFill>
              <a:latin typeface="+mn-lt"/>
              <a:ea typeface="+mn-ea"/>
            </a:endParaRPr>
          </a:p>
          <a:p>
            <a:pPr algn="l">
              <a:spcBef>
                <a:spcPct val="20000"/>
              </a:spcBef>
              <a:defRPr/>
            </a:pPr>
            <a:r>
              <a:rPr lang="en-US" altLang="zh-CN" sz="1800" dirty="0">
                <a:solidFill>
                  <a:schemeClr val="lt1"/>
                </a:solidFill>
              </a:rPr>
              <a:t>Spatial Computational Redundancy and Speed Up</a:t>
            </a:r>
            <a:endParaRPr lang="zh-CN" altLang="zh-CN" sz="1800" dirty="0">
              <a:solidFill>
                <a:schemeClr val="lt1"/>
              </a:solidFill>
            </a:endParaRPr>
          </a:p>
          <a:p>
            <a:pPr algn="l">
              <a:spcBef>
                <a:spcPct val="20000"/>
              </a:spcBef>
              <a:defRPr/>
            </a:pPr>
            <a:endParaRPr lang="zh-CN" altLang="zh-CN" sz="1800" dirty="0">
              <a:solidFill>
                <a:schemeClr val="lt1"/>
              </a:solidFill>
              <a:latin typeface="+mn-lt"/>
              <a:ea typeface="+mn-ea"/>
            </a:endParaRPr>
          </a:p>
          <a:p>
            <a:pPr algn="l">
              <a:spcBef>
                <a:spcPct val="20000"/>
              </a:spcBef>
              <a:defRPr/>
            </a:pPr>
            <a:endParaRPr lang="zh-CN" altLang="zh-CN" sz="1800" dirty="0">
              <a:solidFill>
                <a:schemeClr val="lt1"/>
              </a:solidFill>
              <a:latin typeface="+mn-lt"/>
              <a:ea typeface="+mn-ea"/>
            </a:endParaRPr>
          </a:p>
        </p:txBody>
      </p:sp>
      <p:sp>
        <p:nvSpPr>
          <p:cNvPr id="10" name="六边形 9"/>
          <p:cNvSpPr/>
          <p:nvPr/>
        </p:nvSpPr>
        <p:spPr>
          <a:xfrm>
            <a:off x="7248128" y="2420887"/>
            <a:ext cx="4752528" cy="3053187"/>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fontAlgn="base">
              <a:spcBef>
                <a:spcPct val="0"/>
              </a:spcBef>
              <a:spcAft>
                <a:spcPct val="0"/>
              </a:spcAft>
            </a:pPr>
            <a:r>
              <a:rPr lang="zh-CN" altLang="zh-CN" dirty="0"/>
              <a:t>减少空间计算冗余最常用的方法是特征图共享计算，</a:t>
            </a:r>
            <a:r>
              <a:rPr lang="zh-CN" altLang="en-US" dirty="0"/>
              <a:t>即</a:t>
            </a:r>
            <a:r>
              <a:rPr lang="zh-CN" altLang="zh-CN" dirty="0"/>
              <a:t>在滑动窗口前只计算一次整个图像的特征图</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nvPicPr>
        <p:blipFill>
          <a:blip r:embed="rId1"/>
          <a:stretch>
            <a:fillRect/>
          </a:stretch>
        </p:blipFill>
        <p:spPr>
          <a:xfrm>
            <a:off x="580571" y="2574870"/>
            <a:ext cx="5834863" cy="274522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855619"/>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3.1Feature Map Shared Computation</a:t>
            </a:r>
            <a:endParaRPr lang="en-US" altLang="zh-CN" sz="2800" dirty="0">
              <a:solidFill>
                <a:schemeClr val="lt1"/>
              </a:solidFill>
              <a:latin typeface="+mn-lt"/>
              <a:ea typeface="+mn-ea"/>
            </a:endParaRPr>
          </a:p>
          <a:p>
            <a:pPr algn="l">
              <a:spcBef>
                <a:spcPct val="20000"/>
              </a:spcBef>
              <a:defRPr/>
            </a:pPr>
            <a:r>
              <a:rPr lang="en-US" altLang="zh-CN" sz="1800" dirty="0">
                <a:solidFill>
                  <a:schemeClr val="lt1"/>
                </a:solidFill>
                <a:latin typeface="+mn-lt"/>
                <a:ea typeface="+mn-ea"/>
              </a:rPr>
              <a:t>Scale Computational Redundancy and Speed Up</a:t>
            </a:r>
            <a:endParaRPr lang="zh-CN" altLang="zh-CN" sz="1800" dirty="0">
              <a:solidFill>
                <a:schemeClr val="lt1"/>
              </a:solidFill>
              <a:latin typeface="+mn-lt"/>
              <a:ea typeface="+mn-ea"/>
            </a:endParaRPr>
          </a:p>
        </p:txBody>
      </p:sp>
      <p:sp>
        <p:nvSpPr>
          <p:cNvPr id="10" name="六边形 9"/>
          <p:cNvSpPr/>
          <p:nvPr/>
        </p:nvSpPr>
        <p:spPr>
          <a:xfrm>
            <a:off x="553140" y="2996952"/>
            <a:ext cx="11282261" cy="2045074"/>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b="1" dirty="0"/>
              <a:t>为了减少尺度计算冗余，最成功的方法是直接缩放特征而不是图像</a:t>
            </a:r>
            <a:r>
              <a:rPr lang="zh-CN" altLang="zh-CN" dirty="0"/>
              <a:t>，相邻尺度与积分通道特征之间存在很强的相关性。这种相关性可以通过近似相邻尺度的特征图来加速特征金字塔的计算。此外，</a:t>
            </a:r>
            <a:r>
              <a:rPr lang="zh-CN" altLang="zh-CN" b="1" dirty="0"/>
              <a:t>构建 “ 检测器金字塔 ” 是避免尺度计算冗余的另一种方法</a:t>
            </a:r>
            <a:r>
              <a:rPr lang="zh-CN" altLang="en-US" b="1" dirty="0"/>
              <a:t>。</a:t>
            </a:r>
            <a:r>
              <a:rPr lang="zh-CN" altLang="zh-CN" b="1" dirty="0"/>
              <a:t>即，通过简单地在一个</a:t>
            </a:r>
            <a:r>
              <a:rPr lang="en-US" altLang="zh-CN" b="1" dirty="0"/>
              <a:t> feature map </a:t>
            </a:r>
            <a:r>
              <a:rPr lang="zh-CN" altLang="zh-CN" b="1" dirty="0"/>
              <a:t>上滑动多个检测器来检测不同尺度的对象，而不是重新缩放图像或</a:t>
            </a:r>
            <a:r>
              <a:rPr lang="en-US" altLang="zh-CN" b="1" dirty="0"/>
              <a:t> feature</a:t>
            </a:r>
            <a:r>
              <a:rPr lang="zh-CN" altLang="zh-CN" dirty="0"/>
              <a:t>。</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3.2 Speed up of Classifiers</a:t>
            </a:r>
            <a:endParaRPr lang="zh-CN" altLang="zh-CN" sz="2800" dirty="0">
              <a:solidFill>
                <a:schemeClr val="lt1"/>
              </a:solidFill>
              <a:latin typeface="+mn-lt"/>
              <a:ea typeface="+mn-ea"/>
            </a:endParaRPr>
          </a:p>
        </p:txBody>
      </p:sp>
      <p:sp>
        <p:nvSpPr>
          <p:cNvPr id="10" name="六边形 9"/>
          <p:cNvSpPr/>
          <p:nvPr/>
        </p:nvSpPr>
        <p:spPr>
          <a:xfrm>
            <a:off x="718395" y="2420887"/>
            <a:ext cx="11282261" cy="3168353"/>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endParaRPr lang="en-US" altLang="zh-CN" sz="2400" dirty="0"/>
          </a:p>
          <a:p>
            <a:r>
              <a:rPr lang="zh-CN" altLang="zh-CN" sz="2400" dirty="0"/>
              <a:t>“ 模型近似 ”可以</a:t>
            </a:r>
            <a:r>
              <a:rPr lang="zh-CN" altLang="zh-CN" sz="2400" b="1" dirty="0"/>
              <a:t>加快核分类器的速度</a:t>
            </a:r>
            <a:r>
              <a:rPr lang="zh-CN" altLang="en-US" sz="2400" b="1" dirty="0"/>
              <a:t>。</a:t>
            </a:r>
            <a:r>
              <a:rPr lang="zh-CN" altLang="zh-CN" sz="2400" b="1" dirty="0"/>
              <a:t>简集向量是核</a:t>
            </a:r>
            <a:r>
              <a:rPr lang="en-US" altLang="zh-CN" sz="2400" b="1" dirty="0"/>
              <a:t>SVM</a:t>
            </a:r>
            <a:r>
              <a:rPr lang="zh-CN" altLang="zh-CN" sz="2400" b="1" dirty="0"/>
              <a:t>的一种近似方法，其目的是用少量的合成向量来获得一个等价的决策边界</a:t>
            </a:r>
            <a:r>
              <a:rPr lang="zh-CN" altLang="zh-CN" sz="2400" dirty="0"/>
              <a:t>。另一种提高核</a:t>
            </a:r>
            <a:r>
              <a:rPr lang="en-US" altLang="zh-CN" sz="2400" dirty="0"/>
              <a:t>SVM </a:t>
            </a:r>
            <a:r>
              <a:rPr lang="zh-CN" altLang="zh-CN" sz="2400" dirty="0"/>
              <a:t>在目标检测中的速度的方法是</a:t>
            </a:r>
            <a:r>
              <a:rPr lang="zh-CN" altLang="zh-CN" sz="2400" b="1" dirty="0"/>
              <a:t>将其决策边界近似为分段线性形式，从而获得一个恒定的推理时间</a:t>
            </a:r>
            <a:r>
              <a:rPr lang="zh-CN" altLang="zh-CN" sz="2400" dirty="0"/>
              <a:t>。核方法也可以</a:t>
            </a:r>
            <a:r>
              <a:rPr lang="zh-CN" altLang="zh-CN" sz="2400" b="1" dirty="0"/>
              <a:t>通过稀疏编码方法来加速</a:t>
            </a:r>
            <a:r>
              <a:rPr lang="zh-CN" altLang="zh-CN" sz="2400" dirty="0"/>
              <a:t>。</a:t>
            </a:r>
            <a:endParaRPr lang="zh-CN" altLang="zh-CN" sz="2400" dirty="0"/>
          </a:p>
          <a:p>
            <a:endParaRPr lang="zh-CN" altLang="zh-CN" sz="2400"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defRPr/>
            </a:pPr>
            <a:r>
              <a:rPr lang="en-US" altLang="zh-CN" sz="2800" dirty="0">
                <a:solidFill>
                  <a:schemeClr val="lt1"/>
                </a:solidFill>
                <a:latin typeface="+mn-lt"/>
                <a:ea typeface="+mn-ea"/>
              </a:rPr>
              <a:t>3.3 Cascaded Detection</a:t>
            </a:r>
            <a:endParaRPr lang="zh-CN" altLang="zh-CN" sz="2800" dirty="0">
              <a:solidFill>
                <a:schemeClr val="lt1"/>
              </a:solidFill>
              <a:latin typeface="+mn-lt"/>
              <a:ea typeface="+mn-ea"/>
            </a:endParaRPr>
          </a:p>
        </p:txBody>
      </p:sp>
      <p:sp>
        <p:nvSpPr>
          <p:cNvPr id="10" name="六边形 9"/>
          <p:cNvSpPr/>
          <p:nvPr/>
        </p:nvSpPr>
        <p:spPr>
          <a:xfrm>
            <a:off x="553140" y="2492896"/>
            <a:ext cx="11282261" cy="2549130"/>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endParaRPr lang="en-US" altLang="zh-CN" sz="2000" dirty="0"/>
          </a:p>
          <a:p>
            <a:r>
              <a:rPr lang="en-US" altLang="zh-CN" sz="2000" dirty="0"/>
              <a:t>        </a:t>
            </a:r>
            <a:r>
              <a:rPr lang="zh-CN" altLang="zh-CN" sz="2000" dirty="0"/>
              <a:t>使用简单的计算过滤掉大部分简单的背景窗口，然后用复杂的窗口处理那些更困难的窗口。</a:t>
            </a:r>
            <a:endParaRPr lang="en-US" altLang="zh-CN" sz="2000" dirty="0"/>
          </a:p>
          <a:p>
            <a:r>
              <a:rPr lang="en-US" altLang="zh-CN" sz="2000" dirty="0"/>
              <a:t>        </a:t>
            </a:r>
            <a:r>
              <a:rPr lang="zh-CN" altLang="zh-CN" sz="2000" dirty="0"/>
              <a:t>近年来，级联检测也被应用到基于深度学习的检测器中，特别是针对 “ 大场景中的小对象 ” 的检测任务，如人脸检测、行人检测等。除了算法加速外，级联检测还被应用于解决其他问题，如提高对困难样本的检测，整合上下文信息，提高定位精度</a:t>
            </a:r>
            <a:r>
              <a:rPr lang="zh-CN" altLang="en-US" sz="2000" dirty="0"/>
              <a:t>。</a:t>
            </a:r>
            <a:endParaRPr lang="zh-CN" altLang="zh-CN" sz="2000" dirty="0"/>
          </a:p>
          <a:p>
            <a:endParaRPr lang="zh-CN" altLang="zh-CN" sz="2000"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2800" dirty="0">
                <a:solidFill>
                  <a:schemeClr val="lt1"/>
                </a:solidFill>
                <a:latin typeface="+mn-lt"/>
                <a:ea typeface="+mn-ea"/>
              </a:rPr>
              <a:t>3.4 Network Pruning and Quantification</a:t>
            </a:r>
            <a:endParaRPr lang="zh-CN" altLang="zh-CN" sz="2800" dirty="0">
              <a:solidFill>
                <a:schemeClr val="lt1"/>
              </a:solidFill>
              <a:latin typeface="+mn-lt"/>
              <a:ea typeface="+mn-ea"/>
            </a:endParaRPr>
          </a:p>
        </p:txBody>
      </p:sp>
      <p:sp>
        <p:nvSpPr>
          <p:cNvPr id="10" name="六边形 9"/>
          <p:cNvSpPr/>
          <p:nvPr/>
        </p:nvSpPr>
        <p:spPr>
          <a:xfrm>
            <a:off x="-312712" y="2043334"/>
            <a:ext cx="4678764" cy="3888432"/>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Network Pruning</a:t>
            </a:r>
            <a:endParaRPr lang="en-US" altLang="zh-CN" b="1" dirty="0"/>
          </a:p>
          <a:p>
            <a:r>
              <a:rPr lang="zh-CN" altLang="zh-CN" b="1" dirty="0"/>
              <a:t>通常采用迭代的训练和修剪过程，即，在每个训练阶段后只移除一小部分不重要的权重，并重复这些操作</a:t>
            </a:r>
            <a:r>
              <a:rPr lang="zh-CN" altLang="zh-CN" dirty="0"/>
              <a:t>。传统的网络剪枝只是简单地去除不重要的权值，这可能导致卷积滤波器中存在一些稀疏连接模式，不能直接应用于</a:t>
            </a:r>
            <a:r>
              <a:rPr lang="en-US" altLang="zh-CN" dirty="0"/>
              <a:t>CNN</a:t>
            </a:r>
            <a:r>
              <a:rPr lang="zh-CN" altLang="zh-CN" dirty="0"/>
              <a:t>模型的压缩。解决这个问题的一个简单方法是删除整个过滤器而不是独立的权重</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六边形 6"/>
          <p:cNvSpPr/>
          <p:nvPr/>
        </p:nvSpPr>
        <p:spPr>
          <a:xfrm>
            <a:off x="3756618" y="2043334"/>
            <a:ext cx="4678764" cy="3888432"/>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Network Quantification</a:t>
            </a:r>
            <a:endParaRPr lang="en-US" altLang="zh-CN" b="1" dirty="0"/>
          </a:p>
          <a:p>
            <a:r>
              <a:rPr lang="zh-CN" altLang="zh-CN" b="1" dirty="0"/>
              <a:t>通过量化网络的激活值或权值为二进制变量，来加速网络的速度</a:t>
            </a:r>
            <a:br>
              <a:rPr lang="en-US" altLang="zh-CN" b="1" dirty="0"/>
            </a:br>
            <a:r>
              <a:rPr lang="zh-CN" altLang="zh-CN" dirty="0"/>
              <a:t>网络二值化可以显著加快计算速度，并减少网络的存储，从而更容易部署到移动设备上。上述思想的一种可能实现是用最小二乘法通过二进制变量近似卷积。使用多个二进制卷积的线性组合可以得到更精确的近似。</a:t>
            </a:r>
            <a:endParaRPr lang="zh-CN" altLang="zh-CN" dirty="0"/>
          </a:p>
        </p:txBody>
      </p:sp>
      <p:sp>
        <p:nvSpPr>
          <p:cNvPr id="8" name="六边形 7"/>
          <p:cNvSpPr/>
          <p:nvPr/>
        </p:nvSpPr>
        <p:spPr>
          <a:xfrm>
            <a:off x="7820540" y="2043334"/>
            <a:ext cx="4678764" cy="3888432"/>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Lightweight Network Design</a:t>
            </a:r>
            <a:endParaRPr lang="en-US" altLang="zh-CN" b="1" dirty="0"/>
          </a:p>
          <a:p>
            <a:r>
              <a:rPr lang="zh-CN" altLang="zh-CN" dirty="0"/>
              <a:t>直接设计一个轻量级的网络，而不是使用现成的检测引擎。研究人员长期以来一直在探索网络的正确配置，以便在有限的时间成本下获得准确性。除了一些通用的设计原则如 “ 更少的通道，更多的层，近年来也提出了</a:t>
            </a:r>
            <a:r>
              <a:rPr lang="zh-CN" altLang="zh-CN" b="1" dirty="0"/>
              <a:t>一些其他的方法：</a:t>
            </a:r>
            <a:r>
              <a:rPr lang="en-US" altLang="zh-CN" b="1" dirty="0"/>
              <a:t>1) </a:t>
            </a:r>
            <a:r>
              <a:rPr lang="zh-CN" altLang="zh-CN" b="1" dirty="0"/>
              <a:t>分解卷积，</a:t>
            </a:r>
            <a:r>
              <a:rPr lang="en-US" altLang="zh-CN" b="1" dirty="0"/>
              <a:t>2) </a:t>
            </a:r>
            <a:r>
              <a:rPr lang="zh-CN" altLang="zh-CN" b="1" dirty="0"/>
              <a:t>群卷积，</a:t>
            </a:r>
            <a:r>
              <a:rPr lang="en-US" altLang="zh-CN" b="1" dirty="0"/>
              <a:t>3) </a:t>
            </a:r>
            <a:r>
              <a:rPr lang="zh-CN" altLang="zh-CN" b="1" dirty="0"/>
              <a:t>深度可分离卷积，</a:t>
            </a:r>
            <a:r>
              <a:rPr lang="en-US" altLang="zh-CN" b="1" dirty="0"/>
              <a:t>4) </a:t>
            </a:r>
            <a:r>
              <a:rPr lang="zh-CN" altLang="zh-CN" b="1" dirty="0"/>
              <a:t>瓶颈设计，</a:t>
            </a:r>
            <a:r>
              <a:rPr lang="en-US" altLang="zh-CN" b="1" dirty="0"/>
              <a:t>5) </a:t>
            </a:r>
            <a:r>
              <a:rPr lang="zh-CN" altLang="zh-CN" b="1" dirty="0"/>
              <a:t>神经结构搜索</a:t>
            </a:r>
            <a:r>
              <a:rPr lang="zh-CN" altLang="zh-CN" dirty="0"/>
              <a:t>。</a:t>
            </a:r>
            <a:endParaRPr lang="zh-CN" altLang="zh-CN" dirty="0"/>
          </a:p>
          <a:p>
            <a:r>
              <a:rPr lang="en-US" altLang="zh-CN" b="1" dirty="0"/>
              <a:t>	</a:t>
            </a:r>
            <a:endParaRPr lang="zh-CN"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954107"/>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2800" dirty="0">
                <a:solidFill>
                  <a:schemeClr val="lt1"/>
                </a:solidFill>
                <a:latin typeface="+mn-lt"/>
                <a:ea typeface="+mn-ea"/>
              </a:rPr>
              <a:t>3.5 Lightweight Network Design</a:t>
            </a:r>
            <a:endParaRPr lang="zh-CN" altLang="zh-CN" sz="2800" dirty="0">
              <a:solidFill>
                <a:schemeClr val="lt1"/>
              </a:solidFill>
              <a:latin typeface="+mn-lt"/>
              <a:ea typeface="+mn-ea"/>
            </a:endParaRPr>
          </a:p>
          <a:p>
            <a:pPr algn="l"/>
            <a:endParaRPr lang="zh-CN" altLang="zh-CN" sz="2800" dirty="0">
              <a:solidFill>
                <a:schemeClr val="lt1"/>
              </a:solidFill>
              <a:latin typeface="+mn-lt"/>
              <a:ea typeface="+mn-ea"/>
            </a:endParaRPr>
          </a:p>
        </p:txBody>
      </p:sp>
      <p:sp>
        <p:nvSpPr>
          <p:cNvPr id="10" name="六边形 9"/>
          <p:cNvSpPr/>
          <p:nvPr/>
        </p:nvSpPr>
        <p:spPr>
          <a:xfrm>
            <a:off x="580571" y="4345641"/>
            <a:ext cx="3521939" cy="954107"/>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endParaRPr lang="en-US" altLang="zh-CN" sz="1400" b="1" dirty="0"/>
          </a:p>
          <a:p>
            <a:pPr algn="ctr"/>
            <a:endParaRPr lang="en-US" altLang="zh-CN" sz="1400" b="1" dirty="0"/>
          </a:p>
          <a:p>
            <a:pPr algn="ctr"/>
            <a:r>
              <a:rPr lang="en-US" altLang="zh-CN" sz="1400" b="1" dirty="0"/>
              <a:t>Factorizing Convolutions</a:t>
            </a:r>
            <a:endParaRPr lang="en-US" altLang="zh-CN" sz="1200" b="1" dirty="0"/>
          </a:p>
          <a:p>
            <a:r>
              <a:rPr lang="en-US" altLang="zh-CN" sz="1200" b="1" dirty="0"/>
              <a:t>        </a:t>
            </a:r>
            <a:r>
              <a:rPr lang="zh-CN" altLang="zh-CN" sz="1200" b="1" dirty="0"/>
              <a:t>将一个大的卷积滤波器分解成一组空间维数较小的卷积滤波器</a:t>
            </a:r>
            <a:r>
              <a:rPr lang="zh-CN" altLang="en-US" sz="1200" b="1" dirty="0"/>
              <a:t>；</a:t>
            </a:r>
            <a:endParaRPr lang="en-US" altLang="zh-CN" sz="1200" b="1" dirty="0"/>
          </a:p>
          <a:p>
            <a:r>
              <a:rPr lang="en-US" altLang="zh-CN" sz="1200" b="1" dirty="0"/>
              <a:t>        </a:t>
            </a:r>
            <a:r>
              <a:rPr lang="zh-CN" altLang="zh-CN" sz="1200" b="1" dirty="0"/>
              <a:t>将一大组卷积分解为信道维数较小的两组</a:t>
            </a:r>
            <a:endParaRPr lang="zh-CN" altLang="zh-CN" sz="1200" b="1" dirty="0"/>
          </a:p>
          <a:p>
            <a:endParaRPr lang="en-US" altLang="zh-CN" sz="1200" b="1" dirty="0"/>
          </a:p>
          <a:p>
            <a:endParaRPr lang="zh-CN" altLang="zh-CN" sz="1200"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nvPicPr>
        <p:blipFill>
          <a:blip r:embed="rId1"/>
          <a:stretch>
            <a:fillRect/>
          </a:stretch>
        </p:blipFill>
        <p:spPr>
          <a:xfrm>
            <a:off x="2151732" y="1141693"/>
            <a:ext cx="7888535" cy="3152775"/>
          </a:xfrm>
          <a:prstGeom prst="rect">
            <a:avLst/>
          </a:prstGeom>
        </p:spPr>
      </p:pic>
      <p:sp>
        <p:nvSpPr>
          <p:cNvPr id="11" name="六边形 10"/>
          <p:cNvSpPr/>
          <p:nvPr/>
        </p:nvSpPr>
        <p:spPr>
          <a:xfrm>
            <a:off x="4254753" y="4345640"/>
            <a:ext cx="3481831" cy="954108"/>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1400" b="1" dirty="0"/>
              <a:t>Group Convolution</a:t>
            </a:r>
            <a:endParaRPr lang="en-US" altLang="zh-CN" sz="1400" b="1" dirty="0"/>
          </a:p>
          <a:p>
            <a:r>
              <a:rPr lang="en-US" altLang="zh-CN" sz="1400" b="1" dirty="0"/>
              <a:t>        </a:t>
            </a:r>
            <a:r>
              <a:rPr lang="zh-CN" altLang="zh-CN" sz="1400" b="1" dirty="0"/>
              <a:t>将特征信道划分为多个不同的组，然后分别对每个组进行卷积，从而减少卷积层中参数的数量</a:t>
            </a:r>
            <a:endParaRPr lang="zh-CN" altLang="zh-CN" sz="1200" b="1" dirty="0"/>
          </a:p>
        </p:txBody>
      </p:sp>
      <p:sp>
        <p:nvSpPr>
          <p:cNvPr id="12" name="六边形 11"/>
          <p:cNvSpPr/>
          <p:nvPr/>
        </p:nvSpPr>
        <p:spPr>
          <a:xfrm>
            <a:off x="7888827" y="4395855"/>
            <a:ext cx="3499993" cy="853677"/>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endParaRPr lang="en-US" altLang="zh-CN" sz="1400" b="1" dirty="0"/>
          </a:p>
          <a:p>
            <a:pPr algn="ctr"/>
            <a:r>
              <a:rPr lang="en-US" altLang="zh-CN" sz="1400" b="1" dirty="0"/>
              <a:t>Depth-wise Separable Convolution</a:t>
            </a:r>
            <a:endParaRPr lang="en-US" altLang="zh-CN" sz="1400" b="1" dirty="0"/>
          </a:p>
          <a:p>
            <a:r>
              <a:rPr lang="en-US" altLang="zh-CN" sz="1400" b="1" dirty="0"/>
              <a:t>        </a:t>
            </a:r>
            <a:r>
              <a:rPr lang="zh-CN" altLang="zh-CN" sz="1400" b="1" dirty="0"/>
              <a:t>当组数等于信道数时，它可以看作是群卷积的一个特例</a:t>
            </a:r>
            <a:r>
              <a:rPr lang="zh-CN" altLang="zh-CN" sz="1400" dirty="0"/>
              <a:t>。</a:t>
            </a:r>
            <a:endParaRPr lang="zh-CN" altLang="zh-CN" sz="1400" dirty="0"/>
          </a:p>
          <a:p>
            <a:endParaRPr lang="zh-CN" altLang="zh-CN" sz="1400" dirty="0"/>
          </a:p>
        </p:txBody>
      </p:sp>
      <p:sp>
        <p:nvSpPr>
          <p:cNvPr id="13" name="六边形 12"/>
          <p:cNvSpPr/>
          <p:nvPr/>
        </p:nvSpPr>
        <p:spPr>
          <a:xfrm>
            <a:off x="2311220" y="5485302"/>
            <a:ext cx="3481831" cy="1366460"/>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endParaRPr lang="en-US" altLang="zh-CN" sz="1400" b="1" dirty="0"/>
          </a:p>
          <a:p>
            <a:pPr algn="ctr"/>
            <a:r>
              <a:rPr lang="en-US" altLang="zh-CN" sz="1400" b="1" dirty="0"/>
              <a:t>Bottle-neck Design</a:t>
            </a:r>
            <a:endParaRPr lang="en-US" altLang="zh-CN" sz="1400" b="1" dirty="0"/>
          </a:p>
          <a:p>
            <a:r>
              <a:rPr lang="en-US" altLang="zh-CN" sz="1400" b="1" dirty="0"/>
              <a:t>        </a:t>
            </a:r>
            <a:r>
              <a:rPr lang="zh-CN" altLang="zh-CN" sz="1400" b="1" dirty="0"/>
              <a:t>一种常见的方法是压缩检测器的输入层，以减少从检测管道开始的计算量。另一种方法是压缩检测引擎的输出，使</a:t>
            </a:r>
            <a:r>
              <a:rPr lang="en-US" altLang="zh-CN" sz="1400" b="1" dirty="0"/>
              <a:t> feature map </a:t>
            </a:r>
            <a:r>
              <a:rPr lang="zh-CN" altLang="zh-CN" sz="1400" b="1" dirty="0"/>
              <a:t>变薄，使其在后续检测阶段更加高效。</a:t>
            </a:r>
            <a:endParaRPr lang="zh-CN" altLang="zh-CN" sz="1400" b="1" dirty="0"/>
          </a:p>
          <a:p>
            <a:endParaRPr lang="zh-CN" altLang="zh-CN" sz="1400" b="1" dirty="0"/>
          </a:p>
        </p:txBody>
      </p:sp>
      <p:sp>
        <p:nvSpPr>
          <p:cNvPr id="14" name="六边形 13"/>
          <p:cNvSpPr/>
          <p:nvPr/>
        </p:nvSpPr>
        <p:spPr>
          <a:xfrm>
            <a:off x="6240016" y="5491540"/>
            <a:ext cx="3481831" cy="1366460"/>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Neural Architecture Search</a:t>
            </a:r>
            <a:endParaRPr lang="en-US" altLang="zh-CN" b="1" dirty="0"/>
          </a:p>
          <a:p>
            <a:r>
              <a:rPr lang="en-US" altLang="zh-CN" b="1" dirty="0"/>
              <a:t>        </a:t>
            </a:r>
            <a:r>
              <a:rPr lang="zh-CN" altLang="zh-CN" b="1" dirty="0"/>
              <a:t>利用神经结构搜索</a:t>
            </a:r>
            <a:r>
              <a:rPr lang="en-US" altLang="zh-CN" b="1" dirty="0"/>
              <a:t> ( NAS ) </a:t>
            </a:r>
            <a:r>
              <a:rPr lang="zh-CN" altLang="zh-CN" b="1" dirty="0"/>
              <a:t>自动设计网络体系结构</a:t>
            </a:r>
            <a:r>
              <a:rPr lang="zh-CN" altLang="zh-CN" dirty="0"/>
              <a:t>而不是依赖于专家经验和知识</a:t>
            </a:r>
            <a:endParaRPr lang="zh-CN"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1261884"/>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2800" dirty="0">
                <a:solidFill>
                  <a:schemeClr val="lt1"/>
                </a:solidFill>
                <a:latin typeface="+mn-lt"/>
                <a:ea typeface="+mn-ea"/>
              </a:rPr>
              <a:t>3.6 Numerical Acceleration</a:t>
            </a:r>
            <a:endParaRPr lang="en-US" altLang="zh-CN" sz="2800" dirty="0">
              <a:solidFill>
                <a:schemeClr val="lt1"/>
              </a:solidFill>
              <a:latin typeface="+mn-lt"/>
              <a:ea typeface="+mn-ea"/>
            </a:endParaRPr>
          </a:p>
          <a:p>
            <a:pPr algn="l"/>
            <a:r>
              <a:rPr lang="en-US" altLang="zh-CN" sz="1800" dirty="0">
                <a:solidFill>
                  <a:schemeClr val="lt1"/>
                </a:solidFill>
                <a:latin typeface="+mn-lt"/>
                <a:ea typeface="+mn-ea"/>
              </a:rPr>
              <a:t>Speed Up with Integral Image</a:t>
            </a:r>
            <a:endParaRPr lang="zh-CN" altLang="zh-CN" sz="1800" dirty="0">
              <a:solidFill>
                <a:schemeClr val="lt1"/>
              </a:solidFill>
              <a:latin typeface="+mn-lt"/>
              <a:ea typeface="+mn-ea"/>
            </a:endParaRPr>
          </a:p>
          <a:p>
            <a:pPr algn="l"/>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2639616" y="1556792"/>
            <a:ext cx="7209744" cy="2921803"/>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积分图像是图像处理中的一种重要方法。它有助于快速计算图像子区域的和。</a:t>
            </a:r>
            <a:r>
              <a:rPr lang="zh-CN" altLang="zh-CN" b="1" dirty="0"/>
              <a:t>积分图像的本质是信号处理中卷积的积分微分可分性</a:t>
            </a:r>
            <a:r>
              <a:rPr lang="zh-CN" altLang="zh-CN" dirty="0"/>
              <a:t>：</a:t>
            </a:r>
            <a:endParaRPr lang="en-US" altLang="zh-CN" dirty="0"/>
          </a:p>
          <a:p>
            <a:endParaRPr lang="en-US" altLang="zh-CN" dirty="0"/>
          </a:p>
          <a:p>
            <a:r>
              <a:rPr lang="zh-CN" altLang="en-US" dirty="0"/>
              <a:t>其中，如果                </a:t>
            </a:r>
            <a:r>
              <a:rPr lang="zh-CN" altLang="zh-CN" dirty="0"/>
              <a:t>是一个稀疏信号，那么卷积可以被方程右边的部分加速。虽然</a:t>
            </a:r>
            <a:r>
              <a:rPr lang="en-US" altLang="zh-CN" dirty="0"/>
              <a:t> VJ </a:t>
            </a:r>
            <a:r>
              <a:rPr lang="zh-CN" altLang="zh-CN" dirty="0"/>
              <a:t>检测器以积分图像加速著称，但在它诞生之前，积分图像已经被用来加速</a:t>
            </a:r>
            <a:r>
              <a:rPr lang="en-US" altLang="zh-CN" dirty="0"/>
              <a:t> CNN </a:t>
            </a:r>
            <a:r>
              <a:rPr lang="zh-CN" altLang="zh-CN" dirty="0"/>
              <a:t>模型，并达到了</a:t>
            </a:r>
            <a:r>
              <a:rPr lang="en-US" altLang="zh-CN" dirty="0"/>
              <a:t>10</a:t>
            </a:r>
            <a:r>
              <a:rPr lang="zh-CN" altLang="zh-CN" dirty="0"/>
              <a:t>倍以上的加速度。</a:t>
            </a:r>
            <a:endParaRPr lang="zh-CN" altLang="zh-CN" dirty="0"/>
          </a:p>
        </p:txBody>
      </p:sp>
      <p:pic>
        <p:nvPicPr>
          <p:cNvPr id="9" name="图片 8"/>
          <p:cNvPicPr/>
          <p:nvPr/>
        </p:nvPicPr>
        <p:blipFill rotWithShape="1">
          <a:blip r:embed="rId1">
            <a:extLst>
              <a:ext uri="{28A0092B-C50C-407E-A947-70E740481C1C}">
                <a14:useLocalDpi xmlns:a14="http://schemas.microsoft.com/office/drawing/2010/main" val="0"/>
              </a:ext>
            </a:extLst>
          </a:blip>
          <a:srcRect l="-1" r="24688" b="-5588"/>
          <a:stretch>
            <a:fillRect/>
          </a:stretch>
        </p:blipFill>
        <p:spPr bwMode="auto">
          <a:xfrm>
            <a:off x="5807968" y="2623946"/>
            <a:ext cx="3263034" cy="403096"/>
          </a:xfrm>
          <a:prstGeom prst="rect">
            <a:avLst/>
          </a:prstGeom>
          <a:noFill/>
          <a:ln>
            <a:noFill/>
          </a:ln>
        </p:spPr>
      </p:pic>
      <p:pic>
        <p:nvPicPr>
          <p:cNvPr id="21" name="图片 20"/>
          <p:cNvPicPr/>
          <p:nvPr/>
        </p:nvPicPr>
        <p:blipFill>
          <a:blip r:embed="rId2">
            <a:extLst>
              <a:ext uri="{28A0092B-C50C-407E-A947-70E740481C1C}">
                <a14:useLocalDpi xmlns:a14="http://schemas.microsoft.com/office/drawing/2010/main" val="0"/>
              </a:ext>
            </a:extLst>
          </a:blip>
          <a:srcRect/>
          <a:stretch>
            <a:fillRect/>
          </a:stretch>
        </p:blipFill>
        <p:spPr bwMode="auto">
          <a:xfrm>
            <a:off x="4651368" y="3118654"/>
            <a:ext cx="810272" cy="259080"/>
          </a:xfrm>
          <a:prstGeom prst="rect">
            <a:avLst/>
          </a:prstGeom>
          <a:noFill/>
          <a:ln>
            <a:noFill/>
          </a:ln>
        </p:spPr>
      </p:pic>
      <p:pic>
        <p:nvPicPr>
          <p:cNvPr id="15" name="图片 14"/>
          <p:cNvPicPr>
            <a:picLocks noChangeAspect="1"/>
          </p:cNvPicPr>
          <p:nvPr/>
        </p:nvPicPr>
        <p:blipFill>
          <a:blip r:embed="rId3"/>
          <a:stretch>
            <a:fillRect/>
          </a:stretch>
        </p:blipFill>
        <p:spPr>
          <a:xfrm>
            <a:off x="2631479" y="4621038"/>
            <a:ext cx="6929041" cy="19993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905556" y="653721"/>
            <a:ext cx="2742172" cy="830997"/>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400" dirty="0">
                <a:solidFill>
                  <a:srgbClr val="F8F8F8"/>
                </a:solidFill>
              </a:rPr>
              <a:t>1.INTRODUCTION</a:t>
            </a:r>
            <a:endParaRPr lang="zh-CN" altLang="en-US" sz="2400" dirty="0">
              <a:solidFill>
                <a:srgbClr val="F8F8F8"/>
              </a:solidFill>
            </a:endParaRPr>
          </a:p>
        </p:txBody>
      </p:sp>
      <p:sp>
        <p:nvSpPr>
          <p:cNvPr id="17" name="文本框 20"/>
          <p:cNvSpPr txBox="1">
            <a:spLocks noChangeArrowheads="1"/>
          </p:cNvSpPr>
          <p:nvPr/>
        </p:nvSpPr>
        <p:spPr bwMode="auto">
          <a:xfrm>
            <a:off x="7295629" y="2701463"/>
            <a:ext cx="5613548" cy="66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宋体" panose="02010600030101010101" pitchFamily="2" charset="-122"/>
              </a:defRPr>
            </a:lvl1pPr>
            <a:lvl2pPr marL="742950" indent="-285750" defTabSz="1216025">
              <a:defRPr>
                <a:solidFill>
                  <a:schemeClr val="tx1"/>
                </a:solidFill>
                <a:latin typeface="Arial" panose="020B0604020202020204" pitchFamily="34" charset="0"/>
                <a:ea typeface="宋体" panose="02010600030101010101" pitchFamily="2" charset="-122"/>
              </a:defRPr>
            </a:lvl2pPr>
            <a:lvl3pPr marL="1143000" indent="-228600" defTabSz="1216025">
              <a:defRPr>
                <a:solidFill>
                  <a:schemeClr val="tx1"/>
                </a:solidFill>
                <a:latin typeface="Arial" panose="020B0604020202020204" pitchFamily="34" charset="0"/>
                <a:ea typeface="宋体" panose="02010600030101010101" pitchFamily="2" charset="-122"/>
              </a:defRPr>
            </a:lvl3pPr>
            <a:lvl4pPr marL="1600200" indent="-228600" defTabSz="1216025">
              <a:defRPr>
                <a:solidFill>
                  <a:schemeClr val="tx1"/>
                </a:solidFill>
                <a:latin typeface="Arial" panose="020B0604020202020204" pitchFamily="34" charset="0"/>
                <a:ea typeface="宋体" panose="02010600030101010101" pitchFamily="2" charset="-122"/>
              </a:defRPr>
            </a:lvl4pPr>
            <a:lvl5pPr marL="2057400" indent="-228600" defTabSz="1216025">
              <a:defRPr>
                <a:solidFill>
                  <a:schemeClr val="tx1"/>
                </a:solidFill>
                <a:latin typeface="Arial" panose="020B060402020202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fontAlgn="base">
              <a:lnSpc>
                <a:spcPct val="130000"/>
              </a:lnSpc>
              <a:spcBef>
                <a:spcPct val="20000"/>
              </a:spcBef>
              <a:spcAft>
                <a:spcPct val="0"/>
              </a:spcAft>
            </a:pPr>
            <a:r>
              <a:rPr lang="en-US" altLang="zh-CN" sz="3200" dirty="0">
                <a:solidFill>
                  <a:srgbClr val="F5F5F5"/>
                </a:solidFill>
                <a:ea typeface="方正准圆_GBK" panose="03000509000000000000" pitchFamily="65" charset="-122"/>
              </a:rPr>
              <a:t>General object detection</a:t>
            </a:r>
            <a:endParaRPr lang="en-US" altLang="zh-CN" sz="3200" dirty="0">
              <a:solidFill>
                <a:srgbClr val="F5F5F5"/>
              </a:solidFill>
              <a:ea typeface="方正准圆_GBK" panose="03000509000000000000" pitchFamily="65" charset="-122"/>
              <a:sym typeface="Arial" panose="020B0604020202020204" pitchFamily="34" charset="0"/>
            </a:endParaRPr>
          </a:p>
        </p:txBody>
      </p:sp>
      <p:sp>
        <p:nvSpPr>
          <p:cNvPr id="18" name="文本框 51"/>
          <p:cNvSpPr txBox="1">
            <a:spLocks noChangeArrowheads="1"/>
          </p:cNvSpPr>
          <p:nvPr/>
        </p:nvSpPr>
        <p:spPr bwMode="auto">
          <a:xfrm>
            <a:off x="7320136" y="3933056"/>
            <a:ext cx="5880942" cy="66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base">
              <a:lnSpc>
                <a:spcPct val="130000"/>
              </a:lnSpc>
              <a:spcBef>
                <a:spcPct val="0"/>
              </a:spcBef>
              <a:spcAft>
                <a:spcPct val="0"/>
              </a:spcAft>
              <a:buFontTx/>
              <a:buNone/>
            </a:pPr>
            <a:r>
              <a:rPr lang="en-US" altLang="zh-CN" dirty="0">
                <a:solidFill>
                  <a:srgbClr val="F5F5F5"/>
                </a:solidFill>
                <a:ea typeface="方正准圆_GBK" panose="03000509000000000000" pitchFamily="65" charset="-122"/>
              </a:rPr>
              <a:t>Detection applications </a:t>
            </a:r>
            <a:endParaRPr lang="zh-CN" altLang="en-US" dirty="0">
              <a:solidFill>
                <a:srgbClr val="F5F5F5"/>
              </a:solidFill>
              <a:ea typeface="方正准圆_GBK" panose="03000509000000000000" pitchFamily="65" charset="-122"/>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 name="图片 1"/>
          <p:cNvPicPr>
            <a:picLocks noChangeAspect="1"/>
          </p:cNvPicPr>
          <p:nvPr/>
        </p:nvPicPr>
        <p:blipFill>
          <a:blip r:embed="rId1"/>
          <a:stretch>
            <a:fillRect/>
          </a:stretch>
        </p:blipFill>
        <p:spPr>
          <a:xfrm>
            <a:off x="580571" y="1988840"/>
            <a:ext cx="6475462" cy="35141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800219"/>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2800" dirty="0">
                <a:solidFill>
                  <a:schemeClr val="lt1"/>
                </a:solidFill>
                <a:latin typeface="+mn-lt"/>
                <a:ea typeface="+mn-ea"/>
              </a:rPr>
              <a:t>3.6 Numerical Acceleration</a:t>
            </a:r>
            <a:endParaRPr lang="en-US" altLang="zh-CN" sz="2800" dirty="0">
              <a:solidFill>
                <a:schemeClr val="lt1"/>
              </a:solidFill>
              <a:latin typeface="+mn-lt"/>
              <a:ea typeface="+mn-ea"/>
            </a:endParaRPr>
          </a:p>
          <a:p>
            <a:pPr algn="l"/>
            <a:r>
              <a:rPr lang="en-US" altLang="zh-CN" sz="1800" dirty="0">
                <a:solidFill>
                  <a:schemeClr val="lt1"/>
                </a:solidFill>
                <a:latin typeface="+mn-lt"/>
                <a:ea typeface="+mn-ea"/>
              </a:rPr>
              <a:t>Speed Up in Frequency Domain</a:t>
            </a:r>
            <a:endParaRPr lang="zh-CN" altLang="zh-CN" sz="1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561353" y="2433460"/>
            <a:ext cx="7209744" cy="2921803"/>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卷积是目标检测中的一种重要的数值运算形式。由于线性检测器的检测可以看作是特征图与检测器权值之间的窗口内积，因此该过程可以通过卷积来实现。</a:t>
            </a:r>
            <a:endParaRPr lang="zh-CN" altLang="zh-CN" dirty="0"/>
          </a:p>
          <a:p>
            <a:r>
              <a:rPr lang="zh-CN" altLang="zh-CN" dirty="0"/>
              <a:t>卷积可以在很多方面得到加速，傅里叶变换是一个非常实用的选择尤其是对于加速那些大的滤波器。</a:t>
            </a:r>
            <a:r>
              <a:rPr lang="zh-CN" altLang="zh-CN" b="1" dirty="0"/>
              <a:t>频域加速卷积的理论基础是信号处理中的卷积定理，即在合适的条件下，两个信号卷积的傅里叶变换是其傅里叶空间的点乘</a:t>
            </a:r>
            <a:r>
              <a:rPr lang="zh-CN" altLang="en-US" b="1" dirty="0"/>
              <a:t>。</a:t>
            </a:r>
            <a:endParaRPr lang="zh-CN" altLang="zh-CN" dirty="0"/>
          </a:p>
        </p:txBody>
      </p:sp>
      <p:pic>
        <p:nvPicPr>
          <p:cNvPr id="2" name="图片 1"/>
          <p:cNvPicPr>
            <a:picLocks noChangeAspect="1"/>
          </p:cNvPicPr>
          <p:nvPr/>
        </p:nvPicPr>
        <p:blipFill>
          <a:blip r:embed="rId1"/>
          <a:stretch>
            <a:fillRect/>
          </a:stretch>
        </p:blipFill>
        <p:spPr>
          <a:xfrm>
            <a:off x="8184232" y="2346483"/>
            <a:ext cx="3665017" cy="30957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613466"/>
            <a:ext cx="7209744" cy="1077218"/>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r>
              <a:rPr lang="en-US" altLang="zh-CN" sz="2800" dirty="0">
                <a:solidFill>
                  <a:schemeClr val="lt1"/>
                </a:solidFill>
                <a:latin typeface="+mn-lt"/>
                <a:ea typeface="+mn-ea"/>
              </a:rPr>
              <a:t>3.6 Numerical Acceleration</a:t>
            </a:r>
            <a:endParaRPr lang="en-US" altLang="zh-CN" sz="2800" dirty="0">
              <a:solidFill>
                <a:schemeClr val="lt1"/>
              </a:solidFill>
              <a:latin typeface="+mn-lt"/>
              <a:ea typeface="+mn-ea"/>
            </a:endParaRPr>
          </a:p>
          <a:p>
            <a:pPr algn="l"/>
            <a:r>
              <a:rPr lang="en-US" altLang="zh-CN" sz="1800" dirty="0">
                <a:solidFill>
                  <a:schemeClr val="lt1"/>
                </a:solidFill>
                <a:latin typeface="+mn-lt"/>
                <a:ea typeface="+mn-ea"/>
              </a:rPr>
              <a:t>Vector Quantization &amp; Reduced Rank Approximation</a:t>
            </a:r>
            <a:endParaRPr lang="zh-CN" altLang="zh-CN" sz="1800" dirty="0">
              <a:solidFill>
                <a:schemeClr val="lt1"/>
              </a:solidFill>
              <a:latin typeface="+mn-lt"/>
              <a:ea typeface="+mn-ea"/>
            </a:endParaRPr>
          </a:p>
          <a:p>
            <a:pPr algn="l"/>
            <a:endParaRPr lang="zh-CN" altLang="zh-CN" sz="1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2351584" y="2173252"/>
            <a:ext cx="7209744" cy="1278191"/>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en-US" b="1" dirty="0"/>
              <a:t>矢量量化</a:t>
            </a:r>
            <a:r>
              <a:rPr lang="zh-CN" altLang="zh-CN" b="1" dirty="0"/>
              <a:t>通过一组小的原型矢量来近似一组大数据的分布。它可用于数据压缩和加速目标检测中的内积运算</a:t>
            </a:r>
            <a:r>
              <a:rPr lang="zh-CN" altLang="en-US" b="1" dirty="0"/>
              <a:t>。</a:t>
            </a:r>
            <a:endParaRPr lang="zh-CN" altLang="zh-CN" dirty="0"/>
          </a:p>
        </p:txBody>
      </p:sp>
      <p:sp>
        <p:nvSpPr>
          <p:cNvPr id="7" name="六边形 6"/>
          <p:cNvSpPr/>
          <p:nvPr/>
        </p:nvSpPr>
        <p:spPr>
          <a:xfrm>
            <a:off x="2325801" y="4077072"/>
            <a:ext cx="7209744" cy="1278191"/>
          </a:xfrm>
          <a:prstGeom prst="hexagon">
            <a:avLst/>
          </a:prstGeom>
          <a:solidFill>
            <a:schemeClr val="accent2">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b="1" dirty="0"/>
              <a:t>降秩近似是一种加速矩阵乘法的方法</a:t>
            </a:r>
            <a:r>
              <a:rPr lang="zh-CN" altLang="en-US" b="1" dirty="0"/>
              <a:t>，</a:t>
            </a:r>
            <a:r>
              <a:rPr lang="zh-CN" altLang="zh-CN" b="1" dirty="0"/>
              <a:t>它的目的是对矩阵</a:t>
            </a:r>
            <a:r>
              <a:rPr lang="en-US" altLang="zh-CN" b="1" dirty="0"/>
              <a:t>W</a:t>
            </a:r>
            <a:r>
              <a:rPr lang="zh-CN" altLang="zh-CN" b="1" dirty="0"/>
              <a:t>进行低秩分解</a:t>
            </a:r>
            <a:r>
              <a:rPr lang="zh-CN" altLang="en-US" b="1" dirty="0"/>
              <a:t>。</a:t>
            </a:r>
            <a:endParaRPr lang="zh-CN"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97306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 RECENT ADVANCES IN OBJECT DETECTION</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Freeform 6"/>
          <p:cNvSpPr/>
          <p:nvPr/>
        </p:nvSpPr>
        <p:spPr bwMode="auto">
          <a:xfrm>
            <a:off x="10942397" y="241252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sp>
        <p:nvSpPr>
          <p:cNvPr id="27" name="Freeform 20"/>
          <p:cNvSpPr/>
          <p:nvPr/>
        </p:nvSpPr>
        <p:spPr bwMode="auto">
          <a:xfrm>
            <a:off x="6857613" y="3020832"/>
            <a:ext cx="851505" cy="693649"/>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sp>
        <p:nvSpPr>
          <p:cNvPr id="28" name="Freeform 37"/>
          <p:cNvSpPr/>
          <p:nvPr/>
        </p:nvSpPr>
        <p:spPr bwMode="auto">
          <a:xfrm>
            <a:off x="8256240" y="2797564"/>
            <a:ext cx="2363514" cy="4060436"/>
          </a:xfrm>
          <a:custGeom>
            <a:avLst/>
            <a:gdLst>
              <a:gd name="T0" fmla="*/ 470 w 588"/>
              <a:gd name="T1" fmla="*/ 274 h 1010"/>
              <a:gd name="T2" fmla="*/ 543 w 588"/>
              <a:gd name="T3" fmla="*/ 164 h 1010"/>
              <a:gd name="T4" fmla="*/ 588 w 588"/>
              <a:gd name="T5" fmla="*/ 13 h 1010"/>
              <a:gd name="T6" fmla="*/ 580 w 588"/>
              <a:gd name="T7" fmla="*/ 9 h 1010"/>
              <a:gd name="T8" fmla="*/ 531 w 588"/>
              <a:gd name="T9" fmla="*/ 143 h 1010"/>
              <a:gd name="T10" fmla="*/ 456 w 588"/>
              <a:gd name="T11" fmla="*/ 237 h 1010"/>
              <a:gd name="T12" fmla="*/ 454 w 588"/>
              <a:gd name="T13" fmla="*/ 238 h 1010"/>
              <a:gd name="T14" fmla="*/ 310 w 588"/>
              <a:gd name="T15" fmla="*/ 0 h 1010"/>
              <a:gd name="T16" fmla="*/ 272 w 588"/>
              <a:gd name="T17" fmla="*/ 25 h 1010"/>
              <a:gd name="T18" fmla="*/ 401 w 588"/>
              <a:gd name="T19" fmla="*/ 434 h 1010"/>
              <a:gd name="T20" fmla="*/ 234 w 588"/>
              <a:gd name="T21" fmla="*/ 365 h 1010"/>
              <a:gd name="T22" fmla="*/ 106 w 588"/>
              <a:gd name="T23" fmla="*/ 257 h 1010"/>
              <a:gd name="T24" fmla="*/ 12 w 588"/>
              <a:gd name="T25" fmla="*/ 95 h 1010"/>
              <a:gd name="T26" fmla="*/ 0 w 588"/>
              <a:gd name="T27" fmla="*/ 101 h 1010"/>
              <a:gd name="T28" fmla="*/ 90 w 588"/>
              <a:gd name="T29" fmla="*/ 284 h 1010"/>
              <a:gd name="T30" fmla="*/ 218 w 588"/>
              <a:gd name="T31" fmla="*/ 413 h 1010"/>
              <a:gd name="T32" fmla="*/ 406 w 588"/>
              <a:gd name="T33" fmla="*/ 511 h 1010"/>
              <a:gd name="T34" fmla="*/ 331 w 588"/>
              <a:gd name="T35" fmla="*/ 1010 h 1010"/>
              <a:gd name="T36" fmla="*/ 557 w 588"/>
              <a:gd name="T37" fmla="*/ 1010 h 1010"/>
              <a:gd name="T38" fmla="*/ 546 w 588"/>
              <a:gd name="T39" fmla="*/ 509 h 1010"/>
              <a:gd name="T40" fmla="*/ 470 w 588"/>
              <a:gd name="T41" fmla="*/ 27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1010">
                <a:moveTo>
                  <a:pt x="470" y="274"/>
                </a:moveTo>
                <a:cubicBezTo>
                  <a:pt x="498" y="243"/>
                  <a:pt x="523" y="207"/>
                  <a:pt x="543" y="164"/>
                </a:cubicBezTo>
                <a:cubicBezTo>
                  <a:pt x="564" y="120"/>
                  <a:pt x="581" y="71"/>
                  <a:pt x="588" y="13"/>
                </a:cubicBezTo>
                <a:cubicBezTo>
                  <a:pt x="580" y="9"/>
                  <a:pt x="580" y="9"/>
                  <a:pt x="580" y="9"/>
                </a:cubicBezTo>
                <a:cubicBezTo>
                  <a:pt x="571" y="60"/>
                  <a:pt x="552" y="106"/>
                  <a:pt x="531" y="143"/>
                </a:cubicBezTo>
                <a:cubicBezTo>
                  <a:pt x="509" y="181"/>
                  <a:pt x="483" y="212"/>
                  <a:pt x="456" y="237"/>
                </a:cubicBezTo>
                <a:cubicBezTo>
                  <a:pt x="455" y="238"/>
                  <a:pt x="455" y="238"/>
                  <a:pt x="454" y="238"/>
                </a:cubicBezTo>
                <a:cubicBezTo>
                  <a:pt x="415" y="153"/>
                  <a:pt x="366" y="73"/>
                  <a:pt x="310" y="0"/>
                </a:cubicBezTo>
                <a:cubicBezTo>
                  <a:pt x="272" y="25"/>
                  <a:pt x="272" y="25"/>
                  <a:pt x="272" y="25"/>
                </a:cubicBezTo>
                <a:cubicBezTo>
                  <a:pt x="346" y="158"/>
                  <a:pt x="386" y="295"/>
                  <a:pt x="401" y="434"/>
                </a:cubicBezTo>
                <a:cubicBezTo>
                  <a:pt x="344" y="419"/>
                  <a:pt x="287" y="397"/>
                  <a:pt x="234" y="365"/>
                </a:cubicBezTo>
                <a:cubicBezTo>
                  <a:pt x="188" y="337"/>
                  <a:pt x="145" y="301"/>
                  <a:pt x="106" y="257"/>
                </a:cubicBezTo>
                <a:cubicBezTo>
                  <a:pt x="68" y="212"/>
                  <a:pt x="32" y="157"/>
                  <a:pt x="12" y="95"/>
                </a:cubicBezTo>
                <a:cubicBezTo>
                  <a:pt x="0" y="101"/>
                  <a:pt x="0" y="101"/>
                  <a:pt x="0" y="101"/>
                </a:cubicBezTo>
                <a:cubicBezTo>
                  <a:pt x="18" y="172"/>
                  <a:pt x="52" y="232"/>
                  <a:pt x="90" y="284"/>
                </a:cubicBezTo>
                <a:cubicBezTo>
                  <a:pt x="128" y="335"/>
                  <a:pt x="172" y="378"/>
                  <a:pt x="218" y="413"/>
                </a:cubicBezTo>
                <a:cubicBezTo>
                  <a:pt x="278" y="457"/>
                  <a:pt x="341" y="489"/>
                  <a:pt x="406" y="511"/>
                </a:cubicBezTo>
                <a:cubicBezTo>
                  <a:pt x="412" y="679"/>
                  <a:pt x="383" y="847"/>
                  <a:pt x="331" y="1010"/>
                </a:cubicBezTo>
                <a:cubicBezTo>
                  <a:pt x="557" y="1010"/>
                  <a:pt x="557" y="1010"/>
                  <a:pt x="557" y="1010"/>
                </a:cubicBezTo>
                <a:cubicBezTo>
                  <a:pt x="583" y="820"/>
                  <a:pt x="587" y="695"/>
                  <a:pt x="546" y="509"/>
                </a:cubicBezTo>
                <a:cubicBezTo>
                  <a:pt x="528" y="428"/>
                  <a:pt x="503" y="349"/>
                  <a:pt x="470" y="274"/>
                </a:cubicBezTo>
                <a:close/>
              </a:path>
            </a:pathLst>
          </a:custGeom>
          <a:solidFill>
            <a:srgbClr val="012B51"/>
          </a:solidFill>
          <a:ln>
            <a:noFill/>
          </a:ln>
        </p:spPr>
        <p:txBody>
          <a:bodyPr vert="horz" wrap="square" lIns="91440" tIns="45720" rIns="91440" bIns="45720" numCol="1" anchor="t" anchorCtr="0" compatLnSpc="1"/>
          <a:lstStyle/>
          <a:p>
            <a:endParaRPr lang="id-ID">
              <a:solidFill>
                <a:prstClr val="black"/>
              </a:solidFill>
            </a:endParaRPr>
          </a:p>
        </p:txBody>
      </p:sp>
      <p:sp>
        <p:nvSpPr>
          <p:cNvPr id="29" name="Freeform 32"/>
          <p:cNvSpPr>
            <a:spLocks noEditPoints="1"/>
          </p:cNvSpPr>
          <p:nvPr/>
        </p:nvSpPr>
        <p:spPr bwMode="auto">
          <a:xfrm>
            <a:off x="10695849" y="2207066"/>
            <a:ext cx="459615" cy="458092"/>
          </a:xfrm>
          <a:custGeom>
            <a:avLst/>
            <a:gdLst>
              <a:gd name="T0" fmla="*/ 106 w 114"/>
              <a:gd name="T1" fmla="*/ 0 h 114"/>
              <a:gd name="T2" fmla="*/ 8 w 114"/>
              <a:gd name="T3" fmla="*/ 0 h 114"/>
              <a:gd name="T4" fmla="*/ 0 w 114"/>
              <a:gd name="T5" fmla="*/ 8 h 114"/>
              <a:gd name="T6" fmla="*/ 0 w 114"/>
              <a:gd name="T7" fmla="*/ 106 h 114"/>
              <a:gd name="T8" fmla="*/ 8 w 114"/>
              <a:gd name="T9" fmla="*/ 114 h 114"/>
              <a:gd name="T10" fmla="*/ 106 w 114"/>
              <a:gd name="T11" fmla="*/ 114 h 114"/>
              <a:gd name="T12" fmla="*/ 114 w 114"/>
              <a:gd name="T13" fmla="*/ 106 h 114"/>
              <a:gd name="T14" fmla="*/ 114 w 114"/>
              <a:gd name="T15" fmla="*/ 8 h 114"/>
              <a:gd name="T16" fmla="*/ 106 w 114"/>
              <a:gd name="T17" fmla="*/ 0 h 114"/>
              <a:gd name="T18" fmla="*/ 35 w 114"/>
              <a:gd name="T19" fmla="*/ 96 h 114"/>
              <a:gd name="T20" fmla="*/ 17 w 114"/>
              <a:gd name="T21" fmla="*/ 96 h 114"/>
              <a:gd name="T22" fmla="*/ 17 w 114"/>
              <a:gd name="T23" fmla="*/ 44 h 114"/>
              <a:gd name="T24" fmla="*/ 35 w 114"/>
              <a:gd name="T25" fmla="*/ 44 h 114"/>
              <a:gd name="T26" fmla="*/ 35 w 114"/>
              <a:gd name="T27" fmla="*/ 96 h 114"/>
              <a:gd name="T28" fmla="*/ 26 w 114"/>
              <a:gd name="T29" fmla="*/ 37 h 114"/>
              <a:gd name="T30" fmla="*/ 26 w 114"/>
              <a:gd name="T31" fmla="*/ 37 h 114"/>
              <a:gd name="T32" fmla="*/ 16 w 114"/>
              <a:gd name="T33" fmla="*/ 28 h 114"/>
              <a:gd name="T34" fmla="*/ 26 w 114"/>
              <a:gd name="T35" fmla="*/ 19 h 114"/>
              <a:gd name="T36" fmla="*/ 36 w 114"/>
              <a:gd name="T37" fmla="*/ 28 h 114"/>
              <a:gd name="T38" fmla="*/ 26 w 114"/>
              <a:gd name="T39" fmla="*/ 37 h 114"/>
              <a:gd name="T40" fmla="*/ 97 w 114"/>
              <a:gd name="T41" fmla="*/ 96 h 114"/>
              <a:gd name="T42" fmla="*/ 80 w 114"/>
              <a:gd name="T43" fmla="*/ 96 h 114"/>
              <a:gd name="T44" fmla="*/ 80 w 114"/>
              <a:gd name="T45" fmla="*/ 68 h 114"/>
              <a:gd name="T46" fmla="*/ 71 w 114"/>
              <a:gd name="T47" fmla="*/ 56 h 114"/>
              <a:gd name="T48" fmla="*/ 62 w 114"/>
              <a:gd name="T49" fmla="*/ 63 h 114"/>
              <a:gd name="T50" fmla="*/ 61 w 114"/>
              <a:gd name="T51" fmla="*/ 67 h 114"/>
              <a:gd name="T52" fmla="*/ 61 w 114"/>
              <a:gd name="T53" fmla="*/ 96 h 114"/>
              <a:gd name="T54" fmla="*/ 44 w 114"/>
              <a:gd name="T55" fmla="*/ 96 h 114"/>
              <a:gd name="T56" fmla="*/ 44 w 114"/>
              <a:gd name="T57" fmla="*/ 44 h 114"/>
              <a:gd name="T58" fmla="*/ 61 w 114"/>
              <a:gd name="T59" fmla="*/ 44 h 114"/>
              <a:gd name="T60" fmla="*/ 61 w 114"/>
              <a:gd name="T61" fmla="*/ 51 h 114"/>
              <a:gd name="T62" fmla="*/ 77 w 114"/>
              <a:gd name="T63" fmla="*/ 43 h 114"/>
              <a:gd name="T64" fmla="*/ 97 w 114"/>
              <a:gd name="T65" fmla="*/ 66 h 114"/>
              <a:gd name="T66" fmla="*/ 97 w 114"/>
              <a:gd name="T67"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14">
                <a:moveTo>
                  <a:pt x="106" y="0"/>
                </a:moveTo>
                <a:cubicBezTo>
                  <a:pt x="8" y="0"/>
                  <a:pt x="8" y="0"/>
                  <a:pt x="8" y="0"/>
                </a:cubicBezTo>
                <a:cubicBezTo>
                  <a:pt x="4" y="0"/>
                  <a:pt x="0" y="3"/>
                  <a:pt x="0" y="8"/>
                </a:cubicBezTo>
                <a:cubicBezTo>
                  <a:pt x="0" y="106"/>
                  <a:pt x="0" y="106"/>
                  <a:pt x="0" y="106"/>
                </a:cubicBezTo>
                <a:cubicBezTo>
                  <a:pt x="0" y="111"/>
                  <a:pt x="4" y="114"/>
                  <a:pt x="8" y="114"/>
                </a:cubicBezTo>
                <a:cubicBezTo>
                  <a:pt x="106" y="114"/>
                  <a:pt x="106" y="114"/>
                  <a:pt x="106" y="114"/>
                </a:cubicBezTo>
                <a:cubicBezTo>
                  <a:pt x="110" y="114"/>
                  <a:pt x="114" y="111"/>
                  <a:pt x="114" y="106"/>
                </a:cubicBezTo>
                <a:cubicBezTo>
                  <a:pt x="114" y="8"/>
                  <a:pt x="114" y="8"/>
                  <a:pt x="114" y="8"/>
                </a:cubicBezTo>
                <a:cubicBezTo>
                  <a:pt x="114" y="3"/>
                  <a:pt x="110" y="0"/>
                  <a:pt x="106" y="0"/>
                </a:cubicBezTo>
                <a:close/>
                <a:moveTo>
                  <a:pt x="35" y="96"/>
                </a:moveTo>
                <a:cubicBezTo>
                  <a:pt x="17" y="96"/>
                  <a:pt x="17" y="96"/>
                  <a:pt x="17" y="96"/>
                </a:cubicBezTo>
                <a:cubicBezTo>
                  <a:pt x="17" y="44"/>
                  <a:pt x="17" y="44"/>
                  <a:pt x="17" y="44"/>
                </a:cubicBezTo>
                <a:cubicBezTo>
                  <a:pt x="35" y="44"/>
                  <a:pt x="35" y="44"/>
                  <a:pt x="35" y="44"/>
                </a:cubicBezTo>
                <a:lnTo>
                  <a:pt x="35" y="96"/>
                </a:lnTo>
                <a:close/>
                <a:moveTo>
                  <a:pt x="26" y="37"/>
                </a:moveTo>
                <a:cubicBezTo>
                  <a:pt x="26" y="37"/>
                  <a:pt x="26" y="37"/>
                  <a:pt x="26" y="37"/>
                </a:cubicBezTo>
                <a:cubicBezTo>
                  <a:pt x="20" y="37"/>
                  <a:pt x="16" y="33"/>
                  <a:pt x="16" y="28"/>
                </a:cubicBezTo>
                <a:cubicBezTo>
                  <a:pt x="16" y="23"/>
                  <a:pt x="20" y="19"/>
                  <a:pt x="26" y="19"/>
                </a:cubicBezTo>
                <a:cubicBezTo>
                  <a:pt x="32" y="19"/>
                  <a:pt x="36" y="23"/>
                  <a:pt x="36" y="28"/>
                </a:cubicBezTo>
                <a:cubicBezTo>
                  <a:pt x="36" y="33"/>
                  <a:pt x="32" y="37"/>
                  <a:pt x="26" y="37"/>
                </a:cubicBezTo>
                <a:close/>
                <a:moveTo>
                  <a:pt x="97" y="96"/>
                </a:moveTo>
                <a:cubicBezTo>
                  <a:pt x="80" y="96"/>
                  <a:pt x="80" y="96"/>
                  <a:pt x="80" y="96"/>
                </a:cubicBezTo>
                <a:cubicBezTo>
                  <a:pt x="80" y="68"/>
                  <a:pt x="80" y="68"/>
                  <a:pt x="80" y="68"/>
                </a:cubicBezTo>
                <a:cubicBezTo>
                  <a:pt x="80" y="61"/>
                  <a:pt x="77" y="56"/>
                  <a:pt x="71" y="56"/>
                </a:cubicBezTo>
                <a:cubicBezTo>
                  <a:pt x="66" y="56"/>
                  <a:pt x="63" y="59"/>
                  <a:pt x="62" y="63"/>
                </a:cubicBezTo>
                <a:cubicBezTo>
                  <a:pt x="61" y="64"/>
                  <a:pt x="61" y="65"/>
                  <a:pt x="61" y="67"/>
                </a:cubicBezTo>
                <a:cubicBezTo>
                  <a:pt x="61" y="96"/>
                  <a:pt x="61" y="96"/>
                  <a:pt x="61" y="96"/>
                </a:cubicBezTo>
                <a:cubicBezTo>
                  <a:pt x="44" y="96"/>
                  <a:pt x="44" y="96"/>
                  <a:pt x="44" y="96"/>
                </a:cubicBezTo>
                <a:cubicBezTo>
                  <a:pt x="44" y="96"/>
                  <a:pt x="44" y="49"/>
                  <a:pt x="44" y="44"/>
                </a:cubicBezTo>
                <a:cubicBezTo>
                  <a:pt x="61" y="44"/>
                  <a:pt x="61" y="44"/>
                  <a:pt x="61" y="44"/>
                </a:cubicBezTo>
                <a:cubicBezTo>
                  <a:pt x="61" y="51"/>
                  <a:pt x="61" y="51"/>
                  <a:pt x="61" y="51"/>
                </a:cubicBezTo>
                <a:cubicBezTo>
                  <a:pt x="64" y="48"/>
                  <a:pt x="68" y="43"/>
                  <a:pt x="77" y="43"/>
                </a:cubicBezTo>
                <a:cubicBezTo>
                  <a:pt x="88" y="43"/>
                  <a:pt x="97" y="50"/>
                  <a:pt x="97" y="66"/>
                </a:cubicBezTo>
                <a:lnTo>
                  <a:pt x="97" y="96"/>
                </a:ln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grpSp>
        <p:nvGrpSpPr>
          <p:cNvPr id="30" name="Group 33"/>
          <p:cNvGrpSpPr/>
          <p:nvPr/>
        </p:nvGrpSpPr>
        <p:grpSpPr>
          <a:xfrm>
            <a:off x="10604535" y="4173364"/>
            <a:ext cx="872050" cy="872049"/>
            <a:chOff x="4127501" y="4194175"/>
            <a:chExt cx="909638" cy="909637"/>
          </a:xfrm>
          <a:solidFill>
            <a:srgbClr val="247484"/>
          </a:solidFill>
        </p:grpSpPr>
        <p:sp>
          <p:nvSpPr>
            <p:cNvPr id="31" name="Freeform 11"/>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32" name="Freeform 12"/>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33" name="Freeform 13"/>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34" name="Freeform 14"/>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35" name="Freeform 15"/>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36" name="Freeform 16"/>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grpSp>
        <p:nvGrpSpPr>
          <p:cNvPr id="37" name="Group 34"/>
          <p:cNvGrpSpPr/>
          <p:nvPr/>
        </p:nvGrpSpPr>
        <p:grpSpPr>
          <a:xfrm>
            <a:off x="11211773" y="1773325"/>
            <a:ext cx="534188" cy="534188"/>
            <a:chOff x="11395868" y="1690688"/>
            <a:chExt cx="557213" cy="557212"/>
          </a:xfrm>
          <a:solidFill>
            <a:srgbClr val="247484"/>
          </a:solidFill>
        </p:grpSpPr>
        <p:sp>
          <p:nvSpPr>
            <p:cNvPr id="38" name="Freeform 17"/>
            <p:cNvSpPr/>
            <p:nvPr/>
          </p:nvSpPr>
          <p:spPr bwMode="auto">
            <a:xfrm>
              <a:off x="11580018" y="1857375"/>
              <a:ext cx="71438" cy="93662"/>
            </a:xfrm>
            <a:custGeom>
              <a:avLst/>
              <a:gdLst>
                <a:gd name="T0" fmla="*/ 10 w 17"/>
                <a:gd name="T1" fmla="*/ 22 h 22"/>
                <a:gd name="T2" fmla="*/ 14 w 17"/>
                <a:gd name="T3" fmla="*/ 20 h 22"/>
                <a:gd name="T4" fmla="*/ 16 w 17"/>
                <a:gd name="T5" fmla="*/ 11 h 22"/>
                <a:gd name="T6" fmla="*/ 6 w 17"/>
                <a:gd name="T7" fmla="*/ 0 h 22"/>
                <a:gd name="T8" fmla="*/ 6 w 17"/>
                <a:gd name="T9" fmla="*/ 0 h 22"/>
                <a:gd name="T10" fmla="*/ 2 w 17"/>
                <a:gd name="T11" fmla="*/ 2 h 22"/>
                <a:gd name="T12" fmla="*/ 0 w 17"/>
                <a:gd name="T13" fmla="*/ 10 h 22"/>
                <a:gd name="T14" fmla="*/ 10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0" y="22"/>
                  </a:moveTo>
                  <a:cubicBezTo>
                    <a:pt x="12" y="22"/>
                    <a:pt x="13" y="21"/>
                    <a:pt x="14" y="20"/>
                  </a:cubicBezTo>
                  <a:cubicBezTo>
                    <a:pt x="16" y="18"/>
                    <a:pt x="17" y="15"/>
                    <a:pt x="16" y="11"/>
                  </a:cubicBezTo>
                  <a:cubicBezTo>
                    <a:pt x="15" y="5"/>
                    <a:pt x="11" y="0"/>
                    <a:pt x="6" y="0"/>
                  </a:cubicBezTo>
                  <a:cubicBezTo>
                    <a:pt x="6" y="0"/>
                    <a:pt x="6" y="0"/>
                    <a:pt x="6" y="0"/>
                  </a:cubicBezTo>
                  <a:cubicBezTo>
                    <a:pt x="5" y="0"/>
                    <a:pt x="3" y="0"/>
                    <a:pt x="2" y="2"/>
                  </a:cubicBezTo>
                  <a:cubicBezTo>
                    <a:pt x="0" y="4"/>
                    <a:pt x="0" y="7"/>
                    <a:pt x="0" y="10"/>
                  </a:cubicBezTo>
                  <a:cubicBezTo>
                    <a:pt x="1" y="16"/>
                    <a:pt x="5" y="22"/>
                    <a:pt x="10" y="22"/>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39" name="Freeform 18"/>
            <p:cNvSpPr/>
            <p:nvPr/>
          </p:nvSpPr>
          <p:spPr bwMode="auto">
            <a:xfrm>
              <a:off x="11559381" y="2020888"/>
              <a:ext cx="107950" cy="76200"/>
            </a:xfrm>
            <a:custGeom>
              <a:avLst/>
              <a:gdLst>
                <a:gd name="T0" fmla="*/ 20 w 26"/>
                <a:gd name="T1" fmla="*/ 1 h 18"/>
                <a:gd name="T2" fmla="*/ 19 w 26"/>
                <a:gd name="T3" fmla="*/ 0 h 18"/>
                <a:gd name="T4" fmla="*/ 14 w 26"/>
                <a:gd name="T5" fmla="*/ 0 h 18"/>
                <a:gd name="T6" fmla="*/ 14 w 26"/>
                <a:gd name="T7" fmla="*/ 0 h 18"/>
                <a:gd name="T8" fmla="*/ 0 w 26"/>
                <a:gd name="T9" fmla="*/ 9 h 18"/>
                <a:gd name="T10" fmla="*/ 13 w 26"/>
                <a:gd name="T11" fmla="*/ 18 h 18"/>
                <a:gd name="T12" fmla="*/ 26 w 26"/>
                <a:gd name="T13" fmla="*/ 9 h 18"/>
                <a:gd name="T14" fmla="*/ 26 w 26"/>
                <a:gd name="T15" fmla="*/ 7 h 18"/>
                <a:gd name="T16" fmla="*/ 20 w 26"/>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20" y="1"/>
                  </a:moveTo>
                  <a:cubicBezTo>
                    <a:pt x="19" y="1"/>
                    <a:pt x="19" y="1"/>
                    <a:pt x="19" y="0"/>
                  </a:cubicBezTo>
                  <a:cubicBezTo>
                    <a:pt x="17" y="0"/>
                    <a:pt x="16" y="0"/>
                    <a:pt x="14" y="0"/>
                  </a:cubicBezTo>
                  <a:cubicBezTo>
                    <a:pt x="14" y="0"/>
                    <a:pt x="14" y="0"/>
                    <a:pt x="14" y="0"/>
                  </a:cubicBezTo>
                  <a:cubicBezTo>
                    <a:pt x="7" y="0"/>
                    <a:pt x="0" y="4"/>
                    <a:pt x="0" y="9"/>
                  </a:cubicBezTo>
                  <a:cubicBezTo>
                    <a:pt x="0" y="14"/>
                    <a:pt x="6" y="18"/>
                    <a:pt x="13" y="18"/>
                  </a:cubicBezTo>
                  <a:cubicBezTo>
                    <a:pt x="22" y="18"/>
                    <a:pt x="26" y="15"/>
                    <a:pt x="26" y="9"/>
                  </a:cubicBezTo>
                  <a:cubicBezTo>
                    <a:pt x="26" y="9"/>
                    <a:pt x="26" y="8"/>
                    <a:pt x="26" y="7"/>
                  </a:cubicBezTo>
                  <a:cubicBezTo>
                    <a:pt x="25" y="5"/>
                    <a:pt x="23" y="4"/>
                    <a:pt x="20" y="1"/>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0" name="Freeform 19"/>
            <p:cNvSpPr>
              <a:spLocks noEditPoints="1"/>
            </p:cNvSpPr>
            <p:nvPr/>
          </p:nvSpPr>
          <p:spPr bwMode="auto">
            <a:xfrm>
              <a:off x="11395868" y="1690688"/>
              <a:ext cx="557213" cy="557212"/>
            </a:xfrm>
            <a:custGeom>
              <a:avLst/>
              <a:gdLst>
                <a:gd name="T0" fmla="*/ 66 w 133"/>
                <a:gd name="T1" fmla="*/ 0 h 133"/>
                <a:gd name="T2" fmla="*/ 0 w 133"/>
                <a:gd name="T3" fmla="*/ 67 h 133"/>
                <a:gd name="T4" fmla="*/ 66 w 133"/>
                <a:gd name="T5" fmla="*/ 133 h 133"/>
                <a:gd name="T6" fmla="*/ 133 w 133"/>
                <a:gd name="T7" fmla="*/ 67 h 133"/>
                <a:gd name="T8" fmla="*/ 66 w 133"/>
                <a:gd name="T9" fmla="*/ 0 h 133"/>
                <a:gd name="T10" fmla="*/ 60 w 133"/>
                <a:gd name="T11" fmla="*/ 103 h 133"/>
                <a:gd name="T12" fmla="*/ 52 w 133"/>
                <a:gd name="T13" fmla="*/ 104 h 133"/>
                <a:gd name="T14" fmla="*/ 42 w 133"/>
                <a:gd name="T15" fmla="*/ 103 h 133"/>
                <a:gd name="T16" fmla="*/ 30 w 133"/>
                <a:gd name="T17" fmla="*/ 95 h 133"/>
                <a:gd name="T18" fmla="*/ 29 w 133"/>
                <a:gd name="T19" fmla="*/ 90 h 133"/>
                <a:gd name="T20" fmla="*/ 30 w 133"/>
                <a:gd name="T21" fmla="*/ 85 h 133"/>
                <a:gd name="T22" fmla="*/ 51 w 133"/>
                <a:gd name="T23" fmla="*/ 74 h 133"/>
                <a:gd name="T24" fmla="*/ 51 w 133"/>
                <a:gd name="T25" fmla="*/ 74 h 133"/>
                <a:gd name="T26" fmla="*/ 50 w 133"/>
                <a:gd name="T27" fmla="*/ 69 h 133"/>
                <a:gd name="T28" fmla="*/ 50 w 133"/>
                <a:gd name="T29" fmla="*/ 67 h 133"/>
                <a:gd name="T30" fmla="*/ 33 w 133"/>
                <a:gd name="T31" fmla="*/ 50 h 133"/>
                <a:gd name="T32" fmla="*/ 46 w 133"/>
                <a:gd name="T33" fmla="*/ 35 h 133"/>
                <a:gd name="T34" fmla="*/ 53 w 133"/>
                <a:gd name="T35" fmla="*/ 33 h 133"/>
                <a:gd name="T36" fmla="*/ 74 w 133"/>
                <a:gd name="T37" fmla="*/ 33 h 133"/>
                <a:gd name="T38" fmla="*/ 75 w 133"/>
                <a:gd name="T39" fmla="*/ 35 h 133"/>
                <a:gd name="T40" fmla="*/ 75 w 133"/>
                <a:gd name="T41" fmla="*/ 36 h 133"/>
                <a:gd name="T42" fmla="*/ 70 w 133"/>
                <a:gd name="T43" fmla="*/ 40 h 133"/>
                <a:gd name="T44" fmla="*/ 69 w 133"/>
                <a:gd name="T45" fmla="*/ 40 h 133"/>
                <a:gd name="T46" fmla="*/ 68 w 133"/>
                <a:gd name="T47" fmla="*/ 40 h 133"/>
                <a:gd name="T48" fmla="*/ 71 w 133"/>
                <a:gd name="T49" fmla="*/ 50 h 133"/>
                <a:gd name="T50" fmla="*/ 64 w 133"/>
                <a:gd name="T51" fmla="*/ 63 h 133"/>
                <a:gd name="T52" fmla="*/ 61 w 133"/>
                <a:gd name="T53" fmla="*/ 67 h 133"/>
                <a:gd name="T54" fmla="*/ 66 w 133"/>
                <a:gd name="T55" fmla="*/ 73 h 133"/>
                <a:gd name="T56" fmla="*/ 74 w 133"/>
                <a:gd name="T57" fmla="*/ 87 h 133"/>
                <a:gd name="T58" fmla="*/ 60 w 133"/>
                <a:gd name="T59" fmla="*/ 103 h 133"/>
                <a:gd name="T60" fmla="*/ 107 w 133"/>
                <a:gd name="T61" fmla="*/ 67 h 133"/>
                <a:gd name="T62" fmla="*/ 106 w 133"/>
                <a:gd name="T63" fmla="*/ 69 h 133"/>
                <a:gd name="T64" fmla="*/ 94 w 133"/>
                <a:gd name="T65" fmla="*/ 69 h 133"/>
                <a:gd name="T66" fmla="*/ 94 w 133"/>
                <a:gd name="T67" fmla="*/ 81 h 133"/>
                <a:gd name="T68" fmla="*/ 92 w 133"/>
                <a:gd name="T69" fmla="*/ 82 h 133"/>
                <a:gd name="T70" fmla="*/ 89 w 133"/>
                <a:gd name="T71" fmla="*/ 82 h 133"/>
                <a:gd name="T72" fmla="*/ 87 w 133"/>
                <a:gd name="T73" fmla="*/ 81 h 133"/>
                <a:gd name="T74" fmla="*/ 87 w 133"/>
                <a:gd name="T75" fmla="*/ 69 h 133"/>
                <a:gd name="T76" fmla="*/ 75 w 133"/>
                <a:gd name="T77" fmla="*/ 69 h 133"/>
                <a:gd name="T78" fmla="*/ 74 w 133"/>
                <a:gd name="T79" fmla="*/ 67 h 133"/>
                <a:gd name="T80" fmla="*/ 74 w 133"/>
                <a:gd name="T81" fmla="*/ 64 h 133"/>
                <a:gd name="T82" fmla="*/ 75 w 133"/>
                <a:gd name="T83" fmla="*/ 62 h 133"/>
                <a:gd name="T84" fmla="*/ 87 w 133"/>
                <a:gd name="T85" fmla="*/ 62 h 133"/>
                <a:gd name="T86" fmla="*/ 87 w 133"/>
                <a:gd name="T87" fmla="*/ 50 h 133"/>
                <a:gd name="T88" fmla="*/ 89 w 133"/>
                <a:gd name="T89" fmla="*/ 49 h 133"/>
                <a:gd name="T90" fmla="*/ 92 w 133"/>
                <a:gd name="T91" fmla="*/ 49 h 133"/>
                <a:gd name="T92" fmla="*/ 94 w 133"/>
                <a:gd name="T93" fmla="*/ 50 h 133"/>
                <a:gd name="T94" fmla="*/ 94 w 133"/>
                <a:gd name="T95" fmla="*/ 62 h 133"/>
                <a:gd name="T96" fmla="*/ 106 w 133"/>
                <a:gd name="T97" fmla="*/ 62 h 133"/>
                <a:gd name="T98" fmla="*/ 107 w 133"/>
                <a:gd name="T99" fmla="*/ 64 h 133"/>
                <a:gd name="T100" fmla="*/ 107 w 133"/>
                <a:gd name="T101"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33">
                  <a:moveTo>
                    <a:pt x="66" y="0"/>
                  </a:moveTo>
                  <a:cubicBezTo>
                    <a:pt x="29" y="0"/>
                    <a:pt x="0" y="30"/>
                    <a:pt x="0" y="67"/>
                  </a:cubicBezTo>
                  <a:cubicBezTo>
                    <a:pt x="0" y="103"/>
                    <a:pt x="29" y="133"/>
                    <a:pt x="66" y="133"/>
                  </a:cubicBezTo>
                  <a:cubicBezTo>
                    <a:pt x="103" y="133"/>
                    <a:pt x="133" y="103"/>
                    <a:pt x="133" y="67"/>
                  </a:cubicBezTo>
                  <a:cubicBezTo>
                    <a:pt x="133" y="30"/>
                    <a:pt x="103" y="0"/>
                    <a:pt x="66" y="0"/>
                  </a:cubicBezTo>
                  <a:close/>
                  <a:moveTo>
                    <a:pt x="60" y="103"/>
                  </a:moveTo>
                  <a:cubicBezTo>
                    <a:pt x="58" y="104"/>
                    <a:pt x="55" y="104"/>
                    <a:pt x="52" y="104"/>
                  </a:cubicBezTo>
                  <a:cubicBezTo>
                    <a:pt x="48" y="104"/>
                    <a:pt x="45" y="104"/>
                    <a:pt x="42" y="103"/>
                  </a:cubicBezTo>
                  <a:cubicBezTo>
                    <a:pt x="36" y="101"/>
                    <a:pt x="32" y="99"/>
                    <a:pt x="30" y="95"/>
                  </a:cubicBezTo>
                  <a:cubicBezTo>
                    <a:pt x="29" y="94"/>
                    <a:pt x="29" y="92"/>
                    <a:pt x="29" y="90"/>
                  </a:cubicBezTo>
                  <a:cubicBezTo>
                    <a:pt x="29" y="88"/>
                    <a:pt x="29" y="87"/>
                    <a:pt x="30" y="85"/>
                  </a:cubicBezTo>
                  <a:cubicBezTo>
                    <a:pt x="33" y="78"/>
                    <a:pt x="42" y="74"/>
                    <a:pt x="51" y="74"/>
                  </a:cubicBezTo>
                  <a:cubicBezTo>
                    <a:pt x="51" y="74"/>
                    <a:pt x="51" y="74"/>
                    <a:pt x="51" y="74"/>
                  </a:cubicBezTo>
                  <a:cubicBezTo>
                    <a:pt x="50" y="72"/>
                    <a:pt x="50" y="71"/>
                    <a:pt x="50" y="69"/>
                  </a:cubicBezTo>
                  <a:cubicBezTo>
                    <a:pt x="50" y="69"/>
                    <a:pt x="50" y="68"/>
                    <a:pt x="50" y="67"/>
                  </a:cubicBezTo>
                  <a:cubicBezTo>
                    <a:pt x="40" y="67"/>
                    <a:pt x="33" y="60"/>
                    <a:pt x="33" y="50"/>
                  </a:cubicBezTo>
                  <a:cubicBezTo>
                    <a:pt x="33" y="44"/>
                    <a:pt x="39" y="37"/>
                    <a:pt x="46" y="35"/>
                  </a:cubicBezTo>
                  <a:cubicBezTo>
                    <a:pt x="48" y="34"/>
                    <a:pt x="51" y="33"/>
                    <a:pt x="53" y="33"/>
                  </a:cubicBezTo>
                  <a:cubicBezTo>
                    <a:pt x="74" y="33"/>
                    <a:pt x="74" y="33"/>
                    <a:pt x="74" y="33"/>
                  </a:cubicBezTo>
                  <a:cubicBezTo>
                    <a:pt x="75" y="33"/>
                    <a:pt x="75" y="34"/>
                    <a:pt x="75" y="35"/>
                  </a:cubicBezTo>
                  <a:cubicBezTo>
                    <a:pt x="76" y="35"/>
                    <a:pt x="75" y="36"/>
                    <a:pt x="75" y="36"/>
                  </a:cubicBezTo>
                  <a:cubicBezTo>
                    <a:pt x="70" y="40"/>
                    <a:pt x="70" y="40"/>
                    <a:pt x="70" y="40"/>
                  </a:cubicBezTo>
                  <a:cubicBezTo>
                    <a:pt x="70" y="40"/>
                    <a:pt x="70" y="40"/>
                    <a:pt x="69" y="40"/>
                  </a:cubicBezTo>
                  <a:cubicBezTo>
                    <a:pt x="68" y="40"/>
                    <a:pt x="68" y="40"/>
                    <a:pt x="68" y="40"/>
                  </a:cubicBezTo>
                  <a:cubicBezTo>
                    <a:pt x="70" y="43"/>
                    <a:pt x="71" y="46"/>
                    <a:pt x="71" y="50"/>
                  </a:cubicBezTo>
                  <a:cubicBezTo>
                    <a:pt x="71" y="55"/>
                    <a:pt x="69" y="59"/>
                    <a:pt x="64" y="63"/>
                  </a:cubicBezTo>
                  <a:cubicBezTo>
                    <a:pt x="61" y="65"/>
                    <a:pt x="61" y="66"/>
                    <a:pt x="61" y="67"/>
                  </a:cubicBezTo>
                  <a:cubicBezTo>
                    <a:pt x="61" y="68"/>
                    <a:pt x="63" y="71"/>
                    <a:pt x="66" y="73"/>
                  </a:cubicBezTo>
                  <a:cubicBezTo>
                    <a:pt x="72" y="77"/>
                    <a:pt x="74" y="81"/>
                    <a:pt x="74" y="87"/>
                  </a:cubicBezTo>
                  <a:cubicBezTo>
                    <a:pt x="74" y="94"/>
                    <a:pt x="69" y="101"/>
                    <a:pt x="60" y="103"/>
                  </a:cubicBezTo>
                  <a:close/>
                  <a:moveTo>
                    <a:pt x="107" y="67"/>
                  </a:moveTo>
                  <a:cubicBezTo>
                    <a:pt x="107" y="68"/>
                    <a:pt x="107" y="69"/>
                    <a:pt x="106" y="69"/>
                  </a:cubicBezTo>
                  <a:cubicBezTo>
                    <a:pt x="94" y="69"/>
                    <a:pt x="94" y="69"/>
                    <a:pt x="94" y="69"/>
                  </a:cubicBezTo>
                  <a:cubicBezTo>
                    <a:pt x="94" y="81"/>
                    <a:pt x="94" y="81"/>
                    <a:pt x="94" y="81"/>
                  </a:cubicBezTo>
                  <a:cubicBezTo>
                    <a:pt x="94" y="82"/>
                    <a:pt x="93" y="82"/>
                    <a:pt x="92" y="82"/>
                  </a:cubicBezTo>
                  <a:cubicBezTo>
                    <a:pt x="89" y="82"/>
                    <a:pt x="89" y="82"/>
                    <a:pt x="89" y="82"/>
                  </a:cubicBezTo>
                  <a:cubicBezTo>
                    <a:pt x="88" y="82"/>
                    <a:pt x="87" y="82"/>
                    <a:pt x="87" y="81"/>
                  </a:cubicBezTo>
                  <a:cubicBezTo>
                    <a:pt x="87" y="69"/>
                    <a:pt x="87" y="69"/>
                    <a:pt x="87" y="69"/>
                  </a:cubicBezTo>
                  <a:cubicBezTo>
                    <a:pt x="75" y="69"/>
                    <a:pt x="75" y="69"/>
                    <a:pt x="75" y="69"/>
                  </a:cubicBezTo>
                  <a:cubicBezTo>
                    <a:pt x="74" y="69"/>
                    <a:pt x="74" y="68"/>
                    <a:pt x="74" y="67"/>
                  </a:cubicBezTo>
                  <a:cubicBezTo>
                    <a:pt x="74" y="64"/>
                    <a:pt x="74" y="64"/>
                    <a:pt x="74" y="64"/>
                  </a:cubicBezTo>
                  <a:cubicBezTo>
                    <a:pt x="74" y="63"/>
                    <a:pt x="74" y="62"/>
                    <a:pt x="75" y="62"/>
                  </a:cubicBezTo>
                  <a:cubicBezTo>
                    <a:pt x="87" y="62"/>
                    <a:pt x="87" y="62"/>
                    <a:pt x="87" y="62"/>
                  </a:cubicBezTo>
                  <a:cubicBezTo>
                    <a:pt x="87" y="50"/>
                    <a:pt x="87" y="50"/>
                    <a:pt x="87" y="50"/>
                  </a:cubicBezTo>
                  <a:cubicBezTo>
                    <a:pt x="87" y="49"/>
                    <a:pt x="88" y="49"/>
                    <a:pt x="89" y="49"/>
                  </a:cubicBezTo>
                  <a:cubicBezTo>
                    <a:pt x="92" y="49"/>
                    <a:pt x="92" y="49"/>
                    <a:pt x="92" y="49"/>
                  </a:cubicBezTo>
                  <a:cubicBezTo>
                    <a:pt x="93" y="49"/>
                    <a:pt x="94" y="49"/>
                    <a:pt x="94" y="50"/>
                  </a:cubicBezTo>
                  <a:cubicBezTo>
                    <a:pt x="94" y="62"/>
                    <a:pt x="94" y="62"/>
                    <a:pt x="94" y="62"/>
                  </a:cubicBezTo>
                  <a:cubicBezTo>
                    <a:pt x="106" y="62"/>
                    <a:pt x="106" y="62"/>
                    <a:pt x="106" y="62"/>
                  </a:cubicBezTo>
                  <a:cubicBezTo>
                    <a:pt x="107" y="62"/>
                    <a:pt x="107" y="63"/>
                    <a:pt x="107" y="64"/>
                  </a:cubicBezTo>
                  <a:lnTo>
                    <a:pt x="107" y="67"/>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41" name="Freeform 32"/>
          <p:cNvSpPr>
            <a:spLocks noEditPoints="1"/>
          </p:cNvSpPr>
          <p:nvPr/>
        </p:nvSpPr>
        <p:spPr bwMode="auto">
          <a:xfrm>
            <a:off x="8352120" y="2797565"/>
            <a:ext cx="957277" cy="479399"/>
          </a:xfrm>
          <a:custGeom>
            <a:avLst/>
            <a:gdLst>
              <a:gd name="T0" fmla="*/ 101 w 238"/>
              <a:gd name="T1" fmla="*/ 35 h 119"/>
              <a:gd name="T2" fmla="*/ 190 w 238"/>
              <a:gd name="T3" fmla="*/ 50 h 119"/>
              <a:gd name="T4" fmla="*/ 157 w 238"/>
              <a:gd name="T5" fmla="*/ 59 h 119"/>
              <a:gd name="T6" fmla="*/ 147 w 238"/>
              <a:gd name="T7" fmla="*/ 41 h 119"/>
              <a:gd name="T8" fmla="*/ 116 w 238"/>
              <a:gd name="T9" fmla="*/ 41 h 119"/>
              <a:gd name="T10" fmla="*/ 139 w 238"/>
              <a:gd name="T11" fmla="*/ 87 h 119"/>
              <a:gd name="T12" fmla="*/ 238 w 238"/>
              <a:gd name="T13" fmla="*/ 59 h 119"/>
              <a:gd name="T14" fmla="*/ 95 w 238"/>
              <a:gd name="T15" fmla="*/ 21 h 119"/>
              <a:gd name="T16" fmla="*/ 93 w 238"/>
              <a:gd name="T17" fmla="*/ 21 h 119"/>
              <a:gd name="T18" fmla="*/ 83 w 238"/>
              <a:gd name="T19" fmla="*/ 0 h 119"/>
              <a:gd name="T20" fmla="*/ 52 w 238"/>
              <a:gd name="T21" fmla="*/ 4 h 119"/>
              <a:gd name="T22" fmla="*/ 65 w 238"/>
              <a:gd name="T23" fmla="*/ 29 h 119"/>
              <a:gd name="T24" fmla="*/ 29 w 238"/>
              <a:gd name="T25" fmla="*/ 119 h 119"/>
              <a:gd name="T26" fmla="*/ 128 w 238"/>
              <a:gd name="T27" fmla="*/ 91 h 119"/>
              <a:gd name="T28" fmla="*/ 101 w 238"/>
              <a:gd name="T29" fmla="*/ 35 h 119"/>
              <a:gd name="T30" fmla="*/ 56 w 238"/>
              <a:gd name="T31" fmla="*/ 86 h 119"/>
              <a:gd name="T32" fmla="*/ 74 w 238"/>
              <a:gd name="T33" fmla="*/ 47 h 119"/>
              <a:gd name="T34" fmla="*/ 89 w 238"/>
              <a:gd name="T35" fmla="*/ 78 h 119"/>
              <a:gd name="T36" fmla="*/ 56 w 238"/>
              <a:gd name="T37" fmla="*/ 8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119">
                <a:moveTo>
                  <a:pt x="101" y="35"/>
                </a:moveTo>
                <a:cubicBezTo>
                  <a:pt x="149" y="21"/>
                  <a:pt x="190" y="50"/>
                  <a:pt x="190" y="50"/>
                </a:cubicBezTo>
                <a:cubicBezTo>
                  <a:pt x="157" y="59"/>
                  <a:pt x="157" y="59"/>
                  <a:pt x="157" y="59"/>
                </a:cubicBezTo>
                <a:cubicBezTo>
                  <a:pt x="147" y="41"/>
                  <a:pt x="147" y="41"/>
                  <a:pt x="147" y="41"/>
                </a:cubicBezTo>
                <a:cubicBezTo>
                  <a:pt x="138" y="40"/>
                  <a:pt x="127" y="39"/>
                  <a:pt x="116" y="41"/>
                </a:cubicBezTo>
                <a:cubicBezTo>
                  <a:pt x="139" y="87"/>
                  <a:pt x="139" y="87"/>
                  <a:pt x="139" y="87"/>
                </a:cubicBezTo>
                <a:cubicBezTo>
                  <a:pt x="238" y="59"/>
                  <a:pt x="238" y="59"/>
                  <a:pt x="238" y="59"/>
                </a:cubicBezTo>
                <a:cubicBezTo>
                  <a:pt x="238" y="59"/>
                  <a:pt x="202" y="3"/>
                  <a:pt x="95" y="21"/>
                </a:cubicBezTo>
                <a:cubicBezTo>
                  <a:pt x="95" y="21"/>
                  <a:pt x="94" y="21"/>
                  <a:pt x="93" y="21"/>
                </a:cubicBezTo>
                <a:cubicBezTo>
                  <a:pt x="83" y="0"/>
                  <a:pt x="83" y="0"/>
                  <a:pt x="83" y="0"/>
                </a:cubicBezTo>
                <a:cubicBezTo>
                  <a:pt x="52" y="4"/>
                  <a:pt x="52" y="4"/>
                  <a:pt x="52" y="4"/>
                </a:cubicBezTo>
                <a:cubicBezTo>
                  <a:pt x="65" y="29"/>
                  <a:pt x="65" y="29"/>
                  <a:pt x="65" y="29"/>
                </a:cubicBezTo>
                <a:cubicBezTo>
                  <a:pt x="0" y="56"/>
                  <a:pt x="29" y="119"/>
                  <a:pt x="29" y="119"/>
                </a:cubicBezTo>
                <a:cubicBezTo>
                  <a:pt x="128" y="91"/>
                  <a:pt x="128" y="91"/>
                  <a:pt x="128" y="91"/>
                </a:cubicBezTo>
                <a:lnTo>
                  <a:pt x="101" y="35"/>
                </a:lnTo>
                <a:close/>
                <a:moveTo>
                  <a:pt x="56" y="86"/>
                </a:moveTo>
                <a:cubicBezTo>
                  <a:pt x="56" y="86"/>
                  <a:pt x="46" y="65"/>
                  <a:pt x="74" y="47"/>
                </a:cubicBezTo>
                <a:cubicBezTo>
                  <a:pt x="89" y="78"/>
                  <a:pt x="89" y="78"/>
                  <a:pt x="89" y="78"/>
                </a:cubicBezTo>
                <a:lnTo>
                  <a:pt x="56" y="86"/>
                </a:ln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grpSp>
        <p:nvGrpSpPr>
          <p:cNvPr id="42" name="Group 36"/>
          <p:cNvGrpSpPr/>
          <p:nvPr/>
        </p:nvGrpSpPr>
        <p:grpSpPr>
          <a:xfrm>
            <a:off x="10399078" y="3710706"/>
            <a:ext cx="590498" cy="369823"/>
            <a:chOff x="3913188" y="3711575"/>
            <a:chExt cx="615950" cy="385763"/>
          </a:xfrm>
          <a:solidFill>
            <a:srgbClr val="247484"/>
          </a:solidFill>
        </p:grpSpPr>
        <p:sp>
          <p:nvSpPr>
            <p:cNvPr id="43" name="Freeform 33"/>
            <p:cNvSpPr>
              <a:spLocks noEditPoints="1"/>
            </p:cNvSpPr>
            <p:nvPr/>
          </p:nvSpPr>
          <p:spPr bwMode="auto">
            <a:xfrm>
              <a:off x="3913188" y="3711575"/>
              <a:ext cx="314325" cy="377825"/>
            </a:xfrm>
            <a:custGeom>
              <a:avLst/>
              <a:gdLst>
                <a:gd name="T0" fmla="*/ 57 w 75"/>
                <a:gd name="T1" fmla="*/ 41 h 90"/>
                <a:gd name="T2" fmla="*/ 71 w 75"/>
                <a:gd name="T3" fmla="*/ 24 h 90"/>
                <a:gd name="T4" fmla="*/ 46 w 75"/>
                <a:gd name="T5" fmla="*/ 0 h 90"/>
                <a:gd name="T6" fmla="*/ 20 w 75"/>
                <a:gd name="T7" fmla="*/ 0 h 90"/>
                <a:gd name="T8" fmla="*/ 19 w 75"/>
                <a:gd name="T9" fmla="*/ 0 h 90"/>
                <a:gd name="T10" fmla="*/ 0 w 75"/>
                <a:gd name="T11" fmla="*/ 0 h 90"/>
                <a:gd name="T12" fmla="*/ 0 w 75"/>
                <a:gd name="T13" fmla="*/ 89 h 90"/>
                <a:gd name="T14" fmla="*/ 19 w 75"/>
                <a:gd name="T15" fmla="*/ 89 h 90"/>
                <a:gd name="T16" fmla="*/ 20 w 75"/>
                <a:gd name="T17" fmla="*/ 89 h 90"/>
                <a:gd name="T18" fmla="*/ 46 w 75"/>
                <a:gd name="T19" fmla="*/ 89 h 90"/>
                <a:gd name="T20" fmla="*/ 74 w 75"/>
                <a:gd name="T21" fmla="*/ 63 h 90"/>
                <a:gd name="T22" fmla="*/ 57 w 75"/>
                <a:gd name="T23" fmla="*/ 41 h 90"/>
                <a:gd name="T24" fmla="*/ 20 w 75"/>
                <a:gd name="T25" fmla="*/ 16 h 90"/>
                <a:gd name="T26" fmla="*/ 42 w 75"/>
                <a:gd name="T27" fmla="*/ 16 h 90"/>
                <a:gd name="T28" fmla="*/ 46 w 75"/>
                <a:gd name="T29" fmla="*/ 16 h 90"/>
                <a:gd name="T30" fmla="*/ 52 w 75"/>
                <a:gd name="T31" fmla="*/ 25 h 90"/>
                <a:gd name="T32" fmla="*/ 44 w 75"/>
                <a:gd name="T33" fmla="*/ 36 h 90"/>
                <a:gd name="T34" fmla="*/ 20 w 75"/>
                <a:gd name="T35" fmla="*/ 36 h 90"/>
                <a:gd name="T36" fmla="*/ 20 w 75"/>
                <a:gd name="T37" fmla="*/ 16 h 90"/>
                <a:gd name="T38" fmla="*/ 44 w 75"/>
                <a:gd name="T39" fmla="*/ 73 h 90"/>
                <a:gd name="T40" fmla="*/ 43 w 75"/>
                <a:gd name="T41" fmla="*/ 73 h 90"/>
                <a:gd name="T42" fmla="*/ 20 w 75"/>
                <a:gd name="T43" fmla="*/ 73 h 90"/>
                <a:gd name="T44" fmla="*/ 20 w 75"/>
                <a:gd name="T45" fmla="*/ 49 h 90"/>
                <a:gd name="T46" fmla="*/ 46 w 75"/>
                <a:gd name="T47" fmla="*/ 49 h 90"/>
                <a:gd name="T48" fmla="*/ 55 w 75"/>
                <a:gd name="T49" fmla="*/ 62 h 90"/>
                <a:gd name="T50" fmla="*/ 44 w 75"/>
                <a:gd name="T51"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90">
                  <a:moveTo>
                    <a:pt x="57" y="41"/>
                  </a:moveTo>
                  <a:cubicBezTo>
                    <a:pt x="57" y="41"/>
                    <a:pt x="71" y="40"/>
                    <a:pt x="71" y="24"/>
                  </a:cubicBezTo>
                  <a:cubicBezTo>
                    <a:pt x="71" y="8"/>
                    <a:pt x="60" y="0"/>
                    <a:pt x="46" y="0"/>
                  </a:cubicBezTo>
                  <a:cubicBezTo>
                    <a:pt x="20" y="0"/>
                    <a:pt x="20" y="0"/>
                    <a:pt x="20" y="0"/>
                  </a:cubicBezTo>
                  <a:cubicBezTo>
                    <a:pt x="19" y="0"/>
                    <a:pt x="19" y="0"/>
                    <a:pt x="19" y="0"/>
                  </a:cubicBezTo>
                  <a:cubicBezTo>
                    <a:pt x="0" y="0"/>
                    <a:pt x="0" y="0"/>
                    <a:pt x="0" y="0"/>
                  </a:cubicBezTo>
                  <a:cubicBezTo>
                    <a:pt x="0" y="89"/>
                    <a:pt x="0" y="89"/>
                    <a:pt x="0" y="89"/>
                  </a:cubicBezTo>
                  <a:cubicBezTo>
                    <a:pt x="19" y="89"/>
                    <a:pt x="19" y="89"/>
                    <a:pt x="19" y="89"/>
                  </a:cubicBezTo>
                  <a:cubicBezTo>
                    <a:pt x="20" y="89"/>
                    <a:pt x="20" y="89"/>
                    <a:pt x="20" y="89"/>
                  </a:cubicBezTo>
                  <a:cubicBezTo>
                    <a:pt x="46" y="89"/>
                    <a:pt x="46" y="89"/>
                    <a:pt x="46" y="89"/>
                  </a:cubicBezTo>
                  <a:cubicBezTo>
                    <a:pt x="46" y="89"/>
                    <a:pt x="74" y="90"/>
                    <a:pt x="74" y="63"/>
                  </a:cubicBezTo>
                  <a:cubicBezTo>
                    <a:pt x="74" y="63"/>
                    <a:pt x="75" y="41"/>
                    <a:pt x="57" y="41"/>
                  </a:cubicBezTo>
                  <a:close/>
                  <a:moveTo>
                    <a:pt x="20" y="16"/>
                  </a:moveTo>
                  <a:cubicBezTo>
                    <a:pt x="42" y="16"/>
                    <a:pt x="42" y="16"/>
                    <a:pt x="42" y="16"/>
                  </a:cubicBezTo>
                  <a:cubicBezTo>
                    <a:pt x="46" y="16"/>
                    <a:pt x="46" y="16"/>
                    <a:pt x="46" y="16"/>
                  </a:cubicBezTo>
                  <a:cubicBezTo>
                    <a:pt x="46" y="16"/>
                    <a:pt x="52" y="16"/>
                    <a:pt x="52" y="25"/>
                  </a:cubicBezTo>
                  <a:cubicBezTo>
                    <a:pt x="52" y="34"/>
                    <a:pt x="48" y="36"/>
                    <a:pt x="44" y="36"/>
                  </a:cubicBezTo>
                  <a:cubicBezTo>
                    <a:pt x="20" y="36"/>
                    <a:pt x="20" y="36"/>
                    <a:pt x="20" y="36"/>
                  </a:cubicBezTo>
                  <a:lnTo>
                    <a:pt x="20" y="16"/>
                  </a:lnTo>
                  <a:close/>
                  <a:moveTo>
                    <a:pt x="44" y="73"/>
                  </a:moveTo>
                  <a:cubicBezTo>
                    <a:pt x="44" y="73"/>
                    <a:pt x="43" y="73"/>
                    <a:pt x="43" y="73"/>
                  </a:cubicBezTo>
                  <a:cubicBezTo>
                    <a:pt x="20" y="73"/>
                    <a:pt x="20" y="73"/>
                    <a:pt x="20" y="73"/>
                  </a:cubicBezTo>
                  <a:cubicBezTo>
                    <a:pt x="20" y="49"/>
                    <a:pt x="20" y="49"/>
                    <a:pt x="20" y="49"/>
                  </a:cubicBezTo>
                  <a:cubicBezTo>
                    <a:pt x="46" y="49"/>
                    <a:pt x="46" y="49"/>
                    <a:pt x="46" y="49"/>
                  </a:cubicBezTo>
                  <a:cubicBezTo>
                    <a:pt x="46" y="49"/>
                    <a:pt x="55" y="49"/>
                    <a:pt x="55" y="62"/>
                  </a:cubicBezTo>
                  <a:cubicBezTo>
                    <a:pt x="55" y="72"/>
                    <a:pt x="48" y="73"/>
                    <a:pt x="44" y="73"/>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4" name="Freeform 34"/>
            <p:cNvSpPr>
              <a:spLocks noEditPoints="1"/>
            </p:cNvSpPr>
            <p:nvPr/>
          </p:nvSpPr>
          <p:spPr bwMode="auto">
            <a:xfrm>
              <a:off x="4227513" y="3808413"/>
              <a:ext cx="301625" cy="288925"/>
            </a:xfrm>
            <a:custGeom>
              <a:avLst/>
              <a:gdLst>
                <a:gd name="T0" fmla="*/ 36 w 72"/>
                <a:gd name="T1" fmla="*/ 0 h 69"/>
                <a:gd name="T2" fmla="*/ 2 w 72"/>
                <a:gd name="T3" fmla="*/ 34 h 69"/>
                <a:gd name="T4" fmla="*/ 36 w 72"/>
                <a:gd name="T5" fmla="*/ 68 h 69"/>
                <a:gd name="T6" fmla="*/ 66 w 72"/>
                <a:gd name="T7" fmla="*/ 44 h 69"/>
                <a:gd name="T8" fmla="*/ 51 w 72"/>
                <a:gd name="T9" fmla="*/ 44 h 69"/>
                <a:gd name="T10" fmla="*/ 37 w 72"/>
                <a:gd name="T11" fmla="*/ 54 h 69"/>
                <a:gd name="T12" fmla="*/ 21 w 72"/>
                <a:gd name="T13" fmla="*/ 38 h 69"/>
                <a:gd name="T14" fmla="*/ 67 w 72"/>
                <a:gd name="T15" fmla="*/ 38 h 69"/>
                <a:gd name="T16" fmla="*/ 36 w 72"/>
                <a:gd name="T17" fmla="*/ 0 h 69"/>
                <a:gd name="T18" fmla="*/ 21 w 72"/>
                <a:gd name="T19" fmla="*/ 26 h 69"/>
                <a:gd name="T20" fmla="*/ 37 w 72"/>
                <a:gd name="T21" fmla="*/ 13 h 69"/>
                <a:gd name="T22" fmla="*/ 50 w 72"/>
                <a:gd name="T23" fmla="*/ 26 h 69"/>
                <a:gd name="T24" fmla="*/ 21 w 72"/>
                <a:gd name="T25" fmla="*/ 2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9">
                  <a:moveTo>
                    <a:pt x="36" y="0"/>
                  </a:moveTo>
                  <a:cubicBezTo>
                    <a:pt x="2" y="0"/>
                    <a:pt x="2" y="34"/>
                    <a:pt x="2" y="34"/>
                  </a:cubicBezTo>
                  <a:cubicBezTo>
                    <a:pt x="2" y="34"/>
                    <a:pt x="0" y="68"/>
                    <a:pt x="36" y="68"/>
                  </a:cubicBezTo>
                  <a:cubicBezTo>
                    <a:pt x="36" y="68"/>
                    <a:pt x="66" y="69"/>
                    <a:pt x="66" y="44"/>
                  </a:cubicBezTo>
                  <a:cubicBezTo>
                    <a:pt x="51" y="44"/>
                    <a:pt x="51" y="44"/>
                    <a:pt x="51" y="44"/>
                  </a:cubicBezTo>
                  <a:cubicBezTo>
                    <a:pt x="51" y="44"/>
                    <a:pt x="51" y="54"/>
                    <a:pt x="37" y="54"/>
                  </a:cubicBezTo>
                  <a:cubicBezTo>
                    <a:pt x="37" y="54"/>
                    <a:pt x="21" y="55"/>
                    <a:pt x="21" y="38"/>
                  </a:cubicBezTo>
                  <a:cubicBezTo>
                    <a:pt x="67" y="38"/>
                    <a:pt x="67" y="38"/>
                    <a:pt x="67" y="38"/>
                  </a:cubicBezTo>
                  <a:cubicBezTo>
                    <a:pt x="67" y="38"/>
                    <a:pt x="72" y="0"/>
                    <a:pt x="36" y="0"/>
                  </a:cubicBezTo>
                  <a:close/>
                  <a:moveTo>
                    <a:pt x="21" y="26"/>
                  </a:moveTo>
                  <a:cubicBezTo>
                    <a:pt x="21" y="26"/>
                    <a:pt x="23" y="13"/>
                    <a:pt x="37" y="13"/>
                  </a:cubicBezTo>
                  <a:cubicBezTo>
                    <a:pt x="50" y="13"/>
                    <a:pt x="50" y="26"/>
                    <a:pt x="50" y="26"/>
                  </a:cubicBezTo>
                  <a:lnTo>
                    <a:pt x="21" y="26"/>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5" name="Rectangle 35"/>
            <p:cNvSpPr>
              <a:spLocks noChangeArrowheads="1"/>
            </p:cNvSpPr>
            <p:nvPr/>
          </p:nvSpPr>
          <p:spPr bwMode="auto">
            <a:xfrm>
              <a:off x="4298951" y="3736975"/>
              <a:ext cx="155575" cy="41275"/>
            </a:xfrm>
            <a:prstGeom prst="rect">
              <a:avLst/>
            </a:pr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46" name="Freeform 37"/>
          <p:cNvSpPr/>
          <p:nvPr/>
        </p:nvSpPr>
        <p:spPr bwMode="auto">
          <a:xfrm>
            <a:off x="9679219" y="2449050"/>
            <a:ext cx="837046" cy="806608"/>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grpSp>
        <p:nvGrpSpPr>
          <p:cNvPr id="47" name="Group 38"/>
          <p:cNvGrpSpPr/>
          <p:nvPr/>
        </p:nvGrpSpPr>
        <p:grpSpPr>
          <a:xfrm>
            <a:off x="7757056" y="1217830"/>
            <a:ext cx="905533" cy="905531"/>
            <a:chOff x="1157288" y="1111250"/>
            <a:chExt cx="944563" cy="944562"/>
          </a:xfrm>
          <a:solidFill>
            <a:srgbClr val="247484"/>
          </a:solidFill>
        </p:grpSpPr>
        <p:sp>
          <p:nvSpPr>
            <p:cNvPr id="48" name="Freeform 45"/>
            <p:cNvSpPr/>
            <p:nvPr/>
          </p:nvSpPr>
          <p:spPr bwMode="auto">
            <a:xfrm>
              <a:off x="1463676" y="1111250"/>
              <a:ext cx="360363" cy="357187"/>
            </a:xfrm>
            <a:custGeom>
              <a:avLst/>
              <a:gdLst>
                <a:gd name="T0" fmla="*/ 86 w 86"/>
                <a:gd name="T1" fmla="*/ 10 h 85"/>
                <a:gd name="T2" fmla="*/ 40 w 86"/>
                <a:gd name="T3" fmla="*/ 0 h 85"/>
                <a:gd name="T4" fmla="*/ 0 w 86"/>
                <a:gd name="T5" fmla="*/ 8 h 85"/>
                <a:gd name="T6" fmla="*/ 86 w 86"/>
                <a:gd name="T7" fmla="*/ 85 h 85"/>
                <a:gd name="T8" fmla="*/ 86 w 86"/>
                <a:gd name="T9" fmla="*/ 10 h 85"/>
              </a:gdLst>
              <a:ahLst/>
              <a:cxnLst>
                <a:cxn ang="0">
                  <a:pos x="T0" y="T1"/>
                </a:cxn>
                <a:cxn ang="0">
                  <a:pos x="T2" y="T3"/>
                </a:cxn>
                <a:cxn ang="0">
                  <a:pos x="T4" y="T5"/>
                </a:cxn>
                <a:cxn ang="0">
                  <a:pos x="T6" y="T7"/>
                </a:cxn>
                <a:cxn ang="0">
                  <a:pos x="T8" y="T9"/>
                </a:cxn>
              </a:cxnLst>
              <a:rect l="0" t="0" r="r" b="b"/>
              <a:pathLst>
                <a:path w="86" h="85">
                  <a:moveTo>
                    <a:pt x="86" y="10"/>
                  </a:moveTo>
                  <a:cubicBezTo>
                    <a:pt x="71" y="4"/>
                    <a:pt x="56" y="0"/>
                    <a:pt x="40" y="0"/>
                  </a:cubicBezTo>
                  <a:cubicBezTo>
                    <a:pt x="26" y="0"/>
                    <a:pt x="13" y="3"/>
                    <a:pt x="0" y="8"/>
                  </a:cubicBezTo>
                  <a:cubicBezTo>
                    <a:pt x="3" y="10"/>
                    <a:pt x="82" y="82"/>
                    <a:pt x="86" y="85"/>
                  </a:cubicBezTo>
                  <a:cubicBezTo>
                    <a:pt x="86" y="80"/>
                    <a:pt x="86" y="12"/>
                    <a:pt x="86" y="1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49" name="Freeform 46"/>
            <p:cNvSpPr/>
            <p:nvPr/>
          </p:nvSpPr>
          <p:spPr bwMode="auto">
            <a:xfrm>
              <a:off x="1190626" y="1581150"/>
              <a:ext cx="196850" cy="406400"/>
            </a:xfrm>
            <a:custGeom>
              <a:avLst/>
              <a:gdLst>
                <a:gd name="T0" fmla="*/ 47 w 47"/>
                <a:gd name="T1" fmla="*/ 97 h 97"/>
                <a:gd name="T2" fmla="*/ 47 w 47"/>
                <a:gd name="T3" fmla="*/ 0 h 97"/>
                <a:gd name="T4" fmla="*/ 0 w 47"/>
                <a:gd name="T5" fmla="*/ 42 h 97"/>
                <a:gd name="T6" fmla="*/ 47 w 47"/>
                <a:gd name="T7" fmla="*/ 97 h 97"/>
              </a:gdLst>
              <a:ahLst/>
              <a:cxnLst>
                <a:cxn ang="0">
                  <a:pos x="T0" y="T1"/>
                </a:cxn>
                <a:cxn ang="0">
                  <a:pos x="T2" y="T3"/>
                </a:cxn>
                <a:cxn ang="0">
                  <a:pos x="T4" y="T5"/>
                </a:cxn>
                <a:cxn ang="0">
                  <a:pos x="T6" y="T7"/>
                </a:cxn>
              </a:cxnLst>
              <a:rect l="0" t="0" r="r" b="b"/>
              <a:pathLst>
                <a:path w="47" h="97">
                  <a:moveTo>
                    <a:pt x="47" y="97"/>
                  </a:moveTo>
                  <a:cubicBezTo>
                    <a:pt x="47" y="92"/>
                    <a:pt x="47" y="5"/>
                    <a:pt x="47" y="0"/>
                  </a:cubicBezTo>
                  <a:cubicBezTo>
                    <a:pt x="43" y="3"/>
                    <a:pt x="2" y="41"/>
                    <a:pt x="0" y="42"/>
                  </a:cubicBezTo>
                  <a:cubicBezTo>
                    <a:pt x="9" y="65"/>
                    <a:pt x="26" y="84"/>
                    <a:pt x="47" y="97"/>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0" name="Freeform 47"/>
            <p:cNvSpPr/>
            <p:nvPr/>
          </p:nvSpPr>
          <p:spPr bwMode="auto">
            <a:xfrm>
              <a:off x="1157288" y="1166813"/>
              <a:ext cx="436563" cy="539750"/>
            </a:xfrm>
            <a:custGeom>
              <a:avLst/>
              <a:gdLst>
                <a:gd name="T0" fmla="*/ 0 w 104"/>
                <a:gd name="T1" fmla="*/ 100 h 129"/>
                <a:gd name="T2" fmla="*/ 4 w 104"/>
                <a:gd name="T3" fmla="*/ 129 h 129"/>
                <a:gd name="T4" fmla="*/ 104 w 104"/>
                <a:gd name="T5" fmla="*/ 38 h 129"/>
                <a:gd name="T6" fmla="*/ 61 w 104"/>
                <a:gd name="T7" fmla="*/ 0 h 129"/>
                <a:gd name="T8" fmla="*/ 0 w 104"/>
                <a:gd name="T9" fmla="*/ 100 h 129"/>
              </a:gdLst>
              <a:ahLst/>
              <a:cxnLst>
                <a:cxn ang="0">
                  <a:pos x="T0" y="T1"/>
                </a:cxn>
                <a:cxn ang="0">
                  <a:pos x="T2" y="T3"/>
                </a:cxn>
                <a:cxn ang="0">
                  <a:pos x="T4" y="T5"/>
                </a:cxn>
                <a:cxn ang="0">
                  <a:pos x="T6" y="T7"/>
                </a:cxn>
                <a:cxn ang="0">
                  <a:pos x="T8" y="T9"/>
                </a:cxn>
              </a:cxnLst>
              <a:rect l="0" t="0" r="r" b="b"/>
              <a:pathLst>
                <a:path w="104" h="129">
                  <a:moveTo>
                    <a:pt x="0" y="100"/>
                  </a:moveTo>
                  <a:cubicBezTo>
                    <a:pt x="0" y="109"/>
                    <a:pt x="2" y="119"/>
                    <a:pt x="4" y="129"/>
                  </a:cubicBezTo>
                  <a:cubicBezTo>
                    <a:pt x="7" y="126"/>
                    <a:pt x="102" y="40"/>
                    <a:pt x="104" y="38"/>
                  </a:cubicBezTo>
                  <a:cubicBezTo>
                    <a:pt x="102" y="37"/>
                    <a:pt x="63" y="1"/>
                    <a:pt x="61" y="0"/>
                  </a:cubicBezTo>
                  <a:cubicBezTo>
                    <a:pt x="24" y="19"/>
                    <a:pt x="0" y="57"/>
                    <a:pt x="0" y="10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1" name="Freeform 48"/>
            <p:cNvSpPr/>
            <p:nvPr/>
          </p:nvSpPr>
          <p:spPr bwMode="auto">
            <a:xfrm>
              <a:off x="1438276" y="1790700"/>
              <a:ext cx="615950" cy="265112"/>
            </a:xfrm>
            <a:custGeom>
              <a:avLst/>
              <a:gdLst>
                <a:gd name="T0" fmla="*/ 0 w 147"/>
                <a:gd name="T1" fmla="*/ 0 h 63"/>
                <a:gd name="T2" fmla="*/ 0 w 147"/>
                <a:gd name="T3" fmla="*/ 53 h 63"/>
                <a:gd name="T4" fmla="*/ 35 w 147"/>
                <a:gd name="T5" fmla="*/ 63 h 63"/>
                <a:gd name="T6" fmla="*/ 56 w 147"/>
                <a:gd name="T7" fmla="*/ 63 h 63"/>
                <a:gd name="T8" fmla="*/ 147 w 147"/>
                <a:gd name="T9" fmla="*/ 0 h 63"/>
                <a:gd name="T10" fmla="*/ 0 w 147"/>
                <a:gd name="T11" fmla="*/ 0 h 63"/>
              </a:gdLst>
              <a:ahLst/>
              <a:cxnLst>
                <a:cxn ang="0">
                  <a:pos x="T0" y="T1"/>
                </a:cxn>
                <a:cxn ang="0">
                  <a:pos x="T2" y="T3"/>
                </a:cxn>
                <a:cxn ang="0">
                  <a:pos x="T4" y="T5"/>
                </a:cxn>
                <a:cxn ang="0">
                  <a:pos x="T6" y="T7"/>
                </a:cxn>
                <a:cxn ang="0">
                  <a:pos x="T8" y="T9"/>
                </a:cxn>
                <a:cxn ang="0">
                  <a:pos x="T10" y="T11"/>
                </a:cxn>
              </a:cxnLst>
              <a:rect l="0" t="0" r="r" b="b"/>
              <a:pathLst>
                <a:path w="147" h="63">
                  <a:moveTo>
                    <a:pt x="0" y="0"/>
                  </a:moveTo>
                  <a:cubicBezTo>
                    <a:pt x="0" y="2"/>
                    <a:pt x="0" y="52"/>
                    <a:pt x="0" y="53"/>
                  </a:cubicBezTo>
                  <a:cubicBezTo>
                    <a:pt x="11" y="58"/>
                    <a:pt x="23" y="62"/>
                    <a:pt x="35" y="63"/>
                  </a:cubicBezTo>
                  <a:cubicBezTo>
                    <a:pt x="56" y="63"/>
                    <a:pt x="56" y="63"/>
                    <a:pt x="56" y="63"/>
                  </a:cubicBezTo>
                  <a:cubicBezTo>
                    <a:pt x="95" y="59"/>
                    <a:pt x="129" y="35"/>
                    <a:pt x="147" y="0"/>
                  </a:cubicBezTo>
                  <a:cubicBezTo>
                    <a:pt x="143" y="0"/>
                    <a:pt x="2" y="0"/>
                    <a:pt x="0" y="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2" name="Freeform 49"/>
            <p:cNvSpPr/>
            <p:nvPr/>
          </p:nvSpPr>
          <p:spPr bwMode="auto">
            <a:xfrm>
              <a:off x="1874838" y="1182688"/>
              <a:ext cx="227013" cy="558800"/>
            </a:xfrm>
            <a:custGeom>
              <a:avLst/>
              <a:gdLst>
                <a:gd name="T0" fmla="*/ 0 w 54"/>
                <a:gd name="T1" fmla="*/ 0 h 133"/>
                <a:gd name="T2" fmla="*/ 0 w 54"/>
                <a:gd name="T3" fmla="*/ 133 h 133"/>
                <a:gd name="T4" fmla="*/ 48 w 54"/>
                <a:gd name="T5" fmla="*/ 133 h 133"/>
                <a:gd name="T6" fmla="*/ 54 w 54"/>
                <a:gd name="T7" fmla="*/ 96 h 133"/>
                <a:gd name="T8" fmla="*/ 0 w 54"/>
                <a:gd name="T9" fmla="*/ 0 h 133"/>
              </a:gdLst>
              <a:ahLst/>
              <a:cxnLst>
                <a:cxn ang="0">
                  <a:pos x="T0" y="T1"/>
                </a:cxn>
                <a:cxn ang="0">
                  <a:pos x="T2" y="T3"/>
                </a:cxn>
                <a:cxn ang="0">
                  <a:pos x="T4" y="T5"/>
                </a:cxn>
                <a:cxn ang="0">
                  <a:pos x="T6" y="T7"/>
                </a:cxn>
                <a:cxn ang="0">
                  <a:pos x="T8" y="T9"/>
                </a:cxn>
              </a:cxnLst>
              <a:rect l="0" t="0" r="r" b="b"/>
              <a:pathLst>
                <a:path w="54" h="133">
                  <a:moveTo>
                    <a:pt x="0" y="0"/>
                  </a:moveTo>
                  <a:cubicBezTo>
                    <a:pt x="0" y="4"/>
                    <a:pt x="0" y="130"/>
                    <a:pt x="0" y="133"/>
                  </a:cubicBezTo>
                  <a:cubicBezTo>
                    <a:pt x="2" y="133"/>
                    <a:pt x="46" y="133"/>
                    <a:pt x="48" y="133"/>
                  </a:cubicBezTo>
                  <a:cubicBezTo>
                    <a:pt x="52" y="121"/>
                    <a:pt x="54" y="108"/>
                    <a:pt x="54" y="96"/>
                  </a:cubicBezTo>
                  <a:cubicBezTo>
                    <a:pt x="54" y="57"/>
                    <a:pt x="33" y="20"/>
                    <a:pt x="0" y="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53" name="Freeform 5"/>
          <p:cNvSpPr>
            <a:spLocks noEditPoints="1"/>
          </p:cNvSpPr>
          <p:nvPr/>
        </p:nvSpPr>
        <p:spPr bwMode="auto">
          <a:xfrm>
            <a:off x="11231558" y="2427743"/>
            <a:ext cx="703118" cy="700075"/>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sp>
        <p:nvSpPr>
          <p:cNvPr id="54" name="Freeform 21"/>
          <p:cNvSpPr/>
          <p:nvPr/>
        </p:nvSpPr>
        <p:spPr bwMode="auto">
          <a:xfrm>
            <a:off x="11058061" y="3228263"/>
            <a:ext cx="917708" cy="913141"/>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sp>
        <p:nvSpPr>
          <p:cNvPr id="55" name="Freeform 22"/>
          <p:cNvSpPr>
            <a:spLocks noEditPoints="1"/>
          </p:cNvSpPr>
          <p:nvPr/>
        </p:nvSpPr>
        <p:spPr bwMode="auto">
          <a:xfrm>
            <a:off x="8734117" y="1853986"/>
            <a:ext cx="820306" cy="818784"/>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grpSp>
        <p:nvGrpSpPr>
          <p:cNvPr id="56" name="Group 22"/>
          <p:cNvGrpSpPr/>
          <p:nvPr/>
        </p:nvGrpSpPr>
        <p:grpSpPr>
          <a:xfrm>
            <a:off x="9848149" y="820615"/>
            <a:ext cx="739645" cy="687899"/>
            <a:chOff x="3338513" y="696913"/>
            <a:chExt cx="771525" cy="717550"/>
          </a:xfrm>
          <a:solidFill>
            <a:srgbClr val="247484"/>
          </a:solidFill>
        </p:grpSpPr>
        <p:sp>
          <p:nvSpPr>
            <p:cNvPr id="57" name="Freeform 23"/>
            <p:cNvSpPr/>
            <p:nvPr/>
          </p:nvSpPr>
          <p:spPr bwMode="auto">
            <a:xfrm>
              <a:off x="3586163" y="696913"/>
              <a:ext cx="523875" cy="717550"/>
            </a:xfrm>
            <a:custGeom>
              <a:avLst/>
              <a:gdLst>
                <a:gd name="T0" fmla="*/ 115 w 125"/>
                <a:gd name="T1" fmla="*/ 63 h 171"/>
                <a:gd name="T2" fmla="*/ 69 w 125"/>
                <a:gd name="T3" fmla="*/ 63 h 171"/>
                <a:gd name="T4" fmla="*/ 85 w 125"/>
                <a:gd name="T5" fmla="*/ 32 h 171"/>
                <a:gd name="T6" fmla="*/ 74 w 125"/>
                <a:gd name="T7" fmla="*/ 0 h 171"/>
                <a:gd name="T8" fmla="*/ 61 w 125"/>
                <a:gd name="T9" fmla="*/ 21 h 171"/>
                <a:gd name="T10" fmla="*/ 37 w 125"/>
                <a:gd name="T11" fmla="*/ 53 h 171"/>
                <a:gd name="T12" fmla="*/ 0 w 125"/>
                <a:gd name="T13" fmla="*/ 70 h 171"/>
                <a:gd name="T14" fmla="*/ 0 w 125"/>
                <a:gd name="T15" fmla="*/ 71 h 171"/>
                <a:gd name="T16" fmla="*/ 0 w 125"/>
                <a:gd name="T17" fmla="*/ 148 h 171"/>
                <a:gd name="T18" fmla="*/ 26 w 125"/>
                <a:gd name="T19" fmla="*/ 155 h 171"/>
                <a:gd name="T20" fmla="*/ 76 w 125"/>
                <a:gd name="T21" fmla="*/ 171 h 171"/>
                <a:gd name="T22" fmla="*/ 91 w 125"/>
                <a:gd name="T23" fmla="*/ 147 h 171"/>
                <a:gd name="T24" fmla="*/ 103 w 125"/>
                <a:gd name="T25" fmla="*/ 121 h 171"/>
                <a:gd name="T26" fmla="*/ 107 w 125"/>
                <a:gd name="T27" fmla="*/ 91 h 171"/>
                <a:gd name="T28" fmla="*/ 115 w 125"/>
                <a:gd name="T29"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71">
                  <a:moveTo>
                    <a:pt x="115" y="63"/>
                  </a:moveTo>
                  <a:cubicBezTo>
                    <a:pt x="105" y="57"/>
                    <a:pt x="69" y="63"/>
                    <a:pt x="69" y="63"/>
                  </a:cubicBezTo>
                  <a:cubicBezTo>
                    <a:pt x="75" y="59"/>
                    <a:pt x="85" y="38"/>
                    <a:pt x="85" y="32"/>
                  </a:cubicBezTo>
                  <a:cubicBezTo>
                    <a:pt x="86" y="19"/>
                    <a:pt x="83" y="0"/>
                    <a:pt x="74" y="0"/>
                  </a:cubicBezTo>
                  <a:cubicBezTo>
                    <a:pt x="64" y="0"/>
                    <a:pt x="62" y="16"/>
                    <a:pt x="61" y="21"/>
                  </a:cubicBezTo>
                  <a:cubicBezTo>
                    <a:pt x="59" y="35"/>
                    <a:pt x="46" y="48"/>
                    <a:pt x="37" y="53"/>
                  </a:cubicBezTo>
                  <a:cubicBezTo>
                    <a:pt x="25" y="60"/>
                    <a:pt x="16" y="66"/>
                    <a:pt x="0" y="70"/>
                  </a:cubicBezTo>
                  <a:cubicBezTo>
                    <a:pt x="0" y="70"/>
                    <a:pt x="0" y="71"/>
                    <a:pt x="0" y="71"/>
                  </a:cubicBezTo>
                  <a:cubicBezTo>
                    <a:pt x="0" y="148"/>
                    <a:pt x="0" y="148"/>
                    <a:pt x="0" y="148"/>
                  </a:cubicBezTo>
                  <a:cubicBezTo>
                    <a:pt x="9" y="148"/>
                    <a:pt x="18" y="150"/>
                    <a:pt x="26" y="155"/>
                  </a:cubicBezTo>
                  <a:cubicBezTo>
                    <a:pt x="43" y="164"/>
                    <a:pt x="56" y="171"/>
                    <a:pt x="76" y="171"/>
                  </a:cubicBezTo>
                  <a:cubicBezTo>
                    <a:pt x="106" y="171"/>
                    <a:pt x="103" y="148"/>
                    <a:pt x="91" y="147"/>
                  </a:cubicBezTo>
                  <a:cubicBezTo>
                    <a:pt x="115" y="148"/>
                    <a:pt x="117" y="128"/>
                    <a:pt x="103" y="121"/>
                  </a:cubicBezTo>
                  <a:cubicBezTo>
                    <a:pt x="125" y="121"/>
                    <a:pt x="122" y="93"/>
                    <a:pt x="107" y="91"/>
                  </a:cubicBezTo>
                  <a:cubicBezTo>
                    <a:pt x="124" y="92"/>
                    <a:pt x="125" y="70"/>
                    <a:pt x="115" y="63"/>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58" name="Rectangle 24"/>
            <p:cNvSpPr>
              <a:spLocks noChangeArrowheads="1"/>
            </p:cNvSpPr>
            <p:nvPr/>
          </p:nvSpPr>
          <p:spPr bwMode="auto">
            <a:xfrm>
              <a:off x="3338513" y="960438"/>
              <a:ext cx="163513" cy="390525"/>
            </a:xfrm>
            <a:prstGeom prst="rect">
              <a:avLst/>
            </a:pr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59" name="Freeform 23"/>
          <p:cNvSpPr>
            <a:spLocks noEditPoints="1"/>
          </p:cNvSpPr>
          <p:nvPr/>
        </p:nvSpPr>
        <p:spPr bwMode="auto">
          <a:xfrm>
            <a:off x="8798036" y="4477744"/>
            <a:ext cx="334819" cy="289161"/>
          </a:xfrm>
          <a:custGeom>
            <a:avLst/>
            <a:gdLst>
              <a:gd name="T0" fmla="*/ 42 w 83"/>
              <a:gd name="T1" fmla="*/ 0 h 72"/>
              <a:gd name="T2" fmla="*/ 0 w 83"/>
              <a:gd name="T3" fmla="*/ 31 h 72"/>
              <a:gd name="T4" fmla="*/ 14 w 83"/>
              <a:gd name="T5" fmla="*/ 54 h 72"/>
              <a:gd name="T6" fmla="*/ 4 w 83"/>
              <a:gd name="T7" fmla="*/ 72 h 72"/>
              <a:gd name="T8" fmla="*/ 24 w 83"/>
              <a:gd name="T9" fmla="*/ 59 h 72"/>
              <a:gd name="T10" fmla="*/ 42 w 83"/>
              <a:gd name="T11" fmla="*/ 62 h 72"/>
              <a:gd name="T12" fmla="*/ 83 w 83"/>
              <a:gd name="T13" fmla="*/ 31 h 72"/>
              <a:gd name="T14" fmla="*/ 42 w 83"/>
              <a:gd name="T15" fmla="*/ 0 h 72"/>
              <a:gd name="T16" fmla="*/ 42 w 83"/>
              <a:gd name="T17" fmla="*/ 12 h 72"/>
              <a:gd name="T18" fmla="*/ 9 w 83"/>
              <a:gd name="T19" fmla="*/ 23 h 72"/>
              <a:gd name="T20" fmla="*/ 42 w 83"/>
              <a:gd name="T21" fmla="*/ 7 h 72"/>
              <a:gd name="T22" fmla="*/ 75 w 83"/>
              <a:gd name="T23" fmla="*/ 23 h 72"/>
              <a:gd name="T24" fmla="*/ 42 w 83"/>
              <a:gd name="T25"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2">
                <a:moveTo>
                  <a:pt x="42" y="0"/>
                </a:moveTo>
                <a:cubicBezTo>
                  <a:pt x="19" y="0"/>
                  <a:pt x="0" y="14"/>
                  <a:pt x="0" y="31"/>
                </a:cubicBezTo>
                <a:cubicBezTo>
                  <a:pt x="0" y="40"/>
                  <a:pt x="6" y="48"/>
                  <a:pt x="14" y="54"/>
                </a:cubicBezTo>
                <a:cubicBezTo>
                  <a:pt x="4" y="72"/>
                  <a:pt x="4" y="72"/>
                  <a:pt x="4" y="72"/>
                </a:cubicBezTo>
                <a:cubicBezTo>
                  <a:pt x="24" y="59"/>
                  <a:pt x="24" y="59"/>
                  <a:pt x="24" y="59"/>
                </a:cubicBezTo>
                <a:cubicBezTo>
                  <a:pt x="29" y="61"/>
                  <a:pt x="35" y="62"/>
                  <a:pt x="42" y="62"/>
                </a:cubicBezTo>
                <a:cubicBezTo>
                  <a:pt x="64" y="62"/>
                  <a:pt x="83" y="48"/>
                  <a:pt x="83" y="31"/>
                </a:cubicBezTo>
                <a:cubicBezTo>
                  <a:pt x="83" y="14"/>
                  <a:pt x="64" y="0"/>
                  <a:pt x="42" y="0"/>
                </a:cubicBezTo>
                <a:close/>
                <a:moveTo>
                  <a:pt x="42" y="12"/>
                </a:moveTo>
                <a:cubicBezTo>
                  <a:pt x="28" y="12"/>
                  <a:pt x="16" y="16"/>
                  <a:pt x="9" y="23"/>
                </a:cubicBezTo>
                <a:cubicBezTo>
                  <a:pt x="12" y="14"/>
                  <a:pt x="26" y="7"/>
                  <a:pt x="42" y="7"/>
                </a:cubicBezTo>
                <a:cubicBezTo>
                  <a:pt x="58" y="7"/>
                  <a:pt x="72" y="14"/>
                  <a:pt x="75" y="23"/>
                </a:cubicBezTo>
                <a:cubicBezTo>
                  <a:pt x="68" y="16"/>
                  <a:pt x="55" y="12"/>
                  <a:pt x="42" y="12"/>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grpSp>
        <p:nvGrpSpPr>
          <p:cNvPr id="60" name="Group 24"/>
          <p:cNvGrpSpPr/>
          <p:nvPr/>
        </p:nvGrpSpPr>
        <p:grpSpPr>
          <a:xfrm>
            <a:off x="7169601" y="3311968"/>
            <a:ext cx="1270788" cy="1190127"/>
            <a:chOff x="544513" y="3295650"/>
            <a:chExt cx="1325563" cy="1241425"/>
          </a:xfrm>
          <a:solidFill>
            <a:srgbClr val="247484"/>
          </a:solidFill>
        </p:grpSpPr>
        <p:sp>
          <p:nvSpPr>
            <p:cNvPr id="61" name="Freeform 26"/>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62" name="Freeform 27"/>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63" name="Freeform 28"/>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64" name="Freeform 52"/>
          <p:cNvSpPr/>
          <p:nvPr/>
        </p:nvSpPr>
        <p:spPr bwMode="auto">
          <a:xfrm>
            <a:off x="7056981" y="1949866"/>
            <a:ext cx="587454" cy="707684"/>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sp>
        <p:nvSpPr>
          <p:cNvPr id="65" name="Freeform 52"/>
          <p:cNvSpPr/>
          <p:nvPr/>
        </p:nvSpPr>
        <p:spPr bwMode="auto">
          <a:xfrm>
            <a:off x="10545216" y="1259683"/>
            <a:ext cx="587454" cy="707684"/>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sp>
        <p:nvSpPr>
          <p:cNvPr id="66" name="Freeform 9"/>
          <p:cNvSpPr>
            <a:spLocks noEditPoints="1"/>
          </p:cNvSpPr>
          <p:nvPr/>
        </p:nvSpPr>
        <p:spPr bwMode="auto">
          <a:xfrm>
            <a:off x="8794993" y="4763862"/>
            <a:ext cx="977061" cy="977061"/>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sp>
        <p:nvSpPr>
          <p:cNvPr id="67" name="Freeform 36"/>
          <p:cNvSpPr/>
          <p:nvPr/>
        </p:nvSpPr>
        <p:spPr bwMode="auto">
          <a:xfrm>
            <a:off x="10568010" y="2794520"/>
            <a:ext cx="566148" cy="751820"/>
          </a:xfrm>
          <a:custGeom>
            <a:avLst/>
            <a:gdLst>
              <a:gd name="T0" fmla="*/ 3 w 141"/>
              <a:gd name="T1" fmla="*/ 157 h 187"/>
              <a:gd name="T2" fmla="*/ 3 w 141"/>
              <a:gd name="T3" fmla="*/ 155 h 187"/>
              <a:gd name="T4" fmla="*/ 36 w 141"/>
              <a:gd name="T5" fmla="*/ 131 h 187"/>
              <a:gd name="T6" fmla="*/ 38 w 141"/>
              <a:gd name="T7" fmla="*/ 130 h 187"/>
              <a:gd name="T8" fmla="*/ 60 w 141"/>
              <a:gd name="T9" fmla="*/ 139 h 187"/>
              <a:gd name="T10" fmla="*/ 87 w 141"/>
              <a:gd name="T11" fmla="*/ 105 h 187"/>
              <a:gd name="T12" fmla="*/ 99 w 141"/>
              <a:gd name="T13" fmla="*/ 65 h 187"/>
              <a:gd name="T14" fmla="*/ 79 w 141"/>
              <a:gd name="T15" fmla="*/ 50 h 187"/>
              <a:gd name="T16" fmla="*/ 80 w 141"/>
              <a:gd name="T17" fmla="*/ 10 h 187"/>
              <a:gd name="T18" fmla="*/ 82 w 141"/>
              <a:gd name="T19" fmla="*/ 8 h 187"/>
              <a:gd name="T20" fmla="*/ 96 w 141"/>
              <a:gd name="T21" fmla="*/ 0 h 187"/>
              <a:gd name="T22" fmla="*/ 100 w 141"/>
              <a:gd name="T23" fmla="*/ 1 h 187"/>
              <a:gd name="T24" fmla="*/ 123 w 141"/>
              <a:gd name="T25" fmla="*/ 15 h 187"/>
              <a:gd name="T26" fmla="*/ 113 w 141"/>
              <a:gd name="T27" fmla="*/ 123 h 187"/>
              <a:gd name="T28" fmla="*/ 32 w 141"/>
              <a:gd name="T29" fmla="*/ 187 h 187"/>
              <a:gd name="T30" fmla="*/ 32 w 141"/>
              <a:gd name="T31" fmla="*/ 187 h 187"/>
              <a:gd name="T32" fmla="*/ 31 w 141"/>
              <a:gd name="T33" fmla="*/ 187 h 187"/>
              <a:gd name="T34" fmla="*/ 7 w 141"/>
              <a:gd name="T35" fmla="*/ 176 h 187"/>
              <a:gd name="T36" fmla="*/ 3 w 141"/>
              <a:gd name="T37" fmla="*/ 15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87">
                <a:moveTo>
                  <a:pt x="3" y="157"/>
                </a:moveTo>
                <a:cubicBezTo>
                  <a:pt x="3" y="155"/>
                  <a:pt x="3" y="155"/>
                  <a:pt x="3" y="155"/>
                </a:cubicBezTo>
                <a:cubicBezTo>
                  <a:pt x="4" y="148"/>
                  <a:pt x="33" y="131"/>
                  <a:pt x="36" y="131"/>
                </a:cubicBezTo>
                <a:cubicBezTo>
                  <a:pt x="38" y="130"/>
                  <a:pt x="38" y="130"/>
                  <a:pt x="38" y="130"/>
                </a:cubicBezTo>
                <a:cubicBezTo>
                  <a:pt x="42" y="130"/>
                  <a:pt x="48" y="133"/>
                  <a:pt x="60" y="139"/>
                </a:cubicBezTo>
                <a:cubicBezTo>
                  <a:pt x="70" y="132"/>
                  <a:pt x="82" y="114"/>
                  <a:pt x="87" y="105"/>
                </a:cubicBezTo>
                <a:cubicBezTo>
                  <a:pt x="92" y="94"/>
                  <a:pt x="99" y="77"/>
                  <a:pt x="99" y="65"/>
                </a:cubicBezTo>
                <a:cubicBezTo>
                  <a:pt x="86" y="58"/>
                  <a:pt x="80" y="55"/>
                  <a:pt x="79" y="50"/>
                </a:cubicBezTo>
                <a:cubicBezTo>
                  <a:pt x="78" y="48"/>
                  <a:pt x="76" y="14"/>
                  <a:pt x="80" y="10"/>
                </a:cubicBezTo>
                <a:cubicBezTo>
                  <a:pt x="82" y="8"/>
                  <a:pt x="82" y="8"/>
                  <a:pt x="82" y="8"/>
                </a:cubicBezTo>
                <a:cubicBezTo>
                  <a:pt x="85" y="5"/>
                  <a:pt x="89" y="0"/>
                  <a:pt x="96" y="0"/>
                </a:cubicBezTo>
                <a:cubicBezTo>
                  <a:pt x="97" y="0"/>
                  <a:pt x="99" y="0"/>
                  <a:pt x="100" y="1"/>
                </a:cubicBezTo>
                <a:cubicBezTo>
                  <a:pt x="105" y="2"/>
                  <a:pt x="117" y="7"/>
                  <a:pt x="123" y="15"/>
                </a:cubicBezTo>
                <a:cubicBezTo>
                  <a:pt x="127" y="20"/>
                  <a:pt x="141" y="70"/>
                  <a:pt x="113" y="123"/>
                </a:cubicBezTo>
                <a:cubicBezTo>
                  <a:pt x="85" y="174"/>
                  <a:pt x="39" y="187"/>
                  <a:pt x="32" y="187"/>
                </a:cubicBezTo>
                <a:cubicBezTo>
                  <a:pt x="32" y="187"/>
                  <a:pt x="32" y="187"/>
                  <a:pt x="32" y="187"/>
                </a:cubicBezTo>
                <a:cubicBezTo>
                  <a:pt x="31" y="187"/>
                  <a:pt x="31" y="187"/>
                  <a:pt x="31" y="187"/>
                </a:cubicBezTo>
                <a:cubicBezTo>
                  <a:pt x="21" y="186"/>
                  <a:pt x="11" y="179"/>
                  <a:pt x="7" y="176"/>
                </a:cubicBezTo>
                <a:cubicBezTo>
                  <a:pt x="0" y="171"/>
                  <a:pt x="2" y="162"/>
                  <a:pt x="3" y="157"/>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sp>
        <p:nvSpPr>
          <p:cNvPr id="68" name="Freeform 38"/>
          <p:cNvSpPr>
            <a:spLocks noEditPoints="1"/>
          </p:cNvSpPr>
          <p:nvPr/>
        </p:nvSpPr>
        <p:spPr bwMode="auto">
          <a:xfrm>
            <a:off x="8826954" y="3316534"/>
            <a:ext cx="783780" cy="795954"/>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sp>
        <p:nvSpPr>
          <p:cNvPr id="69" name="Freeform 44"/>
          <p:cNvSpPr>
            <a:spLocks noEditPoints="1"/>
          </p:cNvSpPr>
          <p:nvPr/>
        </p:nvSpPr>
        <p:spPr bwMode="auto">
          <a:xfrm>
            <a:off x="7644436" y="2211632"/>
            <a:ext cx="776170" cy="779214"/>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grpSp>
        <p:nvGrpSpPr>
          <p:cNvPr id="70" name="Group 12"/>
          <p:cNvGrpSpPr/>
          <p:nvPr/>
        </p:nvGrpSpPr>
        <p:grpSpPr>
          <a:xfrm>
            <a:off x="8746293" y="668424"/>
            <a:ext cx="937492" cy="931403"/>
            <a:chOff x="2189163" y="538163"/>
            <a:chExt cx="977900" cy="971549"/>
          </a:xfrm>
          <a:solidFill>
            <a:srgbClr val="247484"/>
          </a:solidFill>
        </p:grpSpPr>
        <p:sp>
          <p:nvSpPr>
            <p:cNvPr id="71" name="Freeform 50"/>
            <p:cNvSpPr/>
            <p:nvPr/>
          </p:nvSpPr>
          <p:spPr bwMode="auto">
            <a:xfrm>
              <a:off x="2189163" y="538163"/>
              <a:ext cx="733425" cy="677862"/>
            </a:xfrm>
            <a:custGeom>
              <a:avLst/>
              <a:gdLst>
                <a:gd name="T0" fmla="*/ 75 w 175"/>
                <a:gd name="T1" fmla="*/ 162 h 162"/>
                <a:gd name="T2" fmla="*/ 87 w 175"/>
                <a:gd name="T3" fmla="*/ 152 h 162"/>
                <a:gd name="T4" fmla="*/ 76 w 175"/>
                <a:gd name="T5" fmla="*/ 142 h 162"/>
                <a:gd name="T6" fmla="*/ 69 w 175"/>
                <a:gd name="T7" fmla="*/ 142 h 162"/>
                <a:gd name="T8" fmla="*/ 37 w 175"/>
                <a:gd name="T9" fmla="*/ 109 h 162"/>
                <a:gd name="T10" fmla="*/ 70 w 175"/>
                <a:gd name="T11" fmla="*/ 78 h 162"/>
                <a:gd name="T12" fmla="*/ 114 w 175"/>
                <a:gd name="T13" fmla="*/ 78 h 162"/>
                <a:gd name="T14" fmla="*/ 146 w 175"/>
                <a:gd name="T15" fmla="*/ 110 h 162"/>
                <a:gd name="T16" fmla="*/ 146 w 175"/>
                <a:gd name="T17" fmla="*/ 151 h 162"/>
                <a:gd name="T18" fmla="*/ 158 w 175"/>
                <a:gd name="T19" fmla="*/ 162 h 162"/>
                <a:gd name="T20" fmla="*/ 163 w 175"/>
                <a:gd name="T21" fmla="*/ 162 h 162"/>
                <a:gd name="T22" fmla="*/ 175 w 175"/>
                <a:gd name="T23" fmla="*/ 151 h 162"/>
                <a:gd name="T24" fmla="*/ 175 w 175"/>
                <a:gd name="T25" fmla="*/ 15 h 162"/>
                <a:gd name="T26" fmla="*/ 117 w 175"/>
                <a:gd name="T27" fmla="*/ 0 h 162"/>
                <a:gd name="T28" fmla="*/ 0 w 175"/>
                <a:gd name="T29" fmla="*/ 116 h 162"/>
                <a:gd name="T30" fmla="*/ 10 w 175"/>
                <a:gd name="T31" fmla="*/ 162 h 162"/>
                <a:gd name="T32" fmla="*/ 75 w 175"/>
                <a:gd name="T33"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2">
                  <a:moveTo>
                    <a:pt x="75" y="162"/>
                  </a:moveTo>
                  <a:cubicBezTo>
                    <a:pt x="82" y="162"/>
                    <a:pt x="87" y="158"/>
                    <a:pt x="87" y="152"/>
                  </a:cubicBezTo>
                  <a:cubicBezTo>
                    <a:pt x="87" y="147"/>
                    <a:pt x="82" y="143"/>
                    <a:pt x="76" y="142"/>
                  </a:cubicBezTo>
                  <a:cubicBezTo>
                    <a:pt x="69" y="142"/>
                    <a:pt x="69" y="142"/>
                    <a:pt x="69" y="142"/>
                  </a:cubicBezTo>
                  <a:cubicBezTo>
                    <a:pt x="52" y="141"/>
                    <a:pt x="37" y="126"/>
                    <a:pt x="37" y="109"/>
                  </a:cubicBezTo>
                  <a:cubicBezTo>
                    <a:pt x="37" y="92"/>
                    <a:pt x="52" y="78"/>
                    <a:pt x="70" y="78"/>
                  </a:cubicBezTo>
                  <a:cubicBezTo>
                    <a:pt x="114" y="78"/>
                    <a:pt x="114" y="78"/>
                    <a:pt x="114" y="78"/>
                  </a:cubicBezTo>
                  <a:cubicBezTo>
                    <a:pt x="132" y="78"/>
                    <a:pt x="146" y="92"/>
                    <a:pt x="146" y="110"/>
                  </a:cubicBezTo>
                  <a:cubicBezTo>
                    <a:pt x="146" y="151"/>
                    <a:pt x="146" y="151"/>
                    <a:pt x="146" y="151"/>
                  </a:cubicBezTo>
                  <a:cubicBezTo>
                    <a:pt x="146" y="157"/>
                    <a:pt x="152" y="162"/>
                    <a:pt x="158" y="162"/>
                  </a:cubicBezTo>
                  <a:cubicBezTo>
                    <a:pt x="163" y="162"/>
                    <a:pt x="163" y="162"/>
                    <a:pt x="163" y="162"/>
                  </a:cubicBezTo>
                  <a:cubicBezTo>
                    <a:pt x="169" y="162"/>
                    <a:pt x="175" y="157"/>
                    <a:pt x="175" y="151"/>
                  </a:cubicBezTo>
                  <a:cubicBezTo>
                    <a:pt x="175" y="15"/>
                    <a:pt x="175" y="15"/>
                    <a:pt x="175" y="15"/>
                  </a:cubicBezTo>
                  <a:cubicBezTo>
                    <a:pt x="158" y="5"/>
                    <a:pt x="138" y="0"/>
                    <a:pt x="117" y="0"/>
                  </a:cubicBezTo>
                  <a:cubicBezTo>
                    <a:pt x="52" y="0"/>
                    <a:pt x="0" y="52"/>
                    <a:pt x="0" y="116"/>
                  </a:cubicBezTo>
                  <a:cubicBezTo>
                    <a:pt x="0" y="132"/>
                    <a:pt x="4" y="148"/>
                    <a:pt x="10" y="162"/>
                  </a:cubicBezTo>
                  <a:lnTo>
                    <a:pt x="75" y="162"/>
                  </a:ln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72" name="Freeform 51"/>
            <p:cNvSpPr/>
            <p:nvPr/>
          </p:nvSpPr>
          <p:spPr bwMode="auto">
            <a:xfrm>
              <a:off x="2281238" y="666750"/>
              <a:ext cx="885825" cy="842962"/>
            </a:xfrm>
            <a:custGeom>
              <a:avLst/>
              <a:gdLst>
                <a:gd name="T0" fmla="*/ 174 w 211"/>
                <a:gd name="T1" fmla="*/ 0 h 201"/>
                <a:gd name="T2" fmla="*/ 174 w 211"/>
                <a:gd name="T3" fmla="*/ 120 h 201"/>
                <a:gd name="T4" fmla="*/ 141 w 211"/>
                <a:gd name="T5" fmla="*/ 152 h 201"/>
                <a:gd name="T6" fmla="*/ 136 w 211"/>
                <a:gd name="T7" fmla="*/ 152 h 201"/>
                <a:gd name="T8" fmla="*/ 103 w 211"/>
                <a:gd name="T9" fmla="*/ 120 h 201"/>
                <a:gd name="T10" fmla="*/ 103 w 211"/>
                <a:gd name="T11" fmla="*/ 79 h 201"/>
                <a:gd name="T12" fmla="*/ 92 w 211"/>
                <a:gd name="T13" fmla="*/ 67 h 201"/>
                <a:gd name="T14" fmla="*/ 48 w 211"/>
                <a:gd name="T15" fmla="*/ 67 h 201"/>
                <a:gd name="T16" fmla="*/ 36 w 211"/>
                <a:gd name="T17" fmla="*/ 78 h 201"/>
                <a:gd name="T18" fmla="*/ 48 w 211"/>
                <a:gd name="T19" fmla="*/ 90 h 201"/>
                <a:gd name="T20" fmla="*/ 55 w 211"/>
                <a:gd name="T21" fmla="*/ 90 h 201"/>
                <a:gd name="T22" fmla="*/ 86 w 211"/>
                <a:gd name="T23" fmla="*/ 122 h 201"/>
                <a:gd name="T24" fmla="*/ 53 w 211"/>
                <a:gd name="T25" fmla="*/ 152 h 201"/>
                <a:gd name="T26" fmla="*/ 0 w 211"/>
                <a:gd name="T27" fmla="*/ 152 h 201"/>
                <a:gd name="T28" fmla="*/ 95 w 211"/>
                <a:gd name="T29" fmla="*/ 201 h 201"/>
                <a:gd name="T30" fmla="*/ 211 w 211"/>
                <a:gd name="T31" fmla="*/ 85 h 201"/>
                <a:gd name="T32" fmla="*/ 174 w 211"/>
                <a:gd name="T33"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201">
                  <a:moveTo>
                    <a:pt x="174" y="0"/>
                  </a:moveTo>
                  <a:cubicBezTo>
                    <a:pt x="174" y="120"/>
                    <a:pt x="174" y="120"/>
                    <a:pt x="174" y="120"/>
                  </a:cubicBezTo>
                  <a:cubicBezTo>
                    <a:pt x="174" y="138"/>
                    <a:pt x="159" y="152"/>
                    <a:pt x="141" y="152"/>
                  </a:cubicBezTo>
                  <a:cubicBezTo>
                    <a:pt x="136" y="152"/>
                    <a:pt x="136" y="152"/>
                    <a:pt x="136" y="152"/>
                  </a:cubicBezTo>
                  <a:cubicBezTo>
                    <a:pt x="118" y="152"/>
                    <a:pt x="103" y="138"/>
                    <a:pt x="103" y="120"/>
                  </a:cubicBezTo>
                  <a:cubicBezTo>
                    <a:pt x="103" y="79"/>
                    <a:pt x="103" y="79"/>
                    <a:pt x="103" y="79"/>
                  </a:cubicBezTo>
                  <a:cubicBezTo>
                    <a:pt x="103" y="73"/>
                    <a:pt x="98" y="67"/>
                    <a:pt x="92" y="67"/>
                  </a:cubicBezTo>
                  <a:cubicBezTo>
                    <a:pt x="48" y="67"/>
                    <a:pt x="48" y="67"/>
                    <a:pt x="48" y="67"/>
                  </a:cubicBezTo>
                  <a:cubicBezTo>
                    <a:pt x="42" y="67"/>
                    <a:pt x="36" y="72"/>
                    <a:pt x="36" y="78"/>
                  </a:cubicBezTo>
                  <a:cubicBezTo>
                    <a:pt x="36" y="84"/>
                    <a:pt x="42" y="90"/>
                    <a:pt x="48" y="90"/>
                  </a:cubicBezTo>
                  <a:cubicBezTo>
                    <a:pt x="55" y="90"/>
                    <a:pt x="55" y="90"/>
                    <a:pt x="55" y="90"/>
                  </a:cubicBezTo>
                  <a:cubicBezTo>
                    <a:pt x="73" y="91"/>
                    <a:pt x="87" y="106"/>
                    <a:pt x="86" y="122"/>
                  </a:cubicBezTo>
                  <a:cubicBezTo>
                    <a:pt x="86" y="139"/>
                    <a:pt x="71" y="152"/>
                    <a:pt x="53" y="152"/>
                  </a:cubicBezTo>
                  <a:cubicBezTo>
                    <a:pt x="0" y="152"/>
                    <a:pt x="0" y="152"/>
                    <a:pt x="0" y="152"/>
                  </a:cubicBezTo>
                  <a:cubicBezTo>
                    <a:pt x="21" y="182"/>
                    <a:pt x="55" y="201"/>
                    <a:pt x="95" y="201"/>
                  </a:cubicBezTo>
                  <a:cubicBezTo>
                    <a:pt x="159" y="201"/>
                    <a:pt x="211" y="149"/>
                    <a:pt x="211" y="85"/>
                  </a:cubicBezTo>
                  <a:cubicBezTo>
                    <a:pt x="211" y="51"/>
                    <a:pt x="197" y="21"/>
                    <a:pt x="174" y="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grpSp>
        <p:nvGrpSpPr>
          <p:cNvPr id="73" name="Group 13"/>
          <p:cNvGrpSpPr/>
          <p:nvPr/>
        </p:nvGrpSpPr>
        <p:grpSpPr>
          <a:xfrm>
            <a:off x="8034042" y="4511744"/>
            <a:ext cx="600555" cy="562067"/>
            <a:chOff x="7904163" y="-96838"/>
            <a:chExt cx="1436687" cy="1344613"/>
          </a:xfrm>
          <a:solidFill>
            <a:srgbClr val="247484"/>
          </a:solidFill>
        </p:grpSpPr>
        <p:sp>
          <p:nvSpPr>
            <p:cNvPr id="74" name="Freeform 31"/>
            <p:cNvSpPr/>
            <p:nvPr/>
          </p:nvSpPr>
          <p:spPr bwMode="auto">
            <a:xfrm>
              <a:off x="8097838" y="1054100"/>
              <a:ext cx="1050925" cy="193675"/>
            </a:xfrm>
            <a:custGeom>
              <a:avLst/>
              <a:gdLst>
                <a:gd name="T0" fmla="*/ 273 w 278"/>
                <a:gd name="T1" fmla="*/ 0 h 51"/>
                <a:gd name="T2" fmla="*/ 5 w 278"/>
                <a:gd name="T3" fmla="*/ 0 h 51"/>
                <a:gd name="T4" fmla="*/ 0 w 278"/>
                <a:gd name="T5" fmla="*/ 5 h 51"/>
                <a:gd name="T6" fmla="*/ 0 w 278"/>
                <a:gd name="T7" fmla="*/ 46 h 51"/>
                <a:gd name="T8" fmla="*/ 5 w 278"/>
                <a:gd name="T9" fmla="*/ 51 h 51"/>
                <a:gd name="T10" fmla="*/ 273 w 278"/>
                <a:gd name="T11" fmla="*/ 51 h 51"/>
                <a:gd name="T12" fmla="*/ 278 w 278"/>
                <a:gd name="T13" fmla="*/ 46 h 51"/>
                <a:gd name="T14" fmla="*/ 278 w 278"/>
                <a:gd name="T15" fmla="*/ 5 h 51"/>
                <a:gd name="T16" fmla="*/ 273 w 278"/>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51">
                  <a:moveTo>
                    <a:pt x="273" y="0"/>
                  </a:moveTo>
                  <a:cubicBezTo>
                    <a:pt x="5" y="0"/>
                    <a:pt x="5" y="0"/>
                    <a:pt x="5" y="0"/>
                  </a:cubicBezTo>
                  <a:cubicBezTo>
                    <a:pt x="2" y="0"/>
                    <a:pt x="0" y="2"/>
                    <a:pt x="0" y="5"/>
                  </a:cubicBezTo>
                  <a:cubicBezTo>
                    <a:pt x="0" y="46"/>
                    <a:pt x="0" y="46"/>
                    <a:pt x="0" y="46"/>
                  </a:cubicBezTo>
                  <a:cubicBezTo>
                    <a:pt x="0" y="48"/>
                    <a:pt x="2" y="51"/>
                    <a:pt x="5" y="51"/>
                  </a:cubicBezTo>
                  <a:cubicBezTo>
                    <a:pt x="273" y="51"/>
                    <a:pt x="273" y="51"/>
                    <a:pt x="273" y="51"/>
                  </a:cubicBezTo>
                  <a:cubicBezTo>
                    <a:pt x="276" y="51"/>
                    <a:pt x="278" y="48"/>
                    <a:pt x="278" y="46"/>
                  </a:cubicBezTo>
                  <a:cubicBezTo>
                    <a:pt x="278" y="5"/>
                    <a:pt x="278" y="5"/>
                    <a:pt x="278" y="5"/>
                  </a:cubicBezTo>
                  <a:cubicBezTo>
                    <a:pt x="278" y="2"/>
                    <a:pt x="276" y="0"/>
                    <a:pt x="273" y="0"/>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sp>
          <p:nvSpPr>
            <p:cNvPr id="75" name="Freeform 32"/>
            <p:cNvSpPr/>
            <p:nvPr/>
          </p:nvSpPr>
          <p:spPr bwMode="auto">
            <a:xfrm>
              <a:off x="7904163" y="-96838"/>
              <a:ext cx="1436687" cy="1055688"/>
            </a:xfrm>
            <a:custGeom>
              <a:avLst/>
              <a:gdLst>
                <a:gd name="T0" fmla="*/ 380 w 380"/>
                <a:gd name="T1" fmla="*/ 38 h 279"/>
                <a:gd name="T2" fmla="*/ 342 w 380"/>
                <a:gd name="T3" fmla="*/ 0 h 279"/>
                <a:gd name="T4" fmla="*/ 304 w 380"/>
                <a:gd name="T5" fmla="*/ 38 h 279"/>
                <a:gd name="T6" fmla="*/ 320 w 380"/>
                <a:gd name="T7" fmla="*/ 69 h 279"/>
                <a:gd name="T8" fmla="*/ 253 w 380"/>
                <a:gd name="T9" fmla="*/ 203 h 279"/>
                <a:gd name="T10" fmla="*/ 209 w 380"/>
                <a:gd name="T11" fmla="*/ 71 h 279"/>
                <a:gd name="T12" fmla="*/ 228 w 380"/>
                <a:gd name="T13" fmla="*/ 38 h 279"/>
                <a:gd name="T14" fmla="*/ 190 w 380"/>
                <a:gd name="T15" fmla="*/ 0 h 279"/>
                <a:gd name="T16" fmla="*/ 152 w 380"/>
                <a:gd name="T17" fmla="*/ 38 h 279"/>
                <a:gd name="T18" fmla="*/ 171 w 380"/>
                <a:gd name="T19" fmla="*/ 71 h 279"/>
                <a:gd name="T20" fmla="*/ 127 w 380"/>
                <a:gd name="T21" fmla="*/ 203 h 279"/>
                <a:gd name="T22" fmla="*/ 60 w 380"/>
                <a:gd name="T23" fmla="*/ 69 h 279"/>
                <a:gd name="T24" fmla="*/ 76 w 380"/>
                <a:gd name="T25" fmla="*/ 38 h 279"/>
                <a:gd name="T26" fmla="*/ 38 w 380"/>
                <a:gd name="T27" fmla="*/ 0 h 279"/>
                <a:gd name="T28" fmla="*/ 0 w 380"/>
                <a:gd name="T29" fmla="*/ 38 h 279"/>
                <a:gd name="T30" fmla="*/ 28 w 380"/>
                <a:gd name="T31" fmla="*/ 74 h 279"/>
                <a:gd name="T32" fmla="*/ 51 w 380"/>
                <a:gd name="T33" fmla="*/ 279 h 279"/>
                <a:gd name="T34" fmla="*/ 329 w 380"/>
                <a:gd name="T35" fmla="*/ 279 h 279"/>
                <a:gd name="T36" fmla="*/ 352 w 380"/>
                <a:gd name="T37" fmla="*/ 74 h 279"/>
                <a:gd name="T38" fmla="*/ 380 w 380"/>
                <a:gd name="T39" fmla="*/ 3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0" h="279">
                  <a:moveTo>
                    <a:pt x="380" y="38"/>
                  </a:moveTo>
                  <a:cubicBezTo>
                    <a:pt x="380" y="17"/>
                    <a:pt x="363" y="0"/>
                    <a:pt x="342" y="0"/>
                  </a:cubicBezTo>
                  <a:cubicBezTo>
                    <a:pt x="321" y="0"/>
                    <a:pt x="304" y="17"/>
                    <a:pt x="304" y="38"/>
                  </a:cubicBezTo>
                  <a:cubicBezTo>
                    <a:pt x="304" y="51"/>
                    <a:pt x="310" y="62"/>
                    <a:pt x="320" y="69"/>
                  </a:cubicBezTo>
                  <a:cubicBezTo>
                    <a:pt x="253" y="203"/>
                    <a:pt x="253" y="203"/>
                    <a:pt x="253" y="203"/>
                  </a:cubicBezTo>
                  <a:cubicBezTo>
                    <a:pt x="209" y="71"/>
                    <a:pt x="209" y="71"/>
                    <a:pt x="209" y="71"/>
                  </a:cubicBezTo>
                  <a:cubicBezTo>
                    <a:pt x="220" y="64"/>
                    <a:pt x="228" y="52"/>
                    <a:pt x="228" y="38"/>
                  </a:cubicBezTo>
                  <a:cubicBezTo>
                    <a:pt x="228" y="17"/>
                    <a:pt x="211" y="0"/>
                    <a:pt x="190" y="0"/>
                  </a:cubicBezTo>
                  <a:cubicBezTo>
                    <a:pt x="169" y="0"/>
                    <a:pt x="152" y="17"/>
                    <a:pt x="152" y="38"/>
                  </a:cubicBezTo>
                  <a:cubicBezTo>
                    <a:pt x="152" y="52"/>
                    <a:pt x="160" y="64"/>
                    <a:pt x="171" y="71"/>
                  </a:cubicBezTo>
                  <a:cubicBezTo>
                    <a:pt x="127" y="203"/>
                    <a:pt x="127" y="203"/>
                    <a:pt x="127" y="203"/>
                  </a:cubicBezTo>
                  <a:cubicBezTo>
                    <a:pt x="60" y="69"/>
                    <a:pt x="60" y="69"/>
                    <a:pt x="60" y="69"/>
                  </a:cubicBezTo>
                  <a:cubicBezTo>
                    <a:pt x="70" y="62"/>
                    <a:pt x="76" y="51"/>
                    <a:pt x="76" y="38"/>
                  </a:cubicBezTo>
                  <a:cubicBezTo>
                    <a:pt x="76" y="17"/>
                    <a:pt x="59" y="0"/>
                    <a:pt x="38" y="0"/>
                  </a:cubicBezTo>
                  <a:cubicBezTo>
                    <a:pt x="17" y="0"/>
                    <a:pt x="0" y="17"/>
                    <a:pt x="0" y="38"/>
                  </a:cubicBezTo>
                  <a:cubicBezTo>
                    <a:pt x="0" y="55"/>
                    <a:pt x="12" y="70"/>
                    <a:pt x="28" y="74"/>
                  </a:cubicBezTo>
                  <a:cubicBezTo>
                    <a:pt x="51" y="279"/>
                    <a:pt x="51" y="279"/>
                    <a:pt x="51" y="279"/>
                  </a:cubicBezTo>
                  <a:cubicBezTo>
                    <a:pt x="329" y="279"/>
                    <a:pt x="329" y="279"/>
                    <a:pt x="329" y="279"/>
                  </a:cubicBezTo>
                  <a:cubicBezTo>
                    <a:pt x="352" y="74"/>
                    <a:pt x="352" y="74"/>
                    <a:pt x="352" y="74"/>
                  </a:cubicBezTo>
                  <a:cubicBezTo>
                    <a:pt x="368" y="70"/>
                    <a:pt x="380" y="55"/>
                    <a:pt x="380" y="38"/>
                  </a:cubicBezTo>
                  <a:close/>
                </a:path>
              </a:pathLst>
            </a:custGeom>
            <a:grpFill/>
            <a:ln>
              <a:noFill/>
            </a:ln>
          </p:spPr>
          <p:txBody>
            <a:bodyPr vert="horz" wrap="square" lIns="91440" tIns="45720" rIns="91440" bIns="45720" numCol="1" anchor="t" anchorCtr="0" compatLnSpc="1"/>
            <a:lstStyle/>
            <a:p>
              <a:endParaRPr lang="id-ID">
                <a:solidFill>
                  <a:prstClr val="black"/>
                </a:solidFill>
              </a:endParaRPr>
            </a:p>
          </p:txBody>
        </p:sp>
      </p:grpSp>
      <p:sp>
        <p:nvSpPr>
          <p:cNvPr id="76" name="Freeform 36"/>
          <p:cNvSpPr/>
          <p:nvPr/>
        </p:nvSpPr>
        <p:spPr bwMode="auto">
          <a:xfrm>
            <a:off x="9739722" y="1811869"/>
            <a:ext cx="737351" cy="672183"/>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solidFill>
            <a:srgbClr val="247484"/>
          </a:solidFill>
          <a:ln>
            <a:noFill/>
          </a:ln>
        </p:spPr>
        <p:txBody>
          <a:bodyPr vert="horz" wrap="square" lIns="91440" tIns="45720" rIns="91440" bIns="45720" numCol="1" anchor="t" anchorCtr="0" compatLnSpc="1"/>
          <a:lstStyle/>
          <a:p>
            <a:endParaRPr lang="id-ID">
              <a:solidFill>
                <a:prstClr val="black"/>
              </a:solidFill>
            </a:endParaRPr>
          </a:p>
        </p:txBody>
      </p:sp>
      <p:pic>
        <p:nvPicPr>
          <p:cNvPr id="80" name="图片 79"/>
          <p:cNvPicPr>
            <a:picLocks noChangeAspect="1"/>
          </p:cNvPicPr>
          <p:nvPr/>
        </p:nvPicPr>
        <p:blipFill>
          <a:blip r:embed="rId1"/>
          <a:stretch>
            <a:fillRect/>
          </a:stretch>
        </p:blipFill>
        <p:spPr>
          <a:xfrm>
            <a:off x="926028" y="2150997"/>
            <a:ext cx="5229225" cy="3276600"/>
          </a:xfrm>
          <a:prstGeom prst="rect">
            <a:avLst/>
          </a:prstGeom>
        </p:spPr>
      </p:pic>
      <p:sp>
        <p:nvSpPr>
          <p:cNvPr id="81" name="TextBox 13"/>
          <p:cNvSpPr txBox="1"/>
          <p:nvPr/>
        </p:nvSpPr>
        <p:spPr>
          <a:xfrm>
            <a:off x="1053132" y="1050234"/>
            <a:ext cx="6236700" cy="954107"/>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4.1 Detection with Better Engines</a:t>
            </a:r>
            <a:endParaRPr lang="zh-CN" altLang="zh-CN" sz="2800" dirty="0">
              <a:solidFill>
                <a:schemeClr val="lt1"/>
              </a:solidFill>
              <a:latin typeface="+mn-lt"/>
              <a:ea typeface="+mn-ea"/>
            </a:endParaRPr>
          </a:p>
          <a:p>
            <a:endParaRPr lang="zh-CN" altLang="zh-CN" sz="2800" dirty="0">
              <a:solidFill>
                <a:schemeClr val="lt1"/>
              </a:solidFill>
              <a:latin typeface="+mn-lt"/>
              <a:ea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215344"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4.1</a:t>
            </a:r>
            <a:r>
              <a:rPr lang="en-US" altLang="zh-CN" sz="2800" dirty="0">
                <a:solidFill>
                  <a:schemeClr val="lt1"/>
                </a:solidFill>
              </a:rPr>
              <a:t> Detection with Better Engines</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六边形 21"/>
          <p:cNvSpPr/>
          <p:nvPr/>
        </p:nvSpPr>
        <p:spPr>
          <a:xfrm>
            <a:off x="836983" y="1882096"/>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err="1"/>
              <a:t>AlexNet</a:t>
            </a:r>
            <a:endParaRPr lang="zh-CN" altLang="zh-CN" dirty="0"/>
          </a:p>
        </p:txBody>
      </p:sp>
      <p:sp>
        <p:nvSpPr>
          <p:cNvPr id="77" name="六边形 76"/>
          <p:cNvSpPr/>
          <p:nvPr/>
        </p:nvSpPr>
        <p:spPr>
          <a:xfrm>
            <a:off x="1102020" y="2530168"/>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VGG</a:t>
            </a:r>
            <a:endParaRPr lang="zh-CN" altLang="zh-CN" dirty="0"/>
          </a:p>
        </p:txBody>
      </p:sp>
      <p:sp>
        <p:nvSpPr>
          <p:cNvPr id="80" name="六边形 79"/>
          <p:cNvSpPr/>
          <p:nvPr/>
        </p:nvSpPr>
        <p:spPr>
          <a:xfrm>
            <a:off x="1390052" y="3178240"/>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err="1"/>
              <a:t>GoogLeNet</a:t>
            </a:r>
            <a:endParaRPr lang="zh-CN" altLang="zh-CN" dirty="0"/>
          </a:p>
        </p:txBody>
      </p:sp>
      <p:sp>
        <p:nvSpPr>
          <p:cNvPr id="81" name="六边形 80"/>
          <p:cNvSpPr/>
          <p:nvPr/>
        </p:nvSpPr>
        <p:spPr>
          <a:xfrm>
            <a:off x="1655089" y="3826312"/>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err="1"/>
              <a:t>ResNet</a:t>
            </a:r>
            <a:endParaRPr lang="zh-CN" altLang="zh-CN" dirty="0"/>
          </a:p>
        </p:txBody>
      </p:sp>
      <p:sp>
        <p:nvSpPr>
          <p:cNvPr id="82" name="六边形 81"/>
          <p:cNvSpPr/>
          <p:nvPr/>
        </p:nvSpPr>
        <p:spPr>
          <a:xfrm>
            <a:off x="1881099" y="4517342"/>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err="1"/>
              <a:t>DenseNet</a:t>
            </a:r>
            <a:endParaRPr lang="zh-CN" altLang="zh-CN" dirty="0"/>
          </a:p>
        </p:txBody>
      </p:sp>
      <p:sp>
        <p:nvSpPr>
          <p:cNvPr id="83" name="六边形 82"/>
          <p:cNvSpPr/>
          <p:nvPr/>
        </p:nvSpPr>
        <p:spPr>
          <a:xfrm>
            <a:off x="2146136" y="5165414"/>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b="1" dirty="0" err="1"/>
              <a:t>SENet</a:t>
            </a:r>
            <a:endParaRPr lang="zh-CN" altLang="zh-CN" dirty="0"/>
          </a:p>
        </p:txBody>
      </p:sp>
      <p:sp>
        <p:nvSpPr>
          <p:cNvPr id="86" name="六边形 85"/>
          <p:cNvSpPr/>
          <p:nvPr/>
        </p:nvSpPr>
        <p:spPr>
          <a:xfrm>
            <a:off x="4571495" y="1916589"/>
            <a:ext cx="6966408" cy="3789819"/>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2400" b="1" dirty="0"/>
              <a:t>Object detectors with new engines</a:t>
            </a:r>
            <a:endParaRPr lang="en-US" altLang="zh-CN" sz="2400" b="1" dirty="0"/>
          </a:p>
          <a:p>
            <a:r>
              <a:rPr lang="zh-CN" altLang="zh-CN" dirty="0"/>
              <a:t>近三年来，许多最新的引擎已应用于目标检测。例如，一些最新的目标检测模型，如</a:t>
            </a:r>
            <a:r>
              <a:rPr lang="en-US" altLang="zh-CN" dirty="0"/>
              <a:t> STDN </a:t>
            </a:r>
            <a:r>
              <a:rPr lang="zh-CN" altLang="zh-CN" dirty="0"/>
              <a:t>，</a:t>
            </a:r>
            <a:r>
              <a:rPr lang="en-US" altLang="zh-CN" dirty="0"/>
              <a:t> DSOD </a:t>
            </a:r>
            <a:r>
              <a:rPr lang="zh-CN" altLang="zh-CN" dirty="0"/>
              <a:t>，</a:t>
            </a:r>
            <a:r>
              <a:rPr lang="en-US" altLang="zh-CN" dirty="0"/>
              <a:t> </a:t>
            </a:r>
            <a:r>
              <a:rPr lang="en-US" altLang="zh-CN" dirty="0" err="1"/>
              <a:t>TinyDSOD</a:t>
            </a:r>
            <a:r>
              <a:rPr lang="en-US" altLang="zh-CN" dirty="0"/>
              <a:t> </a:t>
            </a:r>
            <a:r>
              <a:rPr lang="zh-CN" altLang="zh-CN" dirty="0"/>
              <a:t>，</a:t>
            </a:r>
            <a:r>
              <a:rPr lang="en-US" altLang="zh-CN" dirty="0"/>
              <a:t> </a:t>
            </a:r>
            <a:r>
              <a:rPr lang="en-US" altLang="zh-CN" dirty="0" err="1"/>
              <a:t>Pelee</a:t>
            </a:r>
            <a:r>
              <a:rPr lang="en-US" altLang="zh-CN" dirty="0"/>
              <a:t> </a:t>
            </a:r>
            <a:r>
              <a:rPr lang="zh-CN" altLang="zh-CN" dirty="0"/>
              <a:t>，都选择</a:t>
            </a:r>
            <a:r>
              <a:rPr lang="en-US" altLang="zh-CN" dirty="0"/>
              <a:t> </a:t>
            </a:r>
            <a:r>
              <a:rPr lang="en-US" altLang="zh-CN" dirty="0" err="1"/>
              <a:t>DenseNet</a:t>
            </a:r>
            <a:r>
              <a:rPr lang="en-US" altLang="zh-CN" dirty="0"/>
              <a:t> </a:t>
            </a:r>
            <a:r>
              <a:rPr lang="zh-CN" altLang="zh-CN" dirty="0"/>
              <a:t>作为检测引擎。</a:t>
            </a:r>
            <a:r>
              <a:rPr lang="en-US" altLang="zh-CN" dirty="0"/>
              <a:t>Mask RCNN </a:t>
            </a:r>
            <a:r>
              <a:rPr lang="zh-CN" altLang="zh-CN" dirty="0"/>
              <a:t>作为实例分割的最先进模型，采用了下一代</a:t>
            </a:r>
            <a:r>
              <a:rPr lang="en-US" altLang="zh-CN" dirty="0"/>
              <a:t> </a:t>
            </a:r>
            <a:r>
              <a:rPr lang="en-US" altLang="zh-CN" dirty="0" err="1"/>
              <a:t>ResNet</a:t>
            </a:r>
            <a:r>
              <a:rPr lang="zh-CN" altLang="zh-CN" dirty="0"/>
              <a:t>：</a:t>
            </a:r>
            <a:r>
              <a:rPr lang="en-US" altLang="zh-CN" dirty="0"/>
              <a:t> </a:t>
            </a:r>
            <a:r>
              <a:rPr lang="en-US" altLang="zh-CN" dirty="0" err="1"/>
              <a:t>ResNeXt</a:t>
            </a:r>
            <a:r>
              <a:rPr lang="en-US" altLang="zh-CN" dirty="0"/>
              <a:t> </a:t>
            </a:r>
            <a:r>
              <a:rPr lang="zh-CN" altLang="zh-CN" dirty="0"/>
              <a:t>作为其检测引擎。此外，为了加快检测速度，</a:t>
            </a:r>
            <a:r>
              <a:rPr lang="en-US" altLang="zh-CN" dirty="0" err="1"/>
              <a:t>Xception</a:t>
            </a:r>
            <a:r>
              <a:rPr lang="en-US" altLang="zh-CN" dirty="0"/>
              <a:t> </a:t>
            </a:r>
            <a:r>
              <a:rPr lang="zh-CN" altLang="zh-CN" dirty="0"/>
              <a:t>引入了深度可分离卷积运算是</a:t>
            </a:r>
            <a:r>
              <a:rPr lang="en-US" altLang="zh-CN" dirty="0"/>
              <a:t> </a:t>
            </a:r>
            <a:r>
              <a:rPr lang="en-US" altLang="zh-CN" dirty="0" err="1"/>
              <a:t>Incepion</a:t>
            </a:r>
            <a:r>
              <a:rPr lang="en-US" altLang="zh-CN" dirty="0"/>
              <a:t> </a:t>
            </a:r>
            <a:r>
              <a:rPr lang="zh-CN" altLang="zh-CN" dirty="0"/>
              <a:t>的改进版本，也被用于</a:t>
            </a:r>
            <a:r>
              <a:rPr lang="en-US" altLang="zh-CN" dirty="0"/>
              <a:t> </a:t>
            </a:r>
            <a:r>
              <a:rPr lang="en-US" altLang="zh-CN" dirty="0" err="1"/>
              <a:t>MobileNet</a:t>
            </a:r>
            <a:r>
              <a:rPr lang="en-US" altLang="zh-CN" dirty="0"/>
              <a:t> </a:t>
            </a:r>
            <a:r>
              <a:rPr lang="zh-CN" altLang="zh-CN" dirty="0"/>
              <a:t>和</a:t>
            </a:r>
            <a:r>
              <a:rPr lang="en-US" altLang="zh-CN" dirty="0"/>
              <a:t> </a:t>
            </a:r>
            <a:r>
              <a:rPr lang="en-US" altLang="zh-CN" dirty="0" err="1"/>
              <a:t>LightHead</a:t>
            </a:r>
            <a:r>
              <a:rPr lang="en-US" altLang="zh-CN" dirty="0"/>
              <a:t> RCNN </a:t>
            </a:r>
            <a:r>
              <a:rPr lang="zh-CN" altLang="zh-CN" dirty="0"/>
              <a:t>等检测器。</a:t>
            </a:r>
            <a:endParaRPr lang="zh-CN" altLang="zh-CN" dirty="0"/>
          </a:p>
          <a:p>
            <a:endParaRPr lang="zh-CN" altLang="zh-CN" sz="2400" dirty="0"/>
          </a:p>
        </p:txBody>
      </p:sp>
      <p:grpSp>
        <p:nvGrpSpPr>
          <p:cNvPr id="98" name="Group 4"/>
          <p:cNvGrpSpPr>
            <a:grpSpLocks noChangeAspect="1"/>
          </p:cNvGrpSpPr>
          <p:nvPr/>
        </p:nvGrpSpPr>
        <p:grpSpPr bwMode="auto">
          <a:xfrm>
            <a:off x="9768408" y="4965682"/>
            <a:ext cx="2450486" cy="1892317"/>
            <a:chOff x="3463" y="1060"/>
            <a:chExt cx="4219" cy="3258"/>
          </a:xfrm>
        </p:grpSpPr>
        <p:sp>
          <p:nvSpPr>
            <p:cNvPr id="99" name="Rectangle 5"/>
            <p:cNvSpPr>
              <a:spLocks noChangeArrowheads="1"/>
            </p:cNvSpPr>
            <p:nvPr/>
          </p:nvSpPr>
          <p:spPr bwMode="auto">
            <a:xfrm>
              <a:off x="6195" y="1794"/>
              <a:ext cx="347" cy="322"/>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prstClr val="black"/>
                </a:solidFill>
              </a:endParaRPr>
            </a:p>
          </p:txBody>
        </p:sp>
        <p:sp>
          <p:nvSpPr>
            <p:cNvPr id="100" name="Rectangle 6"/>
            <p:cNvSpPr>
              <a:spLocks noChangeArrowheads="1"/>
            </p:cNvSpPr>
            <p:nvPr/>
          </p:nvSpPr>
          <p:spPr bwMode="auto">
            <a:xfrm>
              <a:off x="6195" y="1794"/>
              <a:ext cx="34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prstClr val="black"/>
                </a:solidFill>
              </a:endParaRPr>
            </a:p>
          </p:txBody>
        </p:sp>
        <p:sp>
          <p:nvSpPr>
            <p:cNvPr id="101" name="Freeform 7"/>
            <p:cNvSpPr/>
            <p:nvPr/>
          </p:nvSpPr>
          <p:spPr bwMode="auto">
            <a:xfrm>
              <a:off x="6195" y="1796"/>
              <a:ext cx="347" cy="221"/>
            </a:xfrm>
            <a:custGeom>
              <a:avLst/>
              <a:gdLst>
                <a:gd name="T0" fmla="*/ 172 w 172"/>
                <a:gd name="T1" fmla="*/ 0 h 110"/>
                <a:gd name="T2" fmla="*/ 49 w 172"/>
                <a:gd name="T3" fmla="*/ 65 h 110"/>
                <a:gd name="T4" fmla="*/ 0 w 172"/>
                <a:gd name="T5" fmla="*/ 56 h 110"/>
                <a:gd name="T6" fmla="*/ 0 w 172"/>
                <a:gd name="T7" fmla="*/ 95 h 110"/>
                <a:gd name="T8" fmla="*/ 62 w 172"/>
                <a:gd name="T9" fmla="*/ 110 h 110"/>
                <a:gd name="T10" fmla="*/ 172 w 172"/>
                <a:gd name="T11" fmla="*/ 58 h 110"/>
                <a:gd name="T12" fmla="*/ 172 w 172"/>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72" h="110">
                  <a:moveTo>
                    <a:pt x="172" y="0"/>
                  </a:moveTo>
                  <a:cubicBezTo>
                    <a:pt x="141" y="40"/>
                    <a:pt x="98" y="65"/>
                    <a:pt x="49" y="65"/>
                  </a:cubicBezTo>
                  <a:cubicBezTo>
                    <a:pt x="32" y="65"/>
                    <a:pt x="16" y="61"/>
                    <a:pt x="0" y="56"/>
                  </a:cubicBezTo>
                  <a:cubicBezTo>
                    <a:pt x="0" y="95"/>
                    <a:pt x="0" y="95"/>
                    <a:pt x="0" y="95"/>
                  </a:cubicBezTo>
                  <a:cubicBezTo>
                    <a:pt x="20" y="105"/>
                    <a:pt x="39" y="110"/>
                    <a:pt x="62" y="110"/>
                  </a:cubicBezTo>
                  <a:cubicBezTo>
                    <a:pt x="105" y="110"/>
                    <a:pt x="144" y="90"/>
                    <a:pt x="172" y="58"/>
                  </a:cubicBezTo>
                  <a:cubicBezTo>
                    <a:pt x="172" y="0"/>
                    <a:pt x="172" y="0"/>
                    <a:pt x="172" y="0"/>
                  </a:cubicBezTo>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02" name="Oval 8"/>
            <p:cNvSpPr>
              <a:spLocks noChangeArrowheads="1"/>
            </p:cNvSpPr>
            <p:nvPr/>
          </p:nvSpPr>
          <p:spPr bwMode="auto">
            <a:xfrm>
              <a:off x="5955" y="1092"/>
              <a:ext cx="679" cy="835"/>
            </a:xfrm>
            <a:prstGeom prst="ellipse">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03" name="Freeform 9"/>
            <p:cNvSpPr/>
            <p:nvPr/>
          </p:nvSpPr>
          <p:spPr bwMode="auto">
            <a:xfrm>
              <a:off x="6534" y="1380"/>
              <a:ext cx="175" cy="295"/>
            </a:xfrm>
            <a:custGeom>
              <a:avLst/>
              <a:gdLst>
                <a:gd name="T0" fmla="*/ 28 w 87"/>
                <a:gd name="T1" fmla="*/ 64 h 146"/>
                <a:gd name="T2" fmla="*/ 60 w 87"/>
                <a:gd name="T3" fmla="*/ 10 h 146"/>
                <a:gd name="T4" fmla="*/ 34 w 87"/>
                <a:gd name="T5" fmla="*/ 138 h 146"/>
                <a:gd name="T6" fmla="*/ 28 w 87"/>
                <a:gd name="T7" fmla="*/ 64 h 146"/>
              </a:gdLst>
              <a:ahLst/>
              <a:cxnLst>
                <a:cxn ang="0">
                  <a:pos x="T0" y="T1"/>
                </a:cxn>
                <a:cxn ang="0">
                  <a:pos x="T2" y="T3"/>
                </a:cxn>
                <a:cxn ang="0">
                  <a:pos x="T4" y="T5"/>
                </a:cxn>
                <a:cxn ang="0">
                  <a:pos x="T6" y="T7"/>
                </a:cxn>
              </a:cxnLst>
              <a:rect l="0" t="0" r="r" b="b"/>
              <a:pathLst>
                <a:path w="87" h="146">
                  <a:moveTo>
                    <a:pt x="28" y="64"/>
                  </a:moveTo>
                  <a:cubicBezTo>
                    <a:pt x="28" y="64"/>
                    <a:pt x="32" y="0"/>
                    <a:pt x="60" y="10"/>
                  </a:cubicBezTo>
                  <a:cubicBezTo>
                    <a:pt x="87" y="20"/>
                    <a:pt x="66" y="146"/>
                    <a:pt x="34" y="138"/>
                  </a:cubicBezTo>
                  <a:cubicBezTo>
                    <a:pt x="34" y="138"/>
                    <a:pt x="0" y="84"/>
                    <a:pt x="28" y="64"/>
                  </a:cubicBezTo>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04" name="Freeform 10"/>
            <p:cNvSpPr/>
            <p:nvPr/>
          </p:nvSpPr>
          <p:spPr bwMode="auto">
            <a:xfrm>
              <a:off x="6332" y="1223"/>
              <a:ext cx="280" cy="700"/>
            </a:xfrm>
            <a:custGeom>
              <a:avLst/>
              <a:gdLst>
                <a:gd name="T0" fmla="*/ 60 w 139"/>
                <a:gd name="T1" fmla="*/ 0 h 347"/>
                <a:gd name="T2" fmla="*/ 0 w 139"/>
                <a:gd name="T3" fmla="*/ 80 h 347"/>
                <a:gd name="T4" fmla="*/ 0 w 139"/>
                <a:gd name="T5" fmla="*/ 347 h 347"/>
                <a:gd name="T6" fmla="*/ 139 w 139"/>
                <a:gd name="T7" fmla="*/ 216 h 347"/>
                <a:gd name="T8" fmla="*/ 137 w 139"/>
                <a:gd name="T9" fmla="*/ 216 h 347"/>
                <a:gd name="T10" fmla="*/ 134 w 139"/>
                <a:gd name="T11" fmla="*/ 216 h 347"/>
                <a:gd name="T12" fmla="*/ 128 w 139"/>
                <a:gd name="T13" fmla="*/ 142 h 347"/>
                <a:gd name="T14" fmla="*/ 60 w 139"/>
                <a:gd name="T15" fmla="*/ 0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347">
                  <a:moveTo>
                    <a:pt x="60" y="0"/>
                  </a:moveTo>
                  <a:cubicBezTo>
                    <a:pt x="50" y="32"/>
                    <a:pt x="28" y="58"/>
                    <a:pt x="0" y="80"/>
                  </a:cubicBezTo>
                  <a:cubicBezTo>
                    <a:pt x="0" y="347"/>
                    <a:pt x="0" y="347"/>
                    <a:pt x="0" y="347"/>
                  </a:cubicBezTo>
                  <a:cubicBezTo>
                    <a:pt x="64" y="339"/>
                    <a:pt x="117" y="287"/>
                    <a:pt x="139" y="216"/>
                  </a:cubicBezTo>
                  <a:cubicBezTo>
                    <a:pt x="138" y="216"/>
                    <a:pt x="138" y="216"/>
                    <a:pt x="137" y="216"/>
                  </a:cubicBezTo>
                  <a:cubicBezTo>
                    <a:pt x="136" y="216"/>
                    <a:pt x="135" y="216"/>
                    <a:pt x="134" y="216"/>
                  </a:cubicBezTo>
                  <a:cubicBezTo>
                    <a:pt x="134" y="216"/>
                    <a:pt x="100" y="162"/>
                    <a:pt x="128" y="142"/>
                  </a:cubicBezTo>
                  <a:cubicBezTo>
                    <a:pt x="84" y="95"/>
                    <a:pt x="66" y="39"/>
                    <a:pt x="60" y="0"/>
                  </a:cubicBezTo>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05" name="Freeform 11"/>
            <p:cNvSpPr/>
            <p:nvPr/>
          </p:nvSpPr>
          <p:spPr bwMode="auto">
            <a:xfrm>
              <a:off x="6534" y="1509"/>
              <a:ext cx="98" cy="150"/>
            </a:xfrm>
            <a:custGeom>
              <a:avLst/>
              <a:gdLst>
                <a:gd name="T0" fmla="*/ 28 w 49"/>
                <a:gd name="T1" fmla="*/ 0 h 74"/>
                <a:gd name="T2" fmla="*/ 34 w 49"/>
                <a:gd name="T3" fmla="*/ 74 h 74"/>
                <a:gd name="T4" fmla="*/ 37 w 49"/>
                <a:gd name="T5" fmla="*/ 74 h 74"/>
                <a:gd name="T6" fmla="*/ 39 w 49"/>
                <a:gd name="T7" fmla="*/ 74 h 74"/>
                <a:gd name="T8" fmla="*/ 49 w 49"/>
                <a:gd name="T9" fmla="*/ 19 h 74"/>
                <a:gd name="T10" fmla="*/ 49 w 49"/>
                <a:gd name="T11" fmla="*/ 19 h 74"/>
                <a:gd name="T12" fmla="*/ 49 w 49"/>
                <a:gd name="T13" fmla="*/ 19 h 74"/>
                <a:gd name="T14" fmla="*/ 49 w 49"/>
                <a:gd name="T15" fmla="*/ 19 h 74"/>
                <a:gd name="T16" fmla="*/ 49 w 49"/>
                <a:gd name="T17" fmla="*/ 19 h 74"/>
                <a:gd name="T18" fmla="*/ 49 w 49"/>
                <a:gd name="T19" fmla="*/ 19 h 74"/>
                <a:gd name="T20" fmla="*/ 49 w 49"/>
                <a:gd name="T21" fmla="*/ 19 h 74"/>
                <a:gd name="T22" fmla="*/ 48 w 49"/>
                <a:gd name="T23" fmla="*/ 19 h 74"/>
                <a:gd name="T24" fmla="*/ 48 w 49"/>
                <a:gd name="T25" fmla="*/ 19 h 74"/>
                <a:gd name="T26" fmla="*/ 48 w 49"/>
                <a:gd name="T27" fmla="*/ 19 h 74"/>
                <a:gd name="T28" fmla="*/ 48 w 49"/>
                <a:gd name="T29" fmla="*/ 18 h 74"/>
                <a:gd name="T30" fmla="*/ 48 w 49"/>
                <a:gd name="T31" fmla="*/ 18 h 74"/>
                <a:gd name="T32" fmla="*/ 48 w 49"/>
                <a:gd name="T33" fmla="*/ 18 h 74"/>
                <a:gd name="T34" fmla="*/ 48 w 49"/>
                <a:gd name="T35" fmla="*/ 18 h 74"/>
                <a:gd name="T36" fmla="*/ 47 w 49"/>
                <a:gd name="T37" fmla="*/ 18 h 74"/>
                <a:gd name="T38" fmla="*/ 47 w 49"/>
                <a:gd name="T39" fmla="*/ 18 h 74"/>
                <a:gd name="T40" fmla="*/ 47 w 49"/>
                <a:gd name="T41" fmla="*/ 18 h 74"/>
                <a:gd name="T42" fmla="*/ 47 w 49"/>
                <a:gd name="T43" fmla="*/ 18 h 74"/>
                <a:gd name="T44" fmla="*/ 47 w 49"/>
                <a:gd name="T45" fmla="*/ 17 h 74"/>
                <a:gd name="T46" fmla="*/ 47 w 49"/>
                <a:gd name="T47" fmla="*/ 17 h 74"/>
                <a:gd name="T48" fmla="*/ 46 w 49"/>
                <a:gd name="T49" fmla="*/ 17 h 74"/>
                <a:gd name="T50" fmla="*/ 46 w 49"/>
                <a:gd name="T51" fmla="*/ 17 h 74"/>
                <a:gd name="T52" fmla="*/ 46 w 49"/>
                <a:gd name="T53" fmla="*/ 17 h 74"/>
                <a:gd name="T54" fmla="*/ 46 w 49"/>
                <a:gd name="T55" fmla="*/ 17 h 74"/>
                <a:gd name="T56" fmla="*/ 46 w 49"/>
                <a:gd name="T57" fmla="*/ 17 h 74"/>
                <a:gd name="T58" fmla="*/ 46 w 49"/>
                <a:gd name="T59" fmla="*/ 17 h 74"/>
                <a:gd name="T60" fmla="*/ 46 w 49"/>
                <a:gd name="T61" fmla="*/ 17 h 74"/>
                <a:gd name="T62" fmla="*/ 46 w 49"/>
                <a:gd name="T63" fmla="*/ 16 h 74"/>
                <a:gd name="T64" fmla="*/ 45 w 49"/>
                <a:gd name="T65" fmla="*/ 16 h 74"/>
                <a:gd name="T66" fmla="*/ 45 w 49"/>
                <a:gd name="T67" fmla="*/ 16 h 74"/>
                <a:gd name="T68" fmla="*/ 45 w 49"/>
                <a:gd name="T69" fmla="*/ 16 h 74"/>
                <a:gd name="T70" fmla="*/ 45 w 49"/>
                <a:gd name="T71" fmla="*/ 15 h 74"/>
                <a:gd name="T72" fmla="*/ 43 w 49"/>
                <a:gd name="T73" fmla="*/ 15 h 74"/>
                <a:gd name="T74" fmla="*/ 43 w 49"/>
                <a:gd name="T75" fmla="*/ 15 h 74"/>
                <a:gd name="T76" fmla="*/ 28 w 49"/>
                <a:gd name="T7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74">
                  <a:moveTo>
                    <a:pt x="28" y="0"/>
                  </a:moveTo>
                  <a:cubicBezTo>
                    <a:pt x="0" y="20"/>
                    <a:pt x="34" y="74"/>
                    <a:pt x="34" y="74"/>
                  </a:cubicBezTo>
                  <a:cubicBezTo>
                    <a:pt x="35" y="74"/>
                    <a:pt x="36" y="74"/>
                    <a:pt x="37" y="74"/>
                  </a:cubicBezTo>
                  <a:cubicBezTo>
                    <a:pt x="38" y="74"/>
                    <a:pt x="38" y="74"/>
                    <a:pt x="39" y="74"/>
                  </a:cubicBezTo>
                  <a:cubicBezTo>
                    <a:pt x="44" y="57"/>
                    <a:pt x="48" y="38"/>
                    <a:pt x="49" y="19"/>
                  </a:cubicBezTo>
                  <a:cubicBezTo>
                    <a:pt x="49" y="19"/>
                    <a:pt x="49" y="19"/>
                    <a:pt x="49" y="19"/>
                  </a:cubicBezTo>
                  <a:cubicBezTo>
                    <a:pt x="49" y="19"/>
                    <a:pt x="49" y="19"/>
                    <a:pt x="49" y="19"/>
                  </a:cubicBezTo>
                  <a:cubicBezTo>
                    <a:pt x="49" y="19"/>
                    <a:pt x="49" y="19"/>
                    <a:pt x="49" y="19"/>
                  </a:cubicBezTo>
                  <a:cubicBezTo>
                    <a:pt x="49" y="19"/>
                    <a:pt x="49" y="19"/>
                    <a:pt x="49" y="19"/>
                  </a:cubicBezTo>
                  <a:cubicBezTo>
                    <a:pt x="49" y="19"/>
                    <a:pt x="49" y="19"/>
                    <a:pt x="49" y="19"/>
                  </a:cubicBezTo>
                  <a:cubicBezTo>
                    <a:pt x="49" y="19"/>
                    <a:pt x="49" y="19"/>
                    <a:pt x="49" y="19"/>
                  </a:cubicBezTo>
                  <a:cubicBezTo>
                    <a:pt x="48" y="19"/>
                    <a:pt x="48" y="19"/>
                    <a:pt x="48" y="19"/>
                  </a:cubicBezTo>
                  <a:cubicBezTo>
                    <a:pt x="48" y="19"/>
                    <a:pt x="48" y="19"/>
                    <a:pt x="48" y="19"/>
                  </a:cubicBezTo>
                  <a:cubicBezTo>
                    <a:pt x="48" y="19"/>
                    <a:pt x="48" y="19"/>
                    <a:pt x="48" y="19"/>
                  </a:cubicBezTo>
                  <a:cubicBezTo>
                    <a:pt x="48" y="18"/>
                    <a:pt x="48" y="18"/>
                    <a:pt x="48" y="18"/>
                  </a:cubicBezTo>
                  <a:cubicBezTo>
                    <a:pt x="48" y="18"/>
                    <a:pt x="48" y="18"/>
                    <a:pt x="48" y="18"/>
                  </a:cubicBezTo>
                  <a:cubicBezTo>
                    <a:pt x="48" y="18"/>
                    <a:pt x="48" y="18"/>
                    <a:pt x="48" y="18"/>
                  </a:cubicBezTo>
                  <a:cubicBezTo>
                    <a:pt x="48" y="18"/>
                    <a:pt x="48" y="18"/>
                    <a:pt x="48" y="18"/>
                  </a:cubicBezTo>
                  <a:cubicBezTo>
                    <a:pt x="47" y="18"/>
                    <a:pt x="47" y="18"/>
                    <a:pt x="47" y="18"/>
                  </a:cubicBezTo>
                  <a:cubicBezTo>
                    <a:pt x="47" y="18"/>
                    <a:pt x="47" y="18"/>
                    <a:pt x="47" y="18"/>
                  </a:cubicBezTo>
                  <a:cubicBezTo>
                    <a:pt x="47" y="18"/>
                    <a:pt x="47" y="18"/>
                    <a:pt x="47" y="18"/>
                  </a:cubicBezTo>
                  <a:cubicBezTo>
                    <a:pt x="47" y="18"/>
                    <a:pt x="47" y="18"/>
                    <a:pt x="47" y="18"/>
                  </a:cubicBezTo>
                  <a:cubicBezTo>
                    <a:pt x="47" y="18"/>
                    <a:pt x="47" y="18"/>
                    <a:pt x="47" y="17"/>
                  </a:cubicBezTo>
                  <a:cubicBezTo>
                    <a:pt x="47" y="17"/>
                    <a:pt x="47" y="17"/>
                    <a:pt x="47" y="17"/>
                  </a:cubicBezTo>
                  <a:cubicBezTo>
                    <a:pt x="47" y="17"/>
                    <a:pt x="47" y="17"/>
                    <a:pt x="46" y="17"/>
                  </a:cubicBezTo>
                  <a:cubicBezTo>
                    <a:pt x="46" y="17"/>
                    <a:pt x="46" y="17"/>
                    <a:pt x="46" y="17"/>
                  </a:cubicBezTo>
                  <a:cubicBezTo>
                    <a:pt x="46" y="17"/>
                    <a:pt x="46" y="17"/>
                    <a:pt x="46" y="17"/>
                  </a:cubicBezTo>
                  <a:cubicBezTo>
                    <a:pt x="46" y="17"/>
                    <a:pt x="46" y="17"/>
                    <a:pt x="46" y="17"/>
                  </a:cubicBezTo>
                  <a:cubicBezTo>
                    <a:pt x="46" y="17"/>
                    <a:pt x="46" y="17"/>
                    <a:pt x="46" y="17"/>
                  </a:cubicBezTo>
                  <a:cubicBezTo>
                    <a:pt x="46" y="17"/>
                    <a:pt x="46" y="17"/>
                    <a:pt x="46" y="17"/>
                  </a:cubicBezTo>
                  <a:cubicBezTo>
                    <a:pt x="46" y="17"/>
                    <a:pt x="46" y="17"/>
                    <a:pt x="46" y="17"/>
                  </a:cubicBezTo>
                  <a:cubicBezTo>
                    <a:pt x="46" y="16"/>
                    <a:pt x="46" y="16"/>
                    <a:pt x="46" y="16"/>
                  </a:cubicBezTo>
                  <a:cubicBezTo>
                    <a:pt x="45" y="16"/>
                    <a:pt x="45" y="16"/>
                    <a:pt x="45" y="16"/>
                  </a:cubicBezTo>
                  <a:cubicBezTo>
                    <a:pt x="45" y="16"/>
                    <a:pt x="45" y="16"/>
                    <a:pt x="45" y="16"/>
                  </a:cubicBezTo>
                  <a:cubicBezTo>
                    <a:pt x="45" y="16"/>
                    <a:pt x="45" y="16"/>
                    <a:pt x="45" y="16"/>
                  </a:cubicBezTo>
                  <a:cubicBezTo>
                    <a:pt x="45" y="16"/>
                    <a:pt x="45" y="16"/>
                    <a:pt x="45" y="15"/>
                  </a:cubicBezTo>
                  <a:cubicBezTo>
                    <a:pt x="44" y="15"/>
                    <a:pt x="44" y="15"/>
                    <a:pt x="43" y="15"/>
                  </a:cubicBezTo>
                  <a:cubicBezTo>
                    <a:pt x="43" y="15"/>
                    <a:pt x="43" y="15"/>
                    <a:pt x="43" y="15"/>
                  </a:cubicBezTo>
                  <a:cubicBezTo>
                    <a:pt x="38" y="10"/>
                    <a:pt x="33" y="5"/>
                    <a:pt x="28"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06" name="Freeform 12"/>
            <p:cNvSpPr/>
            <p:nvPr/>
          </p:nvSpPr>
          <p:spPr bwMode="auto">
            <a:xfrm>
              <a:off x="5849" y="1060"/>
              <a:ext cx="642" cy="488"/>
            </a:xfrm>
            <a:custGeom>
              <a:avLst/>
              <a:gdLst>
                <a:gd name="T0" fmla="*/ 304 w 319"/>
                <a:gd name="T1" fmla="*/ 36 h 242"/>
                <a:gd name="T2" fmla="*/ 43 w 319"/>
                <a:gd name="T3" fmla="*/ 242 h 242"/>
                <a:gd name="T4" fmla="*/ 174 w 319"/>
                <a:gd name="T5" fmla="*/ 10 h 242"/>
                <a:gd name="T6" fmla="*/ 304 w 319"/>
                <a:gd name="T7" fmla="*/ 36 h 242"/>
              </a:gdLst>
              <a:ahLst/>
              <a:cxnLst>
                <a:cxn ang="0">
                  <a:pos x="T0" y="T1"/>
                </a:cxn>
                <a:cxn ang="0">
                  <a:pos x="T2" y="T3"/>
                </a:cxn>
                <a:cxn ang="0">
                  <a:pos x="T4" y="T5"/>
                </a:cxn>
                <a:cxn ang="0">
                  <a:pos x="T6" y="T7"/>
                </a:cxn>
              </a:cxnLst>
              <a:rect l="0" t="0" r="r" b="b"/>
              <a:pathLst>
                <a:path w="319" h="242">
                  <a:moveTo>
                    <a:pt x="304" y="36"/>
                  </a:moveTo>
                  <a:cubicBezTo>
                    <a:pt x="319" y="190"/>
                    <a:pt x="43" y="242"/>
                    <a:pt x="43" y="242"/>
                  </a:cubicBezTo>
                  <a:cubicBezTo>
                    <a:pt x="43" y="242"/>
                    <a:pt x="0" y="61"/>
                    <a:pt x="174" y="10"/>
                  </a:cubicBezTo>
                  <a:cubicBezTo>
                    <a:pt x="206" y="1"/>
                    <a:pt x="267" y="0"/>
                    <a:pt x="304" y="3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07" name="Freeform 13"/>
            <p:cNvSpPr/>
            <p:nvPr/>
          </p:nvSpPr>
          <p:spPr bwMode="auto">
            <a:xfrm>
              <a:off x="6439" y="1092"/>
              <a:ext cx="223" cy="456"/>
            </a:xfrm>
            <a:custGeom>
              <a:avLst/>
              <a:gdLst>
                <a:gd name="T0" fmla="*/ 96 w 111"/>
                <a:gd name="T1" fmla="*/ 226 h 226"/>
                <a:gd name="T2" fmla="*/ 3 w 111"/>
                <a:gd name="T3" fmla="*/ 22 h 226"/>
                <a:gd name="T4" fmla="*/ 83 w 111"/>
                <a:gd name="T5" fmla="*/ 92 h 226"/>
                <a:gd name="T6" fmla="*/ 96 w 111"/>
                <a:gd name="T7" fmla="*/ 226 h 226"/>
              </a:gdLst>
              <a:ahLst/>
              <a:cxnLst>
                <a:cxn ang="0">
                  <a:pos x="T0" y="T1"/>
                </a:cxn>
                <a:cxn ang="0">
                  <a:pos x="T2" y="T3"/>
                </a:cxn>
                <a:cxn ang="0">
                  <a:pos x="T4" y="T5"/>
                </a:cxn>
                <a:cxn ang="0">
                  <a:pos x="T6" y="T7"/>
                </a:cxn>
              </a:cxnLst>
              <a:rect l="0" t="0" r="r" b="b"/>
              <a:pathLst>
                <a:path w="111" h="226">
                  <a:moveTo>
                    <a:pt x="96" y="226"/>
                  </a:moveTo>
                  <a:cubicBezTo>
                    <a:pt x="0" y="147"/>
                    <a:pt x="3" y="22"/>
                    <a:pt x="3" y="22"/>
                  </a:cubicBezTo>
                  <a:cubicBezTo>
                    <a:pt x="3" y="22"/>
                    <a:pt x="32" y="0"/>
                    <a:pt x="83" y="92"/>
                  </a:cubicBezTo>
                  <a:cubicBezTo>
                    <a:pt x="111" y="144"/>
                    <a:pt x="96" y="226"/>
                    <a:pt x="96" y="22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08" name="Freeform 14"/>
            <p:cNvSpPr>
              <a:spLocks noEditPoints="1"/>
            </p:cNvSpPr>
            <p:nvPr/>
          </p:nvSpPr>
          <p:spPr bwMode="auto">
            <a:xfrm>
              <a:off x="6445" y="1136"/>
              <a:ext cx="2" cy="45"/>
            </a:xfrm>
            <a:custGeom>
              <a:avLst/>
              <a:gdLst>
                <a:gd name="T0" fmla="*/ 1 w 1"/>
                <a:gd name="T1" fmla="*/ 21 h 22"/>
                <a:gd name="T2" fmla="*/ 1 w 1"/>
                <a:gd name="T3" fmla="*/ 22 h 22"/>
                <a:gd name="T4" fmla="*/ 1 w 1"/>
                <a:gd name="T5" fmla="*/ 22 h 22"/>
                <a:gd name="T6" fmla="*/ 1 w 1"/>
                <a:gd name="T7" fmla="*/ 21 h 22"/>
                <a:gd name="T8" fmla="*/ 0 w 1"/>
                <a:gd name="T9" fmla="*/ 0 h 22"/>
                <a:gd name="T10" fmla="*/ 0 w 1"/>
                <a:gd name="T11" fmla="*/ 0 h 22"/>
                <a:gd name="T12" fmla="*/ 0 w 1"/>
                <a:gd name="T13" fmla="*/ 0 h 22"/>
                <a:gd name="T14" fmla="*/ 0 w 1"/>
                <a:gd name="T15" fmla="*/ 0 h 22"/>
                <a:gd name="T16" fmla="*/ 0 w 1"/>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2">
                  <a:moveTo>
                    <a:pt x="1" y="21"/>
                  </a:moveTo>
                  <a:cubicBezTo>
                    <a:pt x="1" y="21"/>
                    <a:pt x="1" y="22"/>
                    <a:pt x="1" y="22"/>
                  </a:cubicBezTo>
                  <a:cubicBezTo>
                    <a:pt x="1" y="22"/>
                    <a:pt x="1" y="22"/>
                    <a:pt x="1" y="22"/>
                  </a:cubicBezTo>
                  <a:cubicBezTo>
                    <a:pt x="1" y="22"/>
                    <a:pt x="1" y="21"/>
                    <a:pt x="1" y="21"/>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956F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09" name="Freeform 15"/>
            <p:cNvSpPr/>
            <p:nvPr/>
          </p:nvSpPr>
          <p:spPr bwMode="auto">
            <a:xfrm>
              <a:off x="6445" y="1130"/>
              <a:ext cx="38" cy="51"/>
            </a:xfrm>
            <a:custGeom>
              <a:avLst/>
              <a:gdLst>
                <a:gd name="T0" fmla="*/ 8 w 19"/>
                <a:gd name="T1" fmla="*/ 0 h 25"/>
                <a:gd name="T2" fmla="*/ 0 w 19"/>
                <a:gd name="T3" fmla="*/ 3 h 25"/>
                <a:gd name="T4" fmla="*/ 0 w 19"/>
                <a:gd name="T5" fmla="*/ 3 h 25"/>
                <a:gd name="T6" fmla="*/ 0 w 19"/>
                <a:gd name="T7" fmla="*/ 3 h 25"/>
                <a:gd name="T8" fmla="*/ 1 w 19"/>
                <a:gd name="T9" fmla="*/ 24 h 25"/>
                <a:gd name="T10" fmla="*/ 1 w 19"/>
                <a:gd name="T11" fmla="*/ 25 h 25"/>
                <a:gd name="T12" fmla="*/ 19 w 19"/>
                <a:gd name="T13" fmla="*/ 3 h 25"/>
                <a:gd name="T14" fmla="*/ 8 w 19"/>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5">
                  <a:moveTo>
                    <a:pt x="8" y="0"/>
                  </a:moveTo>
                  <a:cubicBezTo>
                    <a:pt x="3" y="0"/>
                    <a:pt x="0" y="3"/>
                    <a:pt x="0" y="3"/>
                  </a:cubicBezTo>
                  <a:cubicBezTo>
                    <a:pt x="0" y="3"/>
                    <a:pt x="0" y="3"/>
                    <a:pt x="0" y="3"/>
                  </a:cubicBezTo>
                  <a:cubicBezTo>
                    <a:pt x="0" y="3"/>
                    <a:pt x="0" y="3"/>
                    <a:pt x="0" y="3"/>
                  </a:cubicBezTo>
                  <a:cubicBezTo>
                    <a:pt x="0" y="3"/>
                    <a:pt x="0" y="11"/>
                    <a:pt x="1" y="24"/>
                  </a:cubicBezTo>
                  <a:cubicBezTo>
                    <a:pt x="1" y="24"/>
                    <a:pt x="1" y="25"/>
                    <a:pt x="1" y="25"/>
                  </a:cubicBezTo>
                  <a:cubicBezTo>
                    <a:pt x="8" y="18"/>
                    <a:pt x="14" y="10"/>
                    <a:pt x="19" y="3"/>
                  </a:cubicBezTo>
                  <a:cubicBezTo>
                    <a:pt x="15" y="1"/>
                    <a:pt x="11" y="0"/>
                    <a:pt x="8" y="0"/>
                  </a:cubicBezTo>
                </a:path>
              </a:pathLst>
            </a:custGeom>
            <a:solidFill>
              <a:srgbClr val="956F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0" name="Freeform 16"/>
            <p:cNvSpPr>
              <a:spLocks noEditPoints="1"/>
            </p:cNvSpPr>
            <p:nvPr/>
          </p:nvSpPr>
          <p:spPr bwMode="auto">
            <a:xfrm>
              <a:off x="6602" y="1271"/>
              <a:ext cx="36" cy="128"/>
            </a:xfrm>
            <a:custGeom>
              <a:avLst/>
              <a:gdLst>
                <a:gd name="T0" fmla="*/ 0 w 18"/>
                <a:gd name="T1" fmla="*/ 0 h 63"/>
                <a:gd name="T2" fmla="*/ 2 w 18"/>
                <a:gd name="T3" fmla="*/ 3 h 63"/>
                <a:gd name="T4" fmla="*/ 18 w 18"/>
                <a:gd name="T5" fmla="*/ 63 h 63"/>
                <a:gd name="T6" fmla="*/ 18 w 18"/>
                <a:gd name="T7" fmla="*/ 63 h 63"/>
                <a:gd name="T8" fmla="*/ 2 w 18"/>
                <a:gd name="T9" fmla="*/ 3 h 63"/>
                <a:gd name="T10" fmla="*/ 0 w 18"/>
                <a:gd name="T11" fmla="*/ 0 h 63"/>
                <a:gd name="T12" fmla="*/ 0 w 18"/>
                <a:gd name="T13" fmla="*/ 0 h 63"/>
                <a:gd name="T14" fmla="*/ 0 w 18"/>
                <a:gd name="T15" fmla="*/ 0 h 63"/>
                <a:gd name="T16" fmla="*/ 0 w 18"/>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63">
                  <a:moveTo>
                    <a:pt x="0" y="0"/>
                  </a:moveTo>
                  <a:cubicBezTo>
                    <a:pt x="1" y="1"/>
                    <a:pt x="1" y="2"/>
                    <a:pt x="2" y="3"/>
                  </a:cubicBezTo>
                  <a:cubicBezTo>
                    <a:pt x="12" y="21"/>
                    <a:pt x="17" y="43"/>
                    <a:pt x="18" y="63"/>
                  </a:cubicBezTo>
                  <a:cubicBezTo>
                    <a:pt x="18" y="63"/>
                    <a:pt x="18" y="63"/>
                    <a:pt x="18" y="63"/>
                  </a:cubicBezTo>
                  <a:cubicBezTo>
                    <a:pt x="17" y="43"/>
                    <a:pt x="12" y="21"/>
                    <a:pt x="2" y="3"/>
                  </a:cubicBezTo>
                  <a:cubicBezTo>
                    <a:pt x="1" y="2"/>
                    <a:pt x="1" y="1"/>
                    <a:pt x="0" y="0"/>
                  </a:cubicBezTo>
                  <a:moveTo>
                    <a:pt x="0" y="0"/>
                  </a:moveTo>
                  <a:cubicBezTo>
                    <a:pt x="0" y="0"/>
                    <a:pt x="0" y="0"/>
                    <a:pt x="0" y="0"/>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1" name="Freeform 17"/>
            <p:cNvSpPr>
              <a:spLocks noEditPoints="1"/>
            </p:cNvSpPr>
            <p:nvPr/>
          </p:nvSpPr>
          <p:spPr bwMode="auto">
            <a:xfrm>
              <a:off x="6620" y="1540"/>
              <a:ext cx="12" cy="8"/>
            </a:xfrm>
            <a:custGeom>
              <a:avLst/>
              <a:gdLst>
                <a:gd name="T0" fmla="*/ 6 w 6"/>
                <a:gd name="T1" fmla="*/ 4 h 4"/>
                <a:gd name="T2" fmla="*/ 6 w 6"/>
                <a:gd name="T3" fmla="*/ 4 h 4"/>
                <a:gd name="T4" fmla="*/ 6 w 6"/>
                <a:gd name="T5" fmla="*/ 4 h 4"/>
                <a:gd name="T6" fmla="*/ 6 w 6"/>
                <a:gd name="T7" fmla="*/ 4 h 4"/>
                <a:gd name="T8" fmla="*/ 6 w 6"/>
                <a:gd name="T9" fmla="*/ 4 h 4"/>
                <a:gd name="T10" fmla="*/ 6 w 6"/>
                <a:gd name="T11" fmla="*/ 4 h 4"/>
                <a:gd name="T12" fmla="*/ 5 w 6"/>
                <a:gd name="T13" fmla="*/ 4 h 4"/>
                <a:gd name="T14" fmla="*/ 6 w 6"/>
                <a:gd name="T15" fmla="*/ 4 h 4"/>
                <a:gd name="T16" fmla="*/ 5 w 6"/>
                <a:gd name="T17" fmla="*/ 4 h 4"/>
                <a:gd name="T18" fmla="*/ 5 w 6"/>
                <a:gd name="T19" fmla="*/ 4 h 4"/>
                <a:gd name="T20" fmla="*/ 5 w 6"/>
                <a:gd name="T21" fmla="*/ 4 h 4"/>
                <a:gd name="T22" fmla="*/ 5 w 6"/>
                <a:gd name="T23" fmla="*/ 4 h 4"/>
                <a:gd name="T24" fmla="*/ 5 w 6"/>
                <a:gd name="T25" fmla="*/ 3 h 4"/>
                <a:gd name="T26" fmla="*/ 5 w 6"/>
                <a:gd name="T27" fmla="*/ 3 h 4"/>
                <a:gd name="T28" fmla="*/ 5 w 6"/>
                <a:gd name="T29" fmla="*/ 3 h 4"/>
                <a:gd name="T30" fmla="*/ 5 w 6"/>
                <a:gd name="T31" fmla="*/ 3 h 4"/>
                <a:gd name="T32" fmla="*/ 5 w 6"/>
                <a:gd name="T33" fmla="*/ 3 h 4"/>
                <a:gd name="T34" fmla="*/ 5 w 6"/>
                <a:gd name="T35" fmla="*/ 3 h 4"/>
                <a:gd name="T36" fmla="*/ 4 w 6"/>
                <a:gd name="T37" fmla="*/ 3 h 4"/>
                <a:gd name="T38" fmla="*/ 4 w 6"/>
                <a:gd name="T39" fmla="*/ 3 h 4"/>
                <a:gd name="T40" fmla="*/ 4 w 6"/>
                <a:gd name="T41" fmla="*/ 3 h 4"/>
                <a:gd name="T42" fmla="*/ 4 w 6"/>
                <a:gd name="T43" fmla="*/ 3 h 4"/>
                <a:gd name="T44" fmla="*/ 4 w 6"/>
                <a:gd name="T45" fmla="*/ 3 h 4"/>
                <a:gd name="T46" fmla="*/ 4 w 6"/>
                <a:gd name="T47" fmla="*/ 3 h 4"/>
                <a:gd name="T48" fmla="*/ 4 w 6"/>
                <a:gd name="T49" fmla="*/ 2 h 4"/>
                <a:gd name="T50" fmla="*/ 4 w 6"/>
                <a:gd name="T51" fmla="*/ 2 h 4"/>
                <a:gd name="T52" fmla="*/ 4 w 6"/>
                <a:gd name="T53" fmla="*/ 2 h 4"/>
                <a:gd name="T54" fmla="*/ 3 w 6"/>
                <a:gd name="T55" fmla="*/ 2 h 4"/>
                <a:gd name="T56" fmla="*/ 3 w 6"/>
                <a:gd name="T57" fmla="*/ 2 h 4"/>
                <a:gd name="T58" fmla="*/ 3 w 6"/>
                <a:gd name="T59" fmla="*/ 2 h 4"/>
                <a:gd name="T60" fmla="*/ 3 w 6"/>
                <a:gd name="T61" fmla="*/ 2 h 4"/>
                <a:gd name="T62" fmla="*/ 3 w 6"/>
                <a:gd name="T63" fmla="*/ 2 h 4"/>
                <a:gd name="T64" fmla="*/ 3 w 6"/>
                <a:gd name="T65" fmla="*/ 2 h 4"/>
                <a:gd name="T66" fmla="*/ 3 w 6"/>
                <a:gd name="T67" fmla="*/ 2 h 4"/>
                <a:gd name="T68" fmla="*/ 3 w 6"/>
                <a:gd name="T69" fmla="*/ 2 h 4"/>
                <a:gd name="T70" fmla="*/ 3 w 6"/>
                <a:gd name="T71" fmla="*/ 2 h 4"/>
                <a:gd name="T72" fmla="*/ 3 w 6"/>
                <a:gd name="T73" fmla="*/ 1 h 4"/>
                <a:gd name="T74" fmla="*/ 3 w 6"/>
                <a:gd name="T75" fmla="*/ 2 h 4"/>
                <a:gd name="T76" fmla="*/ 3 w 6"/>
                <a:gd name="T77" fmla="*/ 1 h 4"/>
                <a:gd name="T78" fmla="*/ 2 w 6"/>
                <a:gd name="T79" fmla="*/ 1 h 4"/>
                <a:gd name="T80" fmla="*/ 2 w 6"/>
                <a:gd name="T81" fmla="*/ 1 h 4"/>
                <a:gd name="T82" fmla="*/ 2 w 6"/>
                <a:gd name="T83" fmla="*/ 1 h 4"/>
                <a:gd name="T84" fmla="*/ 2 w 6"/>
                <a:gd name="T85" fmla="*/ 0 h 4"/>
                <a:gd name="T86" fmla="*/ 2 w 6"/>
                <a:gd name="T87" fmla="*/ 1 h 4"/>
                <a:gd name="T88" fmla="*/ 2 w 6"/>
                <a:gd name="T89" fmla="*/ 0 h 4"/>
                <a:gd name="T90" fmla="*/ 0 w 6"/>
                <a:gd name="T91" fmla="*/ 0 h 4"/>
                <a:gd name="T92" fmla="*/ 0 w 6"/>
                <a:gd name="T93" fmla="*/ 0 h 4"/>
                <a:gd name="T94" fmla="*/ 0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6" y="4"/>
                  </a:moveTo>
                  <a:cubicBezTo>
                    <a:pt x="6" y="4"/>
                    <a:pt x="6" y="4"/>
                    <a:pt x="6" y="4"/>
                  </a:cubicBezTo>
                  <a:cubicBezTo>
                    <a:pt x="6" y="4"/>
                    <a:pt x="6" y="4"/>
                    <a:pt x="6" y="4"/>
                  </a:cubicBezTo>
                  <a:moveTo>
                    <a:pt x="6" y="4"/>
                  </a:moveTo>
                  <a:cubicBezTo>
                    <a:pt x="6" y="4"/>
                    <a:pt x="6" y="4"/>
                    <a:pt x="6" y="4"/>
                  </a:cubicBezTo>
                  <a:cubicBezTo>
                    <a:pt x="6" y="4"/>
                    <a:pt x="6" y="4"/>
                    <a:pt x="6" y="4"/>
                  </a:cubicBezTo>
                  <a:moveTo>
                    <a:pt x="5" y="4"/>
                  </a:moveTo>
                  <a:cubicBezTo>
                    <a:pt x="5" y="4"/>
                    <a:pt x="5" y="4"/>
                    <a:pt x="6" y="4"/>
                  </a:cubicBezTo>
                  <a:cubicBezTo>
                    <a:pt x="5" y="4"/>
                    <a:pt x="5" y="4"/>
                    <a:pt x="5" y="4"/>
                  </a:cubicBezTo>
                  <a:moveTo>
                    <a:pt x="5" y="4"/>
                  </a:moveTo>
                  <a:cubicBezTo>
                    <a:pt x="5" y="4"/>
                    <a:pt x="5" y="4"/>
                    <a:pt x="5" y="4"/>
                  </a:cubicBezTo>
                  <a:cubicBezTo>
                    <a:pt x="5" y="4"/>
                    <a:pt x="5" y="4"/>
                    <a:pt x="5" y="4"/>
                  </a:cubicBezTo>
                  <a:moveTo>
                    <a:pt x="5" y="3"/>
                  </a:moveTo>
                  <a:cubicBezTo>
                    <a:pt x="5" y="3"/>
                    <a:pt x="5" y="3"/>
                    <a:pt x="5" y="3"/>
                  </a:cubicBezTo>
                  <a:cubicBezTo>
                    <a:pt x="5" y="3"/>
                    <a:pt x="5" y="3"/>
                    <a:pt x="5" y="3"/>
                  </a:cubicBezTo>
                  <a:moveTo>
                    <a:pt x="5" y="3"/>
                  </a:moveTo>
                  <a:cubicBezTo>
                    <a:pt x="5" y="3"/>
                    <a:pt x="5" y="3"/>
                    <a:pt x="5" y="3"/>
                  </a:cubicBezTo>
                  <a:cubicBezTo>
                    <a:pt x="5" y="3"/>
                    <a:pt x="5" y="3"/>
                    <a:pt x="5" y="3"/>
                  </a:cubicBezTo>
                  <a:moveTo>
                    <a:pt x="4" y="3"/>
                  </a:moveTo>
                  <a:cubicBezTo>
                    <a:pt x="4" y="3"/>
                    <a:pt x="4" y="3"/>
                    <a:pt x="4" y="3"/>
                  </a:cubicBezTo>
                  <a:cubicBezTo>
                    <a:pt x="4" y="3"/>
                    <a:pt x="4" y="3"/>
                    <a:pt x="4" y="3"/>
                  </a:cubicBezTo>
                  <a:moveTo>
                    <a:pt x="4" y="3"/>
                  </a:moveTo>
                  <a:cubicBezTo>
                    <a:pt x="4" y="3"/>
                    <a:pt x="4" y="3"/>
                    <a:pt x="4" y="3"/>
                  </a:cubicBezTo>
                  <a:cubicBezTo>
                    <a:pt x="4" y="3"/>
                    <a:pt x="4" y="3"/>
                    <a:pt x="4" y="3"/>
                  </a:cubicBezTo>
                  <a:moveTo>
                    <a:pt x="4" y="2"/>
                  </a:moveTo>
                  <a:cubicBezTo>
                    <a:pt x="4" y="2"/>
                    <a:pt x="4" y="2"/>
                    <a:pt x="4" y="2"/>
                  </a:cubicBezTo>
                  <a:cubicBezTo>
                    <a:pt x="4" y="2"/>
                    <a:pt x="4" y="2"/>
                    <a:pt x="4"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3" y="1"/>
                  </a:moveTo>
                  <a:cubicBezTo>
                    <a:pt x="3" y="1"/>
                    <a:pt x="3" y="1"/>
                    <a:pt x="3" y="2"/>
                  </a:cubicBezTo>
                  <a:cubicBezTo>
                    <a:pt x="3" y="1"/>
                    <a:pt x="3" y="1"/>
                    <a:pt x="3" y="1"/>
                  </a:cubicBezTo>
                  <a:moveTo>
                    <a:pt x="2" y="1"/>
                  </a:moveTo>
                  <a:cubicBezTo>
                    <a:pt x="2" y="1"/>
                    <a:pt x="2" y="1"/>
                    <a:pt x="2" y="1"/>
                  </a:cubicBezTo>
                  <a:cubicBezTo>
                    <a:pt x="2" y="1"/>
                    <a:pt x="2" y="1"/>
                    <a:pt x="2" y="1"/>
                  </a:cubicBezTo>
                  <a:moveTo>
                    <a:pt x="2" y="0"/>
                  </a:moveTo>
                  <a:cubicBezTo>
                    <a:pt x="2" y="1"/>
                    <a:pt x="2" y="1"/>
                    <a:pt x="2" y="1"/>
                  </a:cubicBezTo>
                  <a:cubicBezTo>
                    <a:pt x="2" y="1"/>
                    <a:pt x="2" y="1"/>
                    <a:pt x="2" y="0"/>
                  </a:cubicBezTo>
                  <a:moveTo>
                    <a:pt x="0" y="0"/>
                  </a:moveTo>
                  <a:cubicBezTo>
                    <a:pt x="0" y="0"/>
                    <a:pt x="0" y="0"/>
                    <a:pt x="0" y="0"/>
                  </a:cubicBezTo>
                  <a:cubicBezTo>
                    <a:pt x="0" y="0"/>
                    <a:pt x="0" y="0"/>
                    <a:pt x="0" y="0"/>
                  </a:cubicBezTo>
                </a:path>
              </a:pathLst>
            </a:custGeom>
            <a:solidFill>
              <a:srgbClr val="D9AF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2" name="Freeform 18"/>
            <p:cNvSpPr/>
            <p:nvPr/>
          </p:nvSpPr>
          <p:spPr bwMode="auto">
            <a:xfrm>
              <a:off x="6481" y="1229"/>
              <a:ext cx="159" cy="319"/>
            </a:xfrm>
            <a:custGeom>
              <a:avLst/>
              <a:gdLst>
                <a:gd name="T0" fmla="*/ 48 w 79"/>
                <a:gd name="T1" fmla="*/ 0 h 158"/>
                <a:gd name="T2" fmla="*/ 9 w 79"/>
                <a:gd name="T3" fmla="*/ 41 h 158"/>
                <a:gd name="T4" fmla="*/ 0 w 79"/>
                <a:gd name="T5" fmla="*/ 49 h 158"/>
                <a:gd name="T6" fmla="*/ 69 w 79"/>
                <a:gd name="T7" fmla="*/ 154 h 158"/>
                <a:gd name="T8" fmla="*/ 69 w 79"/>
                <a:gd name="T9" fmla="*/ 154 h 158"/>
                <a:gd name="T10" fmla="*/ 71 w 79"/>
                <a:gd name="T11" fmla="*/ 154 h 158"/>
                <a:gd name="T12" fmla="*/ 71 w 79"/>
                <a:gd name="T13" fmla="*/ 155 h 158"/>
                <a:gd name="T14" fmla="*/ 71 w 79"/>
                <a:gd name="T15" fmla="*/ 155 h 158"/>
                <a:gd name="T16" fmla="*/ 71 w 79"/>
                <a:gd name="T17" fmla="*/ 155 h 158"/>
                <a:gd name="T18" fmla="*/ 72 w 79"/>
                <a:gd name="T19" fmla="*/ 155 h 158"/>
                <a:gd name="T20" fmla="*/ 72 w 79"/>
                <a:gd name="T21" fmla="*/ 156 h 158"/>
                <a:gd name="T22" fmla="*/ 72 w 79"/>
                <a:gd name="T23" fmla="*/ 156 h 158"/>
                <a:gd name="T24" fmla="*/ 72 w 79"/>
                <a:gd name="T25" fmla="*/ 156 h 158"/>
                <a:gd name="T26" fmla="*/ 72 w 79"/>
                <a:gd name="T27" fmla="*/ 156 h 158"/>
                <a:gd name="T28" fmla="*/ 72 w 79"/>
                <a:gd name="T29" fmla="*/ 156 h 158"/>
                <a:gd name="T30" fmla="*/ 72 w 79"/>
                <a:gd name="T31" fmla="*/ 156 h 158"/>
                <a:gd name="T32" fmla="*/ 72 w 79"/>
                <a:gd name="T33" fmla="*/ 156 h 158"/>
                <a:gd name="T34" fmla="*/ 73 w 79"/>
                <a:gd name="T35" fmla="*/ 156 h 158"/>
                <a:gd name="T36" fmla="*/ 73 w 79"/>
                <a:gd name="T37" fmla="*/ 156 h 158"/>
                <a:gd name="T38" fmla="*/ 73 w 79"/>
                <a:gd name="T39" fmla="*/ 157 h 158"/>
                <a:gd name="T40" fmla="*/ 73 w 79"/>
                <a:gd name="T41" fmla="*/ 157 h 158"/>
                <a:gd name="T42" fmla="*/ 73 w 79"/>
                <a:gd name="T43" fmla="*/ 157 h 158"/>
                <a:gd name="T44" fmla="*/ 73 w 79"/>
                <a:gd name="T45" fmla="*/ 157 h 158"/>
                <a:gd name="T46" fmla="*/ 74 w 79"/>
                <a:gd name="T47" fmla="*/ 157 h 158"/>
                <a:gd name="T48" fmla="*/ 74 w 79"/>
                <a:gd name="T49" fmla="*/ 157 h 158"/>
                <a:gd name="T50" fmla="*/ 74 w 79"/>
                <a:gd name="T51" fmla="*/ 157 h 158"/>
                <a:gd name="T52" fmla="*/ 74 w 79"/>
                <a:gd name="T53" fmla="*/ 157 h 158"/>
                <a:gd name="T54" fmla="*/ 74 w 79"/>
                <a:gd name="T55" fmla="*/ 158 h 158"/>
                <a:gd name="T56" fmla="*/ 74 w 79"/>
                <a:gd name="T57" fmla="*/ 158 h 158"/>
                <a:gd name="T58" fmla="*/ 74 w 79"/>
                <a:gd name="T59" fmla="*/ 158 h 158"/>
                <a:gd name="T60" fmla="*/ 75 w 79"/>
                <a:gd name="T61" fmla="*/ 158 h 158"/>
                <a:gd name="T62" fmla="*/ 75 w 79"/>
                <a:gd name="T63" fmla="*/ 158 h 158"/>
                <a:gd name="T64" fmla="*/ 75 w 79"/>
                <a:gd name="T65" fmla="*/ 158 h 158"/>
                <a:gd name="T66" fmla="*/ 75 w 79"/>
                <a:gd name="T67" fmla="*/ 158 h 158"/>
                <a:gd name="T68" fmla="*/ 75 w 79"/>
                <a:gd name="T69" fmla="*/ 158 h 158"/>
                <a:gd name="T70" fmla="*/ 75 w 79"/>
                <a:gd name="T71" fmla="*/ 158 h 158"/>
                <a:gd name="T72" fmla="*/ 79 w 79"/>
                <a:gd name="T73" fmla="*/ 107 h 158"/>
                <a:gd name="T74" fmla="*/ 78 w 79"/>
                <a:gd name="T75" fmla="*/ 84 h 158"/>
                <a:gd name="T76" fmla="*/ 62 w 79"/>
                <a:gd name="T77" fmla="*/ 24 h 158"/>
                <a:gd name="T78" fmla="*/ 60 w 79"/>
                <a:gd name="T79" fmla="*/ 21 h 158"/>
                <a:gd name="T80" fmla="*/ 60 w 79"/>
                <a:gd name="T81" fmla="*/ 21 h 158"/>
                <a:gd name="T82" fmla="*/ 60 w 79"/>
                <a:gd name="T83" fmla="*/ 21 h 158"/>
                <a:gd name="T84" fmla="*/ 48 w 79"/>
                <a:gd name="T8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 h="158">
                  <a:moveTo>
                    <a:pt x="48" y="0"/>
                  </a:moveTo>
                  <a:cubicBezTo>
                    <a:pt x="36" y="15"/>
                    <a:pt x="24" y="29"/>
                    <a:pt x="9" y="41"/>
                  </a:cubicBezTo>
                  <a:cubicBezTo>
                    <a:pt x="6" y="44"/>
                    <a:pt x="3" y="47"/>
                    <a:pt x="0" y="49"/>
                  </a:cubicBezTo>
                  <a:cubicBezTo>
                    <a:pt x="12" y="84"/>
                    <a:pt x="33" y="122"/>
                    <a:pt x="69" y="154"/>
                  </a:cubicBezTo>
                  <a:cubicBezTo>
                    <a:pt x="69" y="154"/>
                    <a:pt x="69" y="154"/>
                    <a:pt x="69" y="154"/>
                  </a:cubicBezTo>
                  <a:cubicBezTo>
                    <a:pt x="70" y="154"/>
                    <a:pt x="70" y="154"/>
                    <a:pt x="71" y="154"/>
                  </a:cubicBezTo>
                  <a:cubicBezTo>
                    <a:pt x="71" y="155"/>
                    <a:pt x="71" y="155"/>
                    <a:pt x="71" y="155"/>
                  </a:cubicBezTo>
                  <a:cubicBezTo>
                    <a:pt x="71" y="155"/>
                    <a:pt x="71" y="155"/>
                    <a:pt x="71" y="155"/>
                  </a:cubicBezTo>
                  <a:cubicBezTo>
                    <a:pt x="71" y="155"/>
                    <a:pt x="71" y="155"/>
                    <a:pt x="71" y="155"/>
                  </a:cubicBezTo>
                  <a:cubicBezTo>
                    <a:pt x="71" y="155"/>
                    <a:pt x="71" y="155"/>
                    <a:pt x="72" y="155"/>
                  </a:cubicBezTo>
                  <a:cubicBezTo>
                    <a:pt x="72" y="155"/>
                    <a:pt x="72" y="155"/>
                    <a:pt x="72" y="156"/>
                  </a:cubicBezTo>
                  <a:cubicBezTo>
                    <a:pt x="72" y="156"/>
                    <a:pt x="72" y="156"/>
                    <a:pt x="72" y="156"/>
                  </a:cubicBezTo>
                  <a:cubicBezTo>
                    <a:pt x="72" y="156"/>
                    <a:pt x="72" y="156"/>
                    <a:pt x="72" y="156"/>
                  </a:cubicBezTo>
                  <a:cubicBezTo>
                    <a:pt x="72" y="156"/>
                    <a:pt x="72" y="156"/>
                    <a:pt x="72" y="156"/>
                  </a:cubicBezTo>
                  <a:cubicBezTo>
                    <a:pt x="72" y="156"/>
                    <a:pt x="72" y="156"/>
                    <a:pt x="72" y="156"/>
                  </a:cubicBezTo>
                  <a:cubicBezTo>
                    <a:pt x="72" y="156"/>
                    <a:pt x="72" y="156"/>
                    <a:pt x="72" y="156"/>
                  </a:cubicBezTo>
                  <a:cubicBezTo>
                    <a:pt x="72" y="156"/>
                    <a:pt x="72" y="156"/>
                    <a:pt x="72" y="156"/>
                  </a:cubicBezTo>
                  <a:cubicBezTo>
                    <a:pt x="73" y="156"/>
                    <a:pt x="73" y="156"/>
                    <a:pt x="73" y="156"/>
                  </a:cubicBezTo>
                  <a:cubicBezTo>
                    <a:pt x="73" y="156"/>
                    <a:pt x="73" y="156"/>
                    <a:pt x="73" y="156"/>
                  </a:cubicBezTo>
                  <a:cubicBezTo>
                    <a:pt x="73" y="157"/>
                    <a:pt x="73" y="157"/>
                    <a:pt x="73" y="157"/>
                  </a:cubicBezTo>
                  <a:cubicBezTo>
                    <a:pt x="73" y="157"/>
                    <a:pt x="73" y="157"/>
                    <a:pt x="73" y="157"/>
                  </a:cubicBezTo>
                  <a:cubicBezTo>
                    <a:pt x="73" y="157"/>
                    <a:pt x="73" y="157"/>
                    <a:pt x="73" y="157"/>
                  </a:cubicBezTo>
                  <a:cubicBezTo>
                    <a:pt x="73" y="157"/>
                    <a:pt x="73" y="157"/>
                    <a:pt x="73" y="157"/>
                  </a:cubicBezTo>
                  <a:cubicBezTo>
                    <a:pt x="73" y="157"/>
                    <a:pt x="73" y="157"/>
                    <a:pt x="74" y="157"/>
                  </a:cubicBezTo>
                  <a:cubicBezTo>
                    <a:pt x="74" y="157"/>
                    <a:pt x="74" y="157"/>
                    <a:pt x="74" y="157"/>
                  </a:cubicBezTo>
                  <a:cubicBezTo>
                    <a:pt x="74" y="157"/>
                    <a:pt x="74" y="157"/>
                    <a:pt x="74" y="157"/>
                  </a:cubicBezTo>
                  <a:cubicBezTo>
                    <a:pt x="74" y="157"/>
                    <a:pt x="74" y="157"/>
                    <a:pt x="74" y="157"/>
                  </a:cubicBezTo>
                  <a:cubicBezTo>
                    <a:pt x="74" y="157"/>
                    <a:pt x="74" y="157"/>
                    <a:pt x="74" y="158"/>
                  </a:cubicBezTo>
                  <a:cubicBezTo>
                    <a:pt x="74" y="158"/>
                    <a:pt x="74" y="158"/>
                    <a:pt x="74" y="158"/>
                  </a:cubicBezTo>
                  <a:cubicBezTo>
                    <a:pt x="74" y="158"/>
                    <a:pt x="74" y="158"/>
                    <a:pt x="74" y="158"/>
                  </a:cubicBezTo>
                  <a:cubicBezTo>
                    <a:pt x="74" y="158"/>
                    <a:pt x="74" y="158"/>
                    <a:pt x="75" y="158"/>
                  </a:cubicBezTo>
                  <a:cubicBezTo>
                    <a:pt x="75" y="158"/>
                    <a:pt x="75" y="158"/>
                    <a:pt x="75" y="158"/>
                  </a:cubicBezTo>
                  <a:cubicBezTo>
                    <a:pt x="75" y="158"/>
                    <a:pt x="75" y="158"/>
                    <a:pt x="75" y="158"/>
                  </a:cubicBezTo>
                  <a:cubicBezTo>
                    <a:pt x="75" y="158"/>
                    <a:pt x="75" y="158"/>
                    <a:pt x="75" y="158"/>
                  </a:cubicBezTo>
                  <a:cubicBezTo>
                    <a:pt x="75" y="158"/>
                    <a:pt x="75" y="158"/>
                    <a:pt x="75" y="158"/>
                  </a:cubicBezTo>
                  <a:cubicBezTo>
                    <a:pt x="75" y="158"/>
                    <a:pt x="75" y="158"/>
                    <a:pt x="75" y="158"/>
                  </a:cubicBezTo>
                  <a:cubicBezTo>
                    <a:pt x="75" y="158"/>
                    <a:pt x="79" y="136"/>
                    <a:pt x="79" y="107"/>
                  </a:cubicBezTo>
                  <a:cubicBezTo>
                    <a:pt x="79" y="100"/>
                    <a:pt x="79" y="92"/>
                    <a:pt x="78" y="84"/>
                  </a:cubicBezTo>
                  <a:cubicBezTo>
                    <a:pt x="77" y="64"/>
                    <a:pt x="72" y="42"/>
                    <a:pt x="62" y="24"/>
                  </a:cubicBezTo>
                  <a:cubicBezTo>
                    <a:pt x="61" y="23"/>
                    <a:pt x="61" y="22"/>
                    <a:pt x="60" y="21"/>
                  </a:cubicBezTo>
                  <a:cubicBezTo>
                    <a:pt x="60" y="21"/>
                    <a:pt x="60" y="21"/>
                    <a:pt x="60" y="21"/>
                  </a:cubicBezTo>
                  <a:cubicBezTo>
                    <a:pt x="60" y="21"/>
                    <a:pt x="60" y="21"/>
                    <a:pt x="60" y="21"/>
                  </a:cubicBezTo>
                  <a:cubicBezTo>
                    <a:pt x="56" y="13"/>
                    <a:pt x="52" y="6"/>
                    <a:pt x="48"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3" name="Freeform 19"/>
            <p:cNvSpPr/>
            <p:nvPr/>
          </p:nvSpPr>
          <p:spPr bwMode="auto">
            <a:xfrm>
              <a:off x="5014" y="2104"/>
              <a:ext cx="1211" cy="1127"/>
            </a:xfrm>
            <a:custGeom>
              <a:avLst/>
              <a:gdLst>
                <a:gd name="T0" fmla="*/ 75 w 1211"/>
                <a:gd name="T1" fmla="*/ 982 h 1127"/>
                <a:gd name="T2" fmla="*/ 0 w 1211"/>
                <a:gd name="T3" fmla="*/ 1127 h 1127"/>
                <a:gd name="T4" fmla="*/ 309 w 1211"/>
                <a:gd name="T5" fmla="*/ 1099 h 1127"/>
                <a:gd name="T6" fmla="*/ 1211 w 1211"/>
                <a:gd name="T7" fmla="*/ 145 h 1127"/>
                <a:gd name="T8" fmla="*/ 965 w 1211"/>
                <a:gd name="T9" fmla="*/ 0 h 1127"/>
                <a:gd name="T10" fmla="*/ 75 w 1211"/>
                <a:gd name="T11" fmla="*/ 982 h 1127"/>
              </a:gdLst>
              <a:ahLst/>
              <a:cxnLst>
                <a:cxn ang="0">
                  <a:pos x="T0" y="T1"/>
                </a:cxn>
                <a:cxn ang="0">
                  <a:pos x="T2" y="T3"/>
                </a:cxn>
                <a:cxn ang="0">
                  <a:pos x="T4" y="T5"/>
                </a:cxn>
                <a:cxn ang="0">
                  <a:pos x="T6" y="T7"/>
                </a:cxn>
                <a:cxn ang="0">
                  <a:pos x="T8" y="T9"/>
                </a:cxn>
                <a:cxn ang="0">
                  <a:pos x="T10" y="T11"/>
                </a:cxn>
              </a:cxnLst>
              <a:rect l="0" t="0" r="r" b="b"/>
              <a:pathLst>
                <a:path w="1211" h="1127">
                  <a:moveTo>
                    <a:pt x="75" y="982"/>
                  </a:moveTo>
                  <a:lnTo>
                    <a:pt x="0" y="1127"/>
                  </a:lnTo>
                  <a:lnTo>
                    <a:pt x="309" y="1099"/>
                  </a:lnTo>
                  <a:lnTo>
                    <a:pt x="1211" y="145"/>
                  </a:lnTo>
                  <a:lnTo>
                    <a:pt x="965" y="0"/>
                  </a:lnTo>
                  <a:lnTo>
                    <a:pt x="75" y="982"/>
                  </a:lnTo>
                  <a:close/>
                </a:path>
              </a:pathLst>
            </a:custGeom>
            <a:solidFill>
              <a:srgbClr val="54BC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4" name="Freeform 20"/>
            <p:cNvSpPr/>
            <p:nvPr/>
          </p:nvSpPr>
          <p:spPr bwMode="auto">
            <a:xfrm>
              <a:off x="5014" y="2104"/>
              <a:ext cx="1211" cy="1127"/>
            </a:xfrm>
            <a:custGeom>
              <a:avLst/>
              <a:gdLst>
                <a:gd name="T0" fmla="*/ 75 w 1211"/>
                <a:gd name="T1" fmla="*/ 982 h 1127"/>
                <a:gd name="T2" fmla="*/ 0 w 1211"/>
                <a:gd name="T3" fmla="*/ 1127 h 1127"/>
                <a:gd name="T4" fmla="*/ 309 w 1211"/>
                <a:gd name="T5" fmla="*/ 1099 h 1127"/>
                <a:gd name="T6" fmla="*/ 1211 w 1211"/>
                <a:gd name="T7" fmla="*/ 145 h 1127"/>
                <a:gd name="T8" fmla="*/ 965 w 1211"/>
                <a:gd name="T9" fmla="*/ 0 h 1127"/>
                <a:gd name="T10" fmla="*/ 75 w 1211"/>
                <a:gd name="T11" fmla="*/ 982 h 1127"/>
              </a:gdLst>
              <a:ahLst/>
              <a:cxnLst>
                <a:cxn ang="0">
                  <a:pos x="T0" y="T1"/>
                </a:cxn>
                <a:cxn ang="0">
                  <a:pos x="T2" y="T3"/>
                </a:cxn>
                <a:cxn ang="0">
                  <a:pos x="T4" y="T5"/>
                </a:cxn>
                <a:cxn ang="0">
                  <a:pos x="T6" y="T7"/>
                </a:cxn>
                <a:cxn ang="0">
                  <a:pos x="T8" y="T9"/>
                </a:cxn>
                <a:cxn ang="0">
                  <a:pos x="T10" y="T11"/>
                </a:cxn>
              </a:cxnLst>
              <a:rect l="0" t="0" r="r" b="b"/>
              <a:pathLst>
                <a:path w="1211" h="1127">
                  <a:moveTo>
                    <a:pt x="75" y="982"/>
                  </a:moveTo>
                  <a:lnTo>
                    <a:pt x="0" y="1127"/>
                  </a:lnTo>
                  <a:lnTo>
                    <a:pt x="309" y="1099"/>
                  </a:lnTo>
                  <a:lnTo>
                    <a:pt x="1211" y="145"/>
                  </a:lnTo>
                  <a:lnTo>
                    <a:pt x="965" y="0"/>
                  </a:lnTo>
                  <a:lnTo>
                    <a:pt x="75" y="9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5" name="Freeform 21"/>
            <p:cNvSpPr/>
            <p:nvPr/>
          </p:nvSpPr>
          <p:spPr bwMode="auto">
            <a:xfrm>
              <a:off x="5014" y="2104"/>
              <a:ext cx="1211" cy="1127"/>
            </a:xfrm>
            <a:custGeom>
              <a:avLst/>
              <a:gdLst>
                <a:gd name="T0" fmla="*/ 75 w 1211"/>
                <a:gd name="T1" fmla="*/ 982 h 1127"/>
                <a:gd name="T2" fmla="*/ 0 w 1211"/>
                <a:gd name="T3" fmla="*/ 1127 h 1127"/>
                <a:gd name="T4" fmla="*/ 309 w 1211"/>
                <a:gd name="T5" fmla="*/ 1099 h 1127"/>
                <a:gd name="T6" fmla="*/ 1211 w 1211"/>
                <a:gd name="T7" fmla="*/ 145 h 1127"/>
                <a:gd name="T8" fmla="*/ 965 w 1211"/>
                <a:gd name="T9" fmla="*/ 0 h 1127"/>
                <a:gd name="T10" fmla="*/ 75 w 1211"/>
                <a:gd name="T11" fmla="*/ 982 h 1127"/>
              </a:gdLst>
              <a:ahLst/>
              <a:cxnLst>
                <a:cxn ang="0">
                  <a:pos x="T0" y="T1"/>
                </a:cxn>
                <a:cxn ang="0">
                  <a:pos x="T2" y="T3"/>
                </a:cxn>
                <a:cxn ang="0">
                  <a:pos x="T4" y="T5"/>
                </a:cxn>
                <a:cxn ang="0">
                  <a:pos x="T6" y="T7"/>
                </a:cxn>
                <a:cxn ang="0">
                  <a:pos x="T8" y="T9"/>
                </a:cxn>
                <a:cxn ang="0">
                  <a:pos x="T10" y="T11"/>
                </a:cxn>
              </a:cxnLst>
              <a:rect l="0" t="0" r="r" b="b"/>
              <a:pathLst>
                <a:path w="1211" h="1127">
                  <a:moveTo>
                    <a:pt x="75" y="982"/>
                  </a:moveTo>
                  <a:lnTo>
                    <a:pt x="0" y="1127"/>
                  </a:lnTo>
                  <a:lnTo>
                    <a:pt x="309" y="1099"/>
                  </a:lnTo>
                  <a:lnTo>
                    <a:pt x="1211" y="145"/>
                  </a:lnTo>
                  <a:lnTo>
                    <a:pt x="965" y="0"/>
                  </a:lnTo>
                  <a:lnTo>
                    <a:pt x="75" y="982"/>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6" name="Freeform 22"/>
            <p:cNvSpPr/>
            <p:nvPr/>
          </p:nvSpPr>
          <p:spPr bwMode="auto">
            <a:xfrm>
              <a:off x="5014" y="2104"/>
              <a:ext cx="1211" cy="1127"/>
            </a:xfrm>
            <a:custGeom>
              <a:avLst/>
              <a:gdLst>
                <a:gd name="T0" fmla="*/ 75 w 1211"/>
                <a:gd name="T1" fmla="*/ 982 h 1127"/>
                <a:gd name="T2" fmla="*/ 0 w 1211"/>
                <a:gd name="T3" fmla="*/ 1127 h 1127"/>
                <a:gd name="T4" fmla="*/ 309 w 1211"/>
                <a:gd name="T5" fmla="*/ 1099 h 1127"/>
                <a:gd name="T6" fmla="*/ 1211 w 1211"/>
                <a:gd name="T7" fmla="*/ 145 h 1127"/>
                <a:gd name="T8" fmla="*/ 965 w 1211"/>
                <a:gd name="T9" fmla="*/ 0 h 1127"/>
                <a:gd name="T10" fmla="*/ 75 w 1211"/>
                <a:gd name="T11" fmla="*/ 982 h 1127"/>
              </a:gdLst>
              <a:ahLst/>
              <a:cxnLst>
                <a:cxn ang="0">
                  <a:pos x="T0" y="T1"/>
                </a:cxn>
                <a:cxn ang="0">
                  <a:pos x="T2" y="T3"/>
                </a:cxn>
                <a:cxn ang="0">
                  <a:pos x="T4" y="T5"/>
                </a:cxn>
                <a:cxn ang="0">
                  <a:pos x="T6" y="T7"/>
                </a:cxn>
                <a:cxn ang="0">
                  <a:pos x="T8" y="T9"/>
                </a:cxn>
                <a:cxn ang="0">
                  <a:pos x="T10" y="T11"/>
                </a:cxn>
              </a:cxnLst>
              <a:rect l="0" t="0" r="r" b="b"/>
              <a:pathLst>
                <a:path w="1211" h="1127">
                  <a:moveTo>
                    <a:pt x="75" y="982"/>
                  </a:moveTo>
                  <a:lnTo>
                    <a:pt x="0" y="1127"/>
                  </a:lnTo>
                  <a:lnTo>
                    <a:pt x="309" y="1099"/>
                  </a:lnTo>
                  <a:lnTo>
                    <a:pt x="1211" y="145"/>
                  </a:lnTo>
                  <a:lnTo>
                    <a:pt x="965" y="0"/>
                  </a:lnTo>
                  <a:lnTo>
                    <a:pt x="75" y="9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7" name="Freeform 23"/>
            <p:cNvSpPr/>
            <p:nvPr/>
          </p:nvSpPr>
          <p:spPr bwMode="auto">
            <a:xfrm>
              <a:off x="5834" y="2076"/>
              <a:ext cx="1201" cy="1323"/>
            </a:xfrm>
            <a:custGeom>
              <a:avLst/>
              <a:gdLst>
                <a:gd name="T0" fmla="*/ 538 w 596"/>
                <a:gd name="T1" fmla="*/ 36 h 656"/>
                <a:gd name="T2" fmla="*/ 537 w 596"/>
                <a:gd name="T3" fmla="*/ 36 h 656"/>
                <a:gd name="T4" fmla="*/ 497 w 596"/>
                <a:gd name="T5" fmla="*/ 0 h 656"/>
                <a:gd name="T6" fmla="*/ 99 w 596"/>
                <a:gd name="T7" fmla="*/ 0 h 656"/>
                <a:gd name="T8" fmla="*/ 59 w 596"/>
                <a:gd name="T9" fmla="*/ 36 h 656"/>
                <a:gd name="T10" fmla="*/ 58 w 596"/>
                <a:gd name="T11" fmla="*/ 36 h 656"/>
                <a:gd name="T12" fmla="*/ 0 w 596"/>
                <a:gd name="T13" fmla="*/ 656 h 656"/>
                <a:gd name="T14" fmla="*/ 596 w 596"/>
                <a:gd name="T15" fmla="*/ 656 h 656"/>
                <a:gd name="T16" fmla="*/ 538 w 596"/>
                <a:gd name="T17" fmla="*/ 3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656">
                  <a:moveTo>
                    <a:pt x="538" y="36"/>
                  </a:moveTo>
                  <a:cubicBezTo>
                    <a:pt x="537" y="36"/>
                    <a:pt x="537" y="36"/>
                    <a:pt x="537" y="36"/>
                  </a:cubicBezTo>
                  <a:cubicBezTo>
                    <a:pt x="534" y="12"/>
                    <a:pt x="517" y="0"/>
                    <a:pt x="497" y="0"/>
                  </a:cubicBezTo>
                  <a:cubicBezTo>
                    <a:pt x="99" y="0"/>
                    <a:pt x="99" y="0"/>
                    <a:pt x="99" y="0"/>
                  </a:cubicBezTo>
                  <a:cubicBezTo>
                    <a:pt x="78" y="0"/>
                    <a:pt x="61" y="12"/>
                    <a:pt x="59" y="36"/>
                  </a:cubicBezTo>
                  <a:cubicBezTo>
                    <a:pt x="58" y="36"/>
                    <a:pt x="58" y="36"/>
                    <a:pt x="58" y="36"/>
                  </a:cubicBezTo>
                  <a:cubicBezTo>
                    <a:pt x="0" y="656"/>
                    <a:pt x="0" y="656"/>
                    <a:pt x="0" y="656"/>
                  </a:cubicBezTo>
                  <a:cubicBezTo>
                    <a:pt x="596" y="656"/>
                    <a:pt x="596" y="656"/>
                    <a:pt x="596" y="656"/>
                  </a:cubicBezTo>
                  <a:cubicBezTo>
                    <a:pt x="538" y="36"/>
                    <a:pt x="538" y="36"/>
                    <a:pt x="538" y="36"/>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8" name="Freeform 24"/>
            <p:cNvSpPr/>
            <p:nvPr/>
          </p:nvSpPr>
          <p:spPr bwMode="auto">
            <a:xfrm>
              <a:off x="5834" y="2374"/>
              <a:ext cx="772" cy="1025"/>
            </a:xfrm>
            <a:custGeom>
              <a:avLst/>
              <a:gdLst>
                <a:gd name="T0" fmla="*/ 123 w 383"/>
                <a:gd name="T1" fmla="*/ 0 h 508"/>
                <a:gd name="T2" fmla="*/ 123 w 383"/>
                <a:gd name="T3" fmla="*/ 284 h 508"/>
                <a:gd name="T4" fmla="*/ 123 w 383"/>
                <a:gd name="T5" fmla="*/ 284 h 508"/>
                <a:gd name="T6" fmla="*/ 87 w 383"/>
                <a:gd name="T7" fmla="*/ 319 h 508"/>
                <a:gd name="T8" fmla="*/ 86 w 383"/>
                <a:gd name="T9" fmla="*/ 319 h 508"/>
                <a:gd name="T10" fmla="*/ 18 w 383"/>
                <a:gd name="T11" fmla="*/ 317 h 508"/>
                <a:gd name="T12" fmla="*/ 9 w 383"/>
                <a:gd name="T13" fmla="*/ 412 h 508"/>
                <a:gd name="T14" fmla="*/ 246 w 383"/>
                <a:gd name="T15" fmla="*/ 412 h 508"/>
                <a:gd name="T16" fmla="*/ 279 w 383"/>
                <a:gd name="T17" fmla="*/ 445 h 508"/>
                <a:gd name="T18" fmla="*/ 279 w 383"/>
                <a:gd name="T19" fmla="*/ 447 h 508"/>
                <a:gd name="T20" fmla="*/ 246 w 383"/>
                <a:gd name="T21" fmla="*/ 480 h 508"/>
                <a:gd name="T22" fmla="*/ 2 w 383"/>
                <a:gd name="T23" fmla="*/ 480 h 508"/>
                <a:gd name="T24" fmla="*/ 0 w 383"/>
                <a:gd name="T25" fmla="*/ 508 h 508"/>
                <a:gd name="T26" fmla="*/ 383 w 383"/>
                <a:gd name="T27" fmla="*/ 508 h 508"/>
                <a:gd name="T28" fmla="*/ 351 w 383"/>
                <a:gd name="T29" fmla="*/ 410 h 508"/>
                <a:gd name="T30" fmla="*/ 277 w 383"/>
                <a:gd name="T31" fmla="*/ 211 h 508"/>
                <a:gd name="T32" fmla="*/ 266 w 383"/>
                <a:gd name="T33" fmla="*/ 239 h 508"/>
                <a:gd name="T34" fmla="*/ 123 w 383"/>
                <a:gd name="T35"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3" h="508">
                  <a:moveTo>
                    <a:pt x="123" y="0"/>
                  </a:moveTo>
                  <a:cubicBezTo>
                    <a:pt x="123" y="284"/>
                    <a:pt x="123" y="284"/>
                    <a:pt x="123" y="284"/>
                  </a:cubicBezTo>
                  <a:cubicBezTo>
                    <a:pt x="123" y="284"/>
                    <a:pt x="123" y="284"/>
                    <a:pt x="123" y="284"/>
                  </a:cubicBezTo>
                  <a:cubicBezTo>
                    <a:pt x="123" y="303"/>
                    <a:pt x="107" y="319"/>
                    <a:pt x="87" y="319"/>
                  </a:cubicBezTo>
                  <a:cubicBezTo>
                    <a:pt x="87" y="319"/>
                    <a:pt x="87" y="319"/>
                    <a:pt x="86" y="319"/>
                  </a:cubicBezTo>
                  <a:cubicBezTo>
                    <a:pt x="18" y="317"/>
                    <a:pt x="18" y="317"/>
                    <a:pt x="18" y="317"/>
                  </a:cubicBezTo>
                  <a:cubicBezTo>
                    <a:pt x="9" y="412"/>
                    <a:pt x="9" y="412"/>
                    <a:pt x="9" y="412"/>
                  </a:cubicBezTo>
                  <a:cubicBezTo>
                    <a:pt x="246" y="412"/>
                    <a:pt x="246" y="412"/>
                    <a:pt x="246" y="412"/>
                  </a:cubicBezTo>
                  <a:cubicBezTo>
                    <a:pt x="264" y="412"/>
                    <a:pt x="279" y="427"/>
                    <a:pt x="279" y="445"/>
                  </a:cubicBezTo>
                  <a:cubicBezTo>
                    <a:pt x="279" y="447"/>
                    <a:pt x="279" y="447"/>
                    <a:pt x="279" y="447"/>
                  </a:cubicBezTo>
                  <a:cubicBezTo>
                    <a:pt x="279" y="465"/>
                    <a:pt x="264" y="480"/>
                    <a:pt x="246" y="480"/>
                  </a:cubicBezTo>
                  <a:cubicBezTo>
                    <a:pt x="2" y="480"/>
                    <a:pt x="2" y="480"/>
                    <a:pt x="2" y="480"/>
                  </a:cubicBezTo>
                  <a:cubicBezTo>
                    <a:pt x="0" y="508"/>
                    <a:pt x="0" y="508"/>
                    <a:pt x="0" y="508"/>
                  </a:cubicBezTo>
                  <a:cubicBezTo>
                    <a:pt x="383" y="508"/>
                    <a:pt x="383" y="508"/>
                    <a:pt x="383" y="508"/>
                  </a:cubicBezTo>
                  <a:cubicBezTo>
                    <a:pt x="373" y="475"/>
                    <a:pt x="362" y="443"/>
                    <a:pt x="351" y="410"/>
                  </a:cubicBezTo>
                  <a:cubicBezTo>
                    <a:pt x="328" y="343"/>
                    <a:pt x="303" y="277"/>
                    <a:pt x="277" y="211"/>
                  </a:cubicBezTo>
                  <a:cubicBezTo>
                    <a:pt x="273" y="221"/>
                    <a:pt x="269" y="230"/>
                    <a:pt x="266" y="239"/>
                  </a:cubicBezTo>
                  <a:cubicBezTo>
                    <a:pt x="123" y="0"/>
                    <a:pt x="123" y="0"/>
                    <a:pt x="12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19" name="Freeform 25"/>
            <p:cNvSpPr/>
            <p:nvPr/>
          </p:nvSpPr>
          <p:spPr bwMode="auto">
            <a:xfrm>
              <a:off x="6209" y="2076"/>
              <a:ext cx="470" cy="724"/>
            </a:xfrm>
            <a:custGeom>
              <a:avLst/>
              <a:gdLst>
                <a:gd name="T0" fmla="*/ 233 w 233"/>
                <a:gd name="T1" fmla="*/ 0 h 359"/>
                <a:gd name="T2" fmla="*/ 194 w 233"/>
                <a:gd name="T3" fmla="*/ 0 h 359"/>
                <a:gd name="T4" fmla="*/ 72 w 233"/>
                <a:gd name="T5" fmla="*/ 252 h 359"/>
                <a:gd name="T6" fmla="*/ 0 w 233"/>
                <a:gd name="T7" fmla="*/ 117 h 359"/>
                <a:gd name="T8" fmla="*/ 35 w 233"/>
                <a:gd name="T9" fmla="*/ 217 h 359"/>
                <a:gd name="T10" fmla="*/ 91 w 233"/>
                <a:gd name="T11" fmla="*/ 359 h 359"/>
                <a:gd name="T12" fmla="*/ 233 w 233"/>
                <a:gd name="T13" fmla="*/ 0 h 359"/>
              </a:gdLst>
              <a:ahLst/>
              <a:cxnLst>
                <a:cxn ang="0">
                  <a:pos x="T0" y="T1"/>
                </a:cxn>
                <a:cxn ang="0">
                  <a:pos x="T2" y="T3"/>
                </a:cxn>
                <a:cxn ang="0">
                  <a:pos x="T4" y="T5"/>
                </a:cxn>
                <a:cxn ang="0">
                  <a:pos x="T6" y="T7"/>
                </a:cxn>
                <a:cxn ang="0">
                  <a:pos x="T8" y="T9"/>
                </a:cxn>
                <a:cxn ang="0">
                  <a:pos x="T10" y="T11"/>
                </a:cxn>
                <a:cxn ang="0">
                  <a:pos x="T12" y="T13"/>
                </a:cxn>
              </a:cxnLst>
              <a:rect l="0" t="0" r="r" b="b"/>
              <a:pathLst>
                <a:path w="233" h="359">
                  <a:moveTo>
                    <a:pt x="233" y="0"/>
                  </a:moveTo>
                  <a:cubicBezTo>
                    <a:pt x="194" y="0"/>
                    <a:pt x="194" y="0"/>
                    <a:pt x="194" y="0"/>
                  </a:cubicBezTo>
                  <a:cubicBezTo>
                    <a:pt x="72" y="252"/>
                    <a:pt x="72" y="252"/>
                    <a:pt x="72" y="252"/>
                  </a:cubicBezTo>
                  <a:cubicBezTo>
                    <a:pt x="0" y="117"/>
                    <a:pt x="0" y="117"/>
                    <a:pt x="0" y="117"/>
                  </a:cubicBezTo>
                  <a:cubicBezTo>
                    <a:pt x="11" y="151"/>
                    <a:pt x="23" y="184"/>
                    <a:pt x="35" y="217"/>
                  </a:cubicBezTo>
                  <a:cubicBezTo>
                    <a:pt x="53" y="265"/>
                    <a:pt x="72" y="312"/>
                    <a:pt x="91" y="359"/>
                  </a:cubicBezTo>
                  <a:cubicBezTo>
                    <a:pt x="161" y="181"/>
                    <a:pt x="215" y="62"/>
                    <a:pt x="233" y="0"/>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0" name="Freeform 27"/>
            <p:cNvSpPr/>
            <p:nvPr/>
          </p:nvSpPr>
          <p:spPr bwMode="auto">
            <a:xfrm>
              <a:off x="5951" y="3078"/>
              <a:ext cx="73" cy="73"/>
            </a:xfrm>
            <a:custGeom>
              <a:avLst/>
              <a:gdLst>
                <a:gd name="T0" fmla="*/ 35 w 36"/>
                <a:gd name="T1" fmla="*/ 18 h 36"/>
                <a:gd name="T2" fmla="*/ 18 w 36"/>
                <a:gd name="T3" fmla="*/ 36 h 36"/>
                <a:gd name="T4" fmla="*/ 0 w 36"/>
                <a:gd name="T5" fmla="*/ 19 h 36"/>
                <a:gd name="T6" fmla="*/ 17 w 36"/>
                <a:gd name="T7" fmla="*/ 1 h 36"/>
                <a:gd name="T8" fmla="*/ 35 w 36"/>
                <a:gd name="T9" fmla="*/ 18 h 36"/>
              </a:gdLst>
              <a:ahLst/>
              <a:cxnLst>
                <a:cxn ang="0">
                  <a:pos x="T0" y="T1"/>
                </a:cxn>
                <a:cxn ang="0">
                  <a:pos x="T2" y="T3"/>
                </a:cxn>
                <a:cxn ang="0">
                  <a:pos x="T4" y="T5"/>
                </a:cxn>
                <a:cxn ang="0">
                  <a:pos x="T6" y="T7"/>
                </a:cxn>
                <a:cxn ang="0">
                  <a:pos x="T8" y="T9"/>
                </a:cxn>
              </a:cxnLst>
              <a:rect l="0" t="0" r="r" b="b"/>
              <a:pathLst>
                <a:path w="36" h="36">
                  <a:moveTo>
                    <a:pt x="35" y="18"/>
                  </a:moveTo>
                  <a:cubicBezTo>
                    <a:pt x="36" y="27"/>
                    <a:pt x="28" y="36"/>
                    <a:pt x="18" y="36"/>
                  </a:cubicBezTo>
                  <a:cubicBezTo>
                    <a:pt x="9" y="36"/>
                    <a:pt x="1" y="29"/>
                    <a:pt x="0" y="19"/>
                  </a:cubicBezTo>
                  <a:cubicBezTo>
                    <a:pt x="0" y="9"/>
                    <a:pt x="7" y="1"/>
                    <a:pt x="17" y="1"/>
                  </a:cubicBezTo>
                  <a:cubicBezTo>
                    <a:pt x="27" y="0"/>
                    <a:pt x="35" y="8"/>
                    <a:pt x="35" y="18"/>
                  </a:cubicBez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1" name="Freeform 28"/>
            <p:cNvSpPr/>
            <p:nvPr/>
          </p:nvSpPr>
          <p:spPr bwMode="auto">
            <a:xfrm>
              <a:off x="5988" y="3048"/>
              <a:ext cx="427" cy="175"/>
            </a:xfrm>
            <a:custGeom>
              <a:avLst/>
              <a:gdLst>
                <a:gd name="T0" fmla="*/ 0 w 212"/>
                <a:gd name="T1" fmla="*/ 16 h 87"/>
                <a:gd name="T2" fmla="*/ 111 w 212"/>
                <a:gd name="T3" fmla="*/ 2 h 87"/>
                <a:gd name="T4" fmla="*/ 186 w 212"/>
                <a:gd name="T5" fmla="*/ 44 h 87"/>
                <a:gd name="T6" fmla="*/ 199 w 212"/>
                <a:gd name="T7" fmla="*/ 87 h 87"/>
                <a:gd name="T8" fmla="*/ 110 w 212"/>
                <a:gd name="T9" fmla="*/ 41 h 87"/>
                <a:gd name="T10" fmla="*/ 2 w 212"/>
                <a:gd name="T11" fmla="*/ 51 h 87"/>
                <a:gd name="T12" fmla="*/ 0 w 212"/>
                <a:gd name="T13" fmla="*/ 16 h 87"/>
              </a:gdLst>
              <a:ahLst/>
              <a:cxnLst>
                <a:cxn ang="0">
                  <a:pos x="T0" y="T1"/>
                </a:cxn>
                <a:cxn ang="0">
                  <a:pos x="T2" y="T3"/>
                </a:cxn>
                <a:cxn ang="0">
                  <a:pos x="T4" y="T5"/>
                </a:cxn>
                <a:cxn ang="0">
                  <a:pos x="T6" y="T7"/>
                </a:cxn>
                <a:cxn ang="0">
                  <a:pos x="T8" y="T9"/>
                </a:cxn>
                <a:cxn ang="0">
                  <a:pos x="T10" y="T11"/>
                </a:cxn>
                <a:cxn ang="0">
                  <a:pos x="T12" y="T13"/>
                </a:cxn>
              </a:cxnLst>
              <a:rect l="0" t="0" r="r" b="b"/>
              <a:pathLst>
                <a:path w="212" h="87">
                  <a:moveTo>
                    <a:pt x="0" y="16"/>
                  </a:moveTo>
                  <a:cubicBezTo>
                    <a:pt x="0" y="16"/>
                    <a:pt x="88" y="5"/>
                    <a:pt x="111" y="2"/>
                  </a:cubicBezTo>
                  <a:cubicBezTo>
                    <a:pt x="134" y="0"/>
                    <a:pt x="157" y="27"/>
                    <a:pt x="186" y="44"/>
                  </a:cubicBezTo>
                  <a:cubicBezTo>
                    <a:pt x="212" y="59"/>
                    <a:pt x="199" y="87"/>
                    <a:pt x="199" y="87"/>
                  </a:cubicBezTo>
                  <a:cubicBezTo>
                    <a:pt x="199" y="87"/>
                    <a:pt x="128" y="56"/>
                    <a:pt x="110" y="41"/>
                  </a:cubicBezTo>
                  <a:cubicBezTo>
                    <a:pt x="96" y="30"/>
                    <a:pt x="2" y="51"/>
                    <a:pt x="2" y="51"/>
                  </a:cubicBezTo>
                  <a:lnTo>
                    <a:pt x="0" y="16"/>
                  </a:ln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2" name="Freeform 29"/>
            <p:cNvSpPr/>
            <p:nvPr/>
          </p:nvSpPr>
          <p:spPr bwMode="auto">
            <a:xfrm>
              <a:off x="5949" y="3213"/>
              <a:ext cx="81" cy="81"/>
            </a:xfrm>
            <a:custGeom>
              <a:avLst/>
              <a:gdLst>
                <a:gd name="T0" fmla="*/ 36 w 40"/>
                <a:gd name="T1" fmla="*/ 13 h 40"/>
                <a:gd name="T2" fmla="*/ 27 w 40"/>
                <a:gd name="T3" fmla="*/ 36 h 40"/>
                <a:gd name="T4" fmla="*/ 4 w 40"/>
                <a:gd name="T5" fmla="*/ 27 h 40"/>
                <a:gd name="T6" fmla="*/ 13 w 40"/>
                <a:gd name="T7" fmla="*/ 4 h 40"/>
                <a:gd name="T8" fmla="*/ 36 w 40"/>
                <a:gd name="T9" fmla="*/ 13 h 40"/>
              </a:gdLst>
              <a:ahLst/>
              <a:cxnLst>
                <a:cxn ang="0">
                  <a:pos x="T0" y="T1"/>
                </a:cxn>
                <a:cxn ang="0">
                  <a:pos x="T2" y="T3"/>
                </a:cxn>
                <a:cxn ang="0">
                  <a:pos x="T4" y="T5"/>
                </a:cxn>
                <a:cxn ang="0">
                  <a:pos x="T6" y="T7"/>
                </a:cxn>
                <a:cxn ang="0">
                  <a:pos x="T8" y="T9"/>
                </a:cxn>
              </a:cxnLst>
              <a:rect l="0" t="0" r="r" b="b"/>
              <a:pathLst>
                <a:path w="40" h="40">
                  <a:moveTo>
                    <a:pt x="36" y="13"/>
                  </a:moveTo>
                  <a:cubicBezTo>
                    <a:pt x="40" y="22"/>
                    <a:pt x="36" y="33"/>
                    <a:pt x="27" y="36"/>
                  </a:cubicBezTo>
                  <a:cubicBezTo>
                    <a:pt x="18" y="40"/>
                    <a:pt x="7" y="36"/>
                    <a:pt x="4" y="27"/>
                  </a:cubicBezTo>
                  <a:cubicBezTo>
                    <a:pt x="0" y="18"/>
                    <a:pt x="4" y="8"/>
                    <a:pt x="13" y="4"/>
                  </a:cubicBezTo>
                  <a:cubicBezTo>
                    <a:pt x="22" y="0"/>
                    <a:pt x="32" y="4"/>
                    <a:pt x="36" y="13"/>
                  </a:cubicBez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3" name="Freeform 30"/>
            <p:cNvSpPr/>
            <p:nvPr/>
          </p:nvSpPr>
          <p:spPr bwMode="auto">
            <a:xfrm>
              <a:off x="5977" y="3096"/>
              <a:ext cx="430" cy="190"/>
            </a:xfrm>
            <a:custGeom>
              <a:avLst/>
              <a:gdLst>
                <a:gd name="T0" fmla="*/ 0 w 213"/>
                <a:gd name="T1" fmla="*/ 61 h 94"/>
                <a:gd name="T2" fmla="*/ 99 w 213"/>
                <a:gd name="T3" fmla="*/ 10 h 94"/>
                <a:gd name="T4" fmla="*/ 184 w 213"/>
                <a:gd name="T5" fmla="*/ 23 h 94"/>
                <a:gd name="T6" fmla="*/ 211 w 213"/>
                <a:gd name="T7" fmla="*/ 59 h 94"/>
                <a:gd name="T8" fmla="*/ 111 w 213"/>
                <a:gd name="T9" fmla="*/ 47 h 94"/>
                <a:gd name="T10" fmla="*/ 14 w 213"/>
                <a:gd name="T11" fmla="*/ 94 h 94"/>
                <a:gd name="T12" fmla="*/ 0 w 213"/>
                <a:gd name="T13" fmla="*/ 61 h 94"/>
              </a:gdLst>
              <a:ahLst/>
              <a:cxnLst>
                <a:cxn ang="0">
                  <a:pos x="T0" y="T1"/>
                </a:cxn>
                <a:cxn ang="0">
                  <a:pos x="T2" y="T3"/>
                </a:cxn>
                <a:cxn ang="0">
                  <a:pos x="T4" y="T5"/>
                </a:cxn>
                <a:cxn ang="0">
                  <a:pos x="T6" y="T7"/>
                </a:cxn>
                <a:cxn ang="0">
                  <a:pos x="T8" y="T9"/>
                </a:cxn>
                <a:cxn ang="0">
                  <a:pos x="T10" y="T11"/>
                </a:cxn>
                <a:cxn ang="0">
                  <a:pos x="T12" y="T13"/>
                </a:cxn>
              </a:cxnLst>
              <a:rect l="0" t="0" r="r" b="b"/>
              <a:pathLst>
                <a:path w="213" h="94">
                  <a:moveTo>
                    <a:pt x="0" y="61"/>
                  </a:moveTo>
                  <a:cubicBezTo>
                    <a:pt x="0" y="61"/>
                    <a:pt x="78" y="21"/>
                    <a:pt x="99" y="10"/>
                  </a:cubicBezTo>
                  <a:cubicBezTo>
                    <a:pt x="119" y="0"/>
                    <a:pt x="151" y="17"/>
                    <a:pt x="184" y="23"/>
                  </a:cubicBezTo>
                  <a:cubicBezTo>
                    <a:pt x="213" y="28"/>
                    <a:pt x="211" y="59"/>
                    <a:pt x="211" y="59"/>
                  </a:cubicBezTo>
                  <a:cubicBezTo>
                    <a:pt x="211" y="59"/>
                    <a:pt x="134" y="55"/>
                    <a:pt x="111" y="47"/>
                  </a:cubicBezTo>
                  <a:cubicBezTo>
                    <a:pt x="95" y="41"/>
                    <a:pt x="14" y="94"/>
                    <a:pt x="14" y="94"/>
                  </a:cubicBezTo>
                  <a:lnTo>
                    <a:pt x="0" y="61"/>
                  </a:ln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4" name="Freeform 31"/>
            <p:cNvSpPr/>
            <p:nvPr/>
          </p:nvSpPr>
          <p:spPr bwMode="auto">
            <a:xfrm>
              <a:off x="5943" y="3245"/>
              <a:ext cx="81" cy="81"/>
            </a:xfrm>
            <a:custGeom>
              <a:avLst/>
              <a:gdLst>
                <a:gd name="T0" fmla="*/ 36 w 40"/>
                <a:gd name="T1" fmla="*/ 14 h 40"/>
                <a:gd name="T2" fmla="*/ 26 w 40"/>
                <a:gd name="T3" fmla="*/ 37 h 40"/>
                <a:gd name="T4" fmla="*/ 3 w 40"/>
                <a:gd name="T5" fmla="*/ 27 h 40"/>
                <a:gd name="T6" fmla="*/ 13 w 40"/>
                <a:gd name="T7" fmla="*/ 4 h 40"/>
                <a:gd name="T8" fmla="*/ 36 w 40"/>
                <a:gd name="T9" fmla="*/ 14 h 40"/>
              </a:gdLst>
              <a:ahLst/>
              <a:cxnLst>
                <a:cxn ang="0">
                  <a:pos x="T0" y="T1"/>
                </a:cxn>
                <a:cxn ang="0">
                  <a:pos x="T2" y="T3"/>
                </a:cxn>
                <a:cxn ang="0">
                  <a:pos x="T4" y="T5"/>
                </a:cxn>
                <a:cxn ang="0">
                  <a:pos x="T6" y="T7"/>
                </a:cxn>
                <a:cxn ang="0">
                  <a:pos x="T8" y="T9"/>
                </a:cxn>
              </a:cxnLst>
              <a:rect l="0" t="0" r="r" b="b"/>
              <a:pathLst>
                <a:path w="40" h="40">
                  <a:moveTo>
                    <a:pt x="36" y="14"/>
                  </a:moveTo>
                  <a:cubicBezTo>
                    <a:pt x="40" y="23"/>
                    <a:pt x="35" y="33"/>
                    <a:pt x="26" y="37"/>
                  </a:cubicBezTo>
                  <a:cubicBezTo>
                    <a:pt x="17" y="40"/>
                    <a:pt x="7" y="36"/>
                    <a:pt x="3" y="27"/>
                  </a:cubicBezTo>
                  <a:cubicBezTo>
                    <a:pt x="0" y="18"/>
                    <a:pt x="4" y="8"/>
                    <a:pt x="13" y="4"/>
                  </a:cubicBezTo>
                  <a:cubicBezTo>
                    <a:pt x="22" y="0"/>
                    <a:pt x="32" y="5"/>
                    <a:pt x="36" y="14"/>
                  </a:cubicBez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5" name="Freeform 32"/>
            <p:cNvSpPr/>
            <p:nvPr/>
          </p:nvSpPr>
          <p:spPr bwMode="auto">
            <a:xfrm>
              <a:off x="5971" y="3128"/>
              <a:ext cx="430" cy="190"/>
            </a:xfrm>
            <a:custGeom>
              <a:avLst/>
              <a:gdLst>
                <a:gd name="T0" fmla="*/ 0 w 213"/>
                <a:gd name="T1" fmla="*/ 62 h 94"/>
                <a:gd name="T2" fmla="*/ 98 w 213"/>
                <a:gd name="T3" fmla="*/ 11 h 94"/>
                <a:gd name="T4" fmla="*/ 183 w 213"/>
                <a:gd name="T5" fmla="*/ 23 h 94"/>
                <a:gd name="T6" fmla="*/ 211 w 213"/>
                <a:gd name="T7" fmla="*/ 59 h 94"/>
                <a:gd name="T8" fmla="*/ 111 w 213"/>
                <a:gd name="T9" fmla="*/ 47 h 94"/>
                <a:gd name="T10" fmla="*/ 14 w 213"/>
                <a:gd name="T11" fmla="*/ 94 h 94"/>
                <a:gd name="T12" fmla="*/ 0 w 213"/>
                <a:gd name="T13" fmla="*/ 62 h 94"/>
              </a:gdLst>
              <a:ahLst/>
              <a:cxnLst>
                <a:cxn ang="0">
                  <a:pos x="T0" y="T1"/>
                </a:cxn>
                <a:cxn ang="0">
                  <a:pos x="T2" y="T3"/>
                </a:cxn>
                <a:cxn ang="0">
                  <a:pos x="T4" y="T5"/>
                </a:cxn>
                <a:cxn ang="0">
                  <a:pos x="T6" y="T7"/>
                </a:cxn>
                <a:cxn ang="0">
                  <a:pos x="T8" y="T9"/>
                </a:cxn>
                <a:cxn ang="0">
                  <a:pos x="T10" y="T11"/>
                </a:cxn>
                <a:cxn ang="0">
                  <a:pos x="T12" y="T13"/>
                </a:cxn>
              </a:cxnLst>
              <a:rect l="0" t="0" r="r" b="b"/>
              <a:pathLst>
                <a:path w="213" h="94">
                  <a:moveTo>
                    <a:pt x="0" y="62"/>
                  </a:moveTo>
                  <a:cubicBezTo>
                    <a:pt x="0" y="62"/>
                    <a:pt x="78" y="21"/>
                    <a:pt x="98" y="11"/>
                  </a:cubicBezTo>
                  <a:cubicBezTo>
                    <a:pt x="119" y="0"/>
                    <a:pt x="151" y="18"/>
                    <a:pt x="183" y="23"/>
                  </a:cubicBezTo>
                  <a:cubicBezTo>
                    <a:pt x="213" y="28"/>
                    <a:pt x="211" y="59"/>
                    <a:pt x="211" y="59"/>
                  </a:cubicBezTo>
                  <a:cubicBezTo>
                    <a:pt x="211" y="59"/>
                    <a:pt x="134" y="55"/>
                    <a:pt x="111" y="47"/>
                  </a:cubicBezTo>
                  <a:cubicBezTo>
                    <a:pt x="95" y="42"/>
                    <a:pt x="14" y="94"/>
                    <a:pt x="14" y="94"/>
                  </a:cubicBezTo>
                  <a:lnTo>
                    <a:pt x="0" y="62"/>
                  </a:ln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6" name="Freeform 33"/>
            <p:cNvSpPr/>
            <p:nvPr/>
          </p:nvSpPr>
          <p:spPr bwMode="auto">
            <a:xfrm>
              <a:off x="6028" y="3265"/>
              <a:ext cx="80" cy="81"/>
            </a:xfrm>
            <a:custGeom>
              <a:avLst/>
              <a:gdLst>
                <a:gd name="T0" fmla="*/ 36 w 40"/>
                <a:gd name="T1" fmla="*/ 13 h 40"/>
                <a:gd name="T2" fmla="*/ 27 w 40"/>
                <a:gd name="T3" fmla="*/ 36 h 40"/>
                <a:gd name="T4" fmla="*/ 3 w 40"/>
                <a:gd name="T5" fmla="*/ 27 h 40"/>
                <a:gd name="T6" fmla="*/ 13 w 40"/>
                <a:gd name="T7" fmla="*/ 4 h 40"/>
                <a:gd name="T8" fmla="*/ 36 w 40"/>
                <a:gd name="T9" fmla="*/ 13 h 40"/>
              </a:gdLst>
              <a:ahLst/>
              <a:cxnLst>
                <a:cxn ang="0">
                  <a:pos x="T0" y="T1"/>
                </a:cxn>
                <a:cxn ang="0">
                  <a:pos x="T2" y="T3"/>
                </a:cxn>
                <a:cxn ang="0">
                  <a:pos x="T4" y="T5"/>
                </a:cxn>
                <a:cxn ang="0">
                  <a:pos x="T6" y="T7"/>
                </a:cxn>
                <a:cxn ang="0">
                  <a:pos x="T8" y="T9"/>
                </a:cxn>
              </a:cxnLst>
              <a:rect l="0" t="0" r="r" b="b"/>
              <a:pathLst>
                <a:path w="40" h="40">
                  <a:moveTo>
                    <a:pt x="36" y="13"/>
                  </a:moveTo>
                  <a:cubicBezTo>
                    <a:pt x="40" y="22"/>
                    <a:pt x="36" y="33"/>
                    <a:pt x="27" y="36"/>
                  </a:cubicBezTo>
                  <a:cubicBezTo>
                    <a:pt x="18" y="40"/>
                    <a:pt x="7" y="36"/>
                    <a:pt x="3" y="27"/>
                  </a:cubicBezTo>
                  <a:cubicBezTo>
                    <a:pt x="0" y="18"/>
                    <a:pt x="4" y="8"/>
                    <a:pt x="13" y="4"/>
                  </a:cubicBezTo>
                  <a:cubicBezTo>
                    <a:pt x="22" y="0"/>
                    <a:pt x="32" y="4"/>
                    <a:pt x="36" y="13"/>
                  </a:cubicBez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7" name="Freeform 34"/>
            <p:cNvSpPr/>
            <p:nvPr/>
          </p:nvSpPr>
          <p:spPr bwMode="auto">
            <a:xfrm>
              <a:off x="6056" y="3149"/>
              <a:ext cx="429" cy="189"/>
            </a:xfrm>
            <a:custGeom>
              <a:avLst/>
              <a:gdLst>
                <a:gd name="T0" fmla="*/ 0 w 213"/>
                <a:gd name="T1" fmla="*/ 61 h 94"/>
                <a:gd name="T2" fmla="*/ 99 w 213"/>
                <a:gd name="T3" fmla="*/ 10 h 94"/>
                <a:gd name="T4" fmla="*/ 184 w 213"/>
                <a:gd name="T5" fmla="*/ 23 h 94"/>
                <a:gd name="T6" fmla="*/ 211 w 213"/>
                <a:gd name="T7" fmla="*/ 59 h 94"/>
                <a:gd name="T8" fmla="*/ 111 w 213"/>
                <a:gd name="T9" fmla="*/ 47 h 94"/>
                <a:gd name="T10" fmla="*/ 14 w 213"/>
                <a:gd name="T11" fmla="*/ 94 h 94"/>
                <a:gd name="T12" fmla="*/ 0 w 213"/>
                <a:gd name="T13" fmla="*/ 61 h 94"/>
              </a:gdLst>
              <a:ahLst/>
              <a:cxnLst>
                <a:cxn ang="0">
                  <a:pos x="T0" y="T1"/>
                </a:cxn>
                <a:cxn ang="0">
                  <a:pos x="T2" y="T3"/>
                </a:cxn>
                <a:cxn ang="0">
                  <a:pos x="T4" y="T5"/>
                </a:cxn>
                <a:cxn ang="0">
                  <a:pos x="T6" y="T7"/>
                </a:cxn>
                <a:cxn ang="0">
                  <a:pos x="T8" y="T9"/>
                </a:cxn>
                <a:cxn ang="0">
                  <a:pos x="T10" y="T11"/>
                </a:cxn>
                <a:cxn ang="0">
                  <a:pos x="T12" y="T13"/>
                </a:cxn>
              </a:cxnLst>
              <a:rect l="0" t="0" r="r" b="b"/>
              <a:pathLst>
                <a:path w="213" h="94">
                  <a:moveTo>
                    <a:pt x="0" y="61"/>
                  </a:moveTo>
                  <a:cubicBezTo>
                    <a:pt x="0" y="61"/>
                    <a:pt x="78" y="21"/>
                    <a:pt x="99" y="10"/>
                  </a:cubicBezTo>
                  <a:cubicBezTo>
                    <a:pt x="119" y="0"/>
                    <a:pt x="151" y="17"/>
                    <a:pt x="184" y="23"/>
                  </a:cubicBezTo>
                  <a:cubicBezTo>
                    <a:pt x="213" y="28"/>
                    <a:pt x="211" y="59"/>
                    <a:pt x="211" y="59"/>
                  </a:cubicBezTo>
                  <a:cubicBezTo>
                    <a:pt x="211" y="59"/>
                    <a:pt x="134" y="55"/>
                    <a:pt x="111" y="47"/>
                  </a:cubicBezTo>
                  <a:cubicBezTo>
                    <a:pt x="95" y="41"/>
                    <a:pt x="14" y="94"/>
                    <a:pt x="14" y="94"/>
                  </a:cubicBezTo>
                  <a:lnTo>
                    <a:pt x="0" y="61"/>
                  </a:ln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8" name="Freeform 35"/>
            <p:cNvSpPr/>
            <p:nvPr/>
          </p:nvSpPr>
          <p:spPr bwMode="auto">
            <a:xfrm>
              <a:off x="5607" y="3072"/>
              <a:ext cx="60" cy="60"/>
            </a:xfrm>
            <a:custGeom>
              <a:avLst/>
              <a:gdLst>
                <a:gd name="T0" fmla="*/ 1 w 30"/>
                <a:gd name="T1" fmla="*/ 13 h 30"/>
                <a:gd name="T2" fmla="*/ 13 w 30"/>
                <a:gd name="T3" fmla="*/ 29 h 30"/>
                <a:gd name="T4" fmla="*/ 29 w 30"/>
                <a:gd name="T5" fmla="*/ 17 h 30"/>
                <a:gd name="T6" fmla="*/ 17 w 30"/>
                <a:gd name="T7" fmla="*/ 1 h 30"/>
                <a:gd name="T8" fmla="*/ 1 w 30"/>
                <a:gd name="T9" fmla="*/ 13 h 30"/>
              </a:gdLst>
              <a:ahLst/>
              <a:cxnLst>
                <a:cxn ang="0">
                  <a:pos x="T0" y="T1"/>
                </a:cxn>
                <a:cxn ang="0">
                  <a:pos x="T2" y="T3"/>
                </a:cxn>
                <a:cxn ang="0">
                  <a:pos x="T4" y="T5"/>
                </a:cxn>
                <a:cxn ang="0">
                  <a:pos x="T6" y="T7"/>
                </a:cxn>
                <a:cxn ang="0">
                  <a:pos x="T8" y="T9"/>
                </a:cxn>
              </a:cxnLst>
              <a:rect l="0" t="0" r="r" b="b"/>
              <a:pathLst>
                <a:path w="30" h="30">
                  <a:moveTo>
                    <a:pt x="1" y="13"/>
                  </a:moveTo>
                  <a:cubicBezTo>
                    <a:pt x="0" y="21"/>
                    <a:pt x="5" y="28"/>
                    <a:pt x="13" y="29"/>
                  </a:cubicBezTo>
                  <a:cubicBezTo>
                    <a:pt x="21" y="30"/>
                    <a:pt x="28" y="24"/>
                    <a:pt x="29" y="17"/>
                  </a:cubicBezTo>
                  <a:cubicBezTo>
                    <a:pt x="30" y="9"/>
                    <a:pt x="24" y="2"/>
                    <a:pt x="17" y="1"/>
                  </a:cubicBezTo>
                  <a:cubicBezTo>
                    <a:pt x="9" y="0"/>
                    <a:pt x="2" y="5"/>
                    <a:pt x="1" y="13"/>
                  </a:cubicBez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29" name="Freeform 36"/>
            <p:cNvSpPr/>
            <p:nvPr/>
          </p:nvSpPr>
          <p:spPr bwMode="auto">
            <a:xfrm>
              <a:off x="5292" y="3028"/>
              <a:ext cx="347" cy="131"/>
            </a:xfrm>
            <a:custGeom>
              <a:avLst/>
              <a:gdLst>
                <a:gd name="T0" fmla="*/ 172 w 172"/>
                <a:gd name="T1" fmla="*/ 23 h 65"/>
                <a:gd name="T2" fmla="*/ 85 w 172"/>
                <a:gd name="T3" fmla="*/ 4 h 65"/>
                <a:gd name="T4" fmla="*/ 22 w 172"/>
                <a:gd name="T5" fmla="*/ 31 h 65"/>
                <a:gd name="T6" fmla="*/ 8 w 172"/>
                <a:gd name="T7" fmla="*/ 65 h 65"/>
                <a:gd name="T8" fmla="*/ 83 w 172"/>
                <a:gd name="T9" fmla="*/ 35 h 65"/>
                <a:gd name="T10" fmla="*/ 168 w 172"/>
                <a:gd name="T11" fmla="*/ 51 h 65"/>
                <a:gd name="T12" fmla="*/ 172 w 172"/>
                <a:gd name="T13" fmla="*/ 23 h 65"/>
              </a:gdLst>
              <a:ahLst/>
              <a:cxnLst>
                <a:cxn ang="0">
                  <a:pos x="T0" y="T1"/>
                </a:cxn>
                <a:cxn ang="0">
                  <a:pos x="T2" y="T3"/>
                </a:cxn>
                <a:cxn ang="0">
                  <a:pos x="T4" y="T5"/>
                </a:cxn>
                <a:cxn ang="0">
                  <a:pos x="T6" y="T7"/>
                </a:cxn>
                <a:cxn ang="0">
                  <a:pos x="T8" y="T9"/>
                </a:cxn>
                <a:cxn ang="0">
                  <a:pos x="T10" y="T11"/>
                </a:cxn>
                <a:cxn ang="0">
                  <a:pos x="T12" y="T13"/>
                </a:cxn>
              </a:cxnLst>
              <a:rect l="0" t="0" r="r" b="b"/>
              <a:pathLst>
                <a:path w="172" h="65">
                  <a:moveTo>
                    <a:pt x="172" y="23"/>
                  </a:moveTo>
                  <a:cubicBezTo>
                    <a:pt x="172" y="23"/>
                    <a:pt x="103" y="8"/>
                    <a:pt x="85" y="4"/>
                  </a:cubicBezTo>
                  <a:cubicBezTo>
                    <a:pt x="67" y="0"/>
                    <a:pt x="46" y="20"/>
                    <a:pt x="22" y="31"/>
                  </a:cubicBezTo>
                  <a:cubicBezTo>
                    <a:pt x="0" y="41"/>
                    <a:pt x="8" y="65"/>
                    <a:pt x="8" y="65"/>
                  </a:cubicBezTo>
                  <a:cubicBezTo>
                    <a:pt x="8" y="65"/>
                    <a:pt x="67" y="45"/>
                    <a:pt x="83" y="35"/>
                  </a:cubicBezTo>
                  <a:cubicBezTo>
                    <a:pt x="94" y="27"/>
                    <a:pt x="168" y="51"/>
                    <a:pt x="168" y="51"/>
                  </a:cubicBezTo>
                  <a:lnTo>
                    <a:pt x="172" y="23"/>
                  </a:ln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0" name="Freeform 37"/>
            <p:cNvSpPr/>
            <p:nvPr/>
          </p:nvSpPr>
          <p:spPr bwMode="auto">
            <a:xfrm>
              <a:off x="5593" y="3179"/>
              <a:ext cx="64" cy="66"/>
            </a:xfrm>
            <a:custGeom>
              <a:avLst/>
              <a:gdLst>
                <a:gd name="T0" fmla="*/ 3 w 32"/>
                <a:gd name="T1" fmla="*/ 10 h 33"/>
                <a:gd name="T2" fmla="*/ 9 w 32"/>
                <a:gd name="T3" fmla="*/ 29 h 33"/>
                <a:gd name="T4" fmla="*/ 28 w 32"/>
                <a:gd name="T5" fmla="*/ 23 h 33"/>
                <a:gd name="T6" fmla="*/ 23 w 32"/>
                <a:gd name="T7" fmla="*/ 4 h 33"/>
                <a:gd name="T8" fmla="*/ 3 w 32"/>
                <a:gd name="T9" fmla="*/ 10 h 33"/>
              </a:gdLst>
              <a:ahLst/>
              <a:cxnLst>
                <a:cxn ang="0">
                  <a:pos x="T0" y="T1"/>
                </a:cxn>
                <a:cxn ang="0">
                  <a:pos x="T2" y="T3"/>
                </a:cxn>
                <a:cxn ang="0">
                  <a:pos x="T4" y="T5"/>
                </a:cxn>
                <a:cxn ang="0">
                  <a:pos x="T6" y="T7"/>
                </a:cxn>
                <a:cxn ang="0">
                  <a:pos x="T8" y="T9"/>
                </a:cxn>
              </a:cxnLst>
              <a:rect l="0" t="0" r="r" b="b"/>
              <a:pathLst>
                <a:path w="32" h="33">
                  <a:moveTo>
                    <a:pt x="3" y="10"/>
                  </a:moveTo>
                  <a:cubicBezTo>
                    <a:pt x="0" y="17"/>
                    <a:pt x="2" y="25"/>
                    <a:pt x="9" y="29"/>
                  </a:cubicBezTo>
                  <a:cubicBezTo>
                    <a:pt x="16" y="33"/>
                    <a:pt x="25" y="30"/>
                    <a:pt x="28" y="23"/>
                  </a:cubicBezTo>
                  <a:cubicBezTo>
                    <a:pt x="32" y="16"/>
                    <a:pt x="29" y="8"/>
                    <a:pt x="23" y="4"/>
                  </a:cubicBezTo>
                  <a:cubicBezTo>
                    <a:pt x="16" y="0"/>
                    <a:pt x="7" y="3"/>
                    <a:pt x="3" y="10"/>
                  </a:cubicBez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1" name="Freeform 38"/>
            <p:cNvSpPr/>
            <p:nvPr/>
          </p:nvSpPr>
          <p:spPr bwMode="auto">
            <a:xfrm>
              <a:off x="5298" y="3070"/>
              <a:ext cx="339" cy="167"/>
            </a:xfrm>
            <a:custGeom>
              <a:avLst/>
              <a:gdLst>
                <a:gd name="T0" fmla="*/ 168 w 168"/>
                <a:gd name="T1" fmla="*/ 58 h 83"/>
                <a:gd name="T2" fmla="*/ 93 w 168"/>
                <a:gd name="T3" fmla="*/ 10 h 83"/>
                <a:gd name="T4" fmla="*/ 25 w 168"/>
                <a:gd name="T5" fmla="*/ 13 h 83"/>
                <a:gd name="T6" fmla="*/ 0 w 168"/>
                <a:gd name="T7" fmla="*/ 40 h 83"/>
                <a:gd name="T8" fmla="*/ 80 w 168"/>
                <a:gd name="T9" fmla="*/ 38 h 83"/>
                <a:gd name="T10" fmla="*/ 154 w 168"/>
                <a:gd name="T11" fmla="*/ 83 h 83"/>
                <a:gd name="T12" fmla="*/ 168 w 168"/>
                <a:gd name="T13" fmla="*/ 58 h 83"/>
              </a:gdLst>
              <a:ahLst/>
              <a:cxnLst>
                <a:cxn ang="0">
                  <a:pos x="T0" y="T1"/>
                </a:cxn>
                <a:cxn ang="0">
                  <a:pos x="T2" y="T3"/>
                </a:cxn>
                <a:cxn ang="0">
                  <a:pos x="T4" y="T5"/>
                </a:cxn>
                <a:cxn ang="0">
                  <a:pos x="T6" y="T7"/>
                </a:cxn>
                <a:cxn ang="0">
                  <a:pos x="T8" y="T9"/>
                </a:cxn>
                <a:cxn ang="0">
                  <a:pos x="T10" y="T11"/>
                </a:cxn>
                <a:cxn ang="0">
                  <a:pos x="T12" y="T13"/>
                </a:cxn>
              </a:cxnLst>
              <a:rect l="0" t="0" r="r" b="b"/>
              <a:pathLst>
                <a:path w="168" h="83">
                  <a:moveTo>
                    <a:pt x="168" y="58"/>
                  </a:moveTo>
                  <a:cubicBezTo>
                    <a:pt x="168" y="58"/>
                    <a:pt x="109" y="20"/>
                    <a:pt x="93" y="10"/>
                  </a:cubicBezTo>
                  <a:cubicBezTo>
                    <a:pt x="78" y="0"/>
                    <a:pt x="51" y="11"/>
                    <a:pt x="25" y="13"/>
                  </a:cubicBezTo>
                  <a:cubicBezTo>
                    <a:pt x="1" y="15"/>
                    <a:pt x="0" y="40"/>
                    <a:pt x="0" y="40"/>
                  </a:cubicBezTo>
                  <a:cubicBezTo>
                    <a:pt x="0" y="40"/>
                    <a:pt x="62" y="42"/>
                    <a:pt x="80" y="38"/>
                  </a:cubicBezTo>
                  <a:cubicBezTo>
                    <a:pt x="94" y="35"/>
                    <a:pt x="154" y="83"/>
                    <a:pt x="154" y="83"/>
                  </a:cubicBezTo>
                  <a:lnTo>
                    <a:pt x="168" y="58"/>
                  </a:ln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2" name="Freeform 39"/>
            <p:cNvSpPr/>
            <p:nvPr/>
          </p:nvSpPr>
          <p:spPr bwMode="auto">
            <a:xfrm>
              <a:off x="5595" y="3207"/>
              <a:ext cx="64" cy="65"/>
            </a:xfrm>
            <a:custGeom>
              <a:avLst/>
              <a:gdLst>
                <a:gd name="T0" fmla="*/ 4 w 32"/>
                <a:gd name="T1" fmla="*/ 9 h 32"/>
                <a:gd name="T2" fmla="*/ 10 w 32"/>
                <a:gd name="T3" fmla="*/ 28 h 32"/>
                <a:gd name="T4" fmla="*/ 29 w 32"/>
                <a:gd name="T5" fmla="*/ 22 h 32"/>
                <a:gd name="T6" fmla="*/ 23 w 32"/>
                <a:gd name="T7" fmla="*/ 3 h 32"/>
                <a:gd name="T8" fmla="*/ 4 w 32"/>
                <a:gd name="T9" fmla="*/ 9 h 32"/>
              </a:gdLst>
              <a:ahLst/>
              <a:cxnLst>
                <a:cxn ang="0">
                  <a:pos x="T0" y="T1"/>
                </a:cxn>
                <a:cxn ang="0">
                  <a:pos x="T2" y="T3"/>
                </a:cxn>
                <a:cxn ang="0">
                  <a:pos x="T4" y="T5"/>
                </a:cxn>
                <a:cxn ang="0">
                  <a:pos x="T6" y="T7"/>
                </a:cxn>
                <a:cxn ang="0">
                  <a:pos x="T8" y="T9"/>
                </a:cxn>
              </a:cxnLst>
              <a:rect l="0" t="0" r="r" b="b"/>
              <a:pathLst>
                <a:path w="32" h="32">
                  <a:moveTo>
                    <a:pt x="4" y="9"/>
                  </a:moveTo>
                  <a:cubicBezTo>
                    <a:pt x="0" y="16"/>
                    <a:pt x="3" y="24"/>
                    <a:pt x="10" y="28"/>
                  </a:cubicBezTo>
                  <a:cubicBezTo>
                    <a:pt x="16" y="32"/>
                    <a:pt x="25" y="29"/>
                    <a:pt x="29" y="22"/>
                  </a:cubicBezTo>
                  <a:cubicBezTo>
                    <a:pt x="32" y="15"/>
                    <a:pt x="30" y="7"/>
                    <a:pt x="23" y="3"/>
                  </a:cubicBezTo>
                  <a:cubicBezTo>
                    <a:pt x="16" y="0"/>
                    <a:pt x="7" y="2"/>
                    <a:pt x="4" y="9"/>
                  </a:cubicBez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3" name="Freeform 40"/>
            <p:cNvSpPr/>
            <p:nvPr/>
          </p:nvSpPr>
          <p:spPr bwMode="auto">
            <a:xfrm>
              <a:off x="5300" y="3096"/>
              <a:ext cx="339" cy="167"/>
            </a:xfrm>
            <a:custGeom>
              <a:avLst/>
              <a:gdLst>
                <a:gd name="T0" fmla="*/ 168 w 168"/>
                <a:gd name="T1" fmla="*/ 58 h 83"/>
                <a:gd name="T2" fmla="*/ 94 w 168"/>
                <a:gd name="T3" fmla="*/ 10 h 83"/>
                <a:gd name="T4" fmla="*/ 25 w 168"/>
                <a:gd name="T5" fmla="*/ 13 h 83"/>
                <a:gd name="T6" fmla="*/ 0 w 168"/>
                <a:gd name="T7" fmla="*/ 40 h 83"/>
                <a:gd name="T8" fmla="*/ 81 w 168"/>
                <a:gd name="T9" fmla="*/ 38 h 83"/>
                <a:gd name="T10" fmla="*/ 155 w 168"/>
                <a:gd name="T11" fmla="*/ 83 h 83"/>
                <a:gd name="T12" fmla="*/ 168 w 168"/>
                <a:gd name="T13" fmla="*/ 58 h 83"/>
              </a:gdLst>
              <a:ahLst/>
              <a:cxnLst>
                <a:cxn ang="0">
                  <a:pos x="T0" y="T1"/>
                </a:cxn>
                <a:cxn ang="0">
                  <a:pos x="T2" y="T3"/>
                </a:cxn>
                <a:cxn ang="0">
                  <a:pos x="T4" y="T5"/>
                </a:cxn>
                <a:cxn ang="0">
                  <a:pos x="T6" y="T7"/>
                </a:cxn>
                <a:cxn ang="0">
                  <a:pos x="T8" y="T9"/>
                </a:cxn>
                <a:cxn ang="0">
                  <a:pos x="T10" y="T11"/>
                </a:cxn>
                <a:cxn ang="0">
                  <a:pos x="T12" y="T13"/>
                </a:cxn>
              </a:cxnLst>
              <a:rect l="0" t="0" r="r" b="b"/>
              <a:pathLst>
                <a:path w="168" h="83">
                  <a:moveTo>
                    <a:pt x="168" y="58"/>
                  </a:moveTo>
                  <a:cubicBezTo>
                    <a:pt x="168" y="58"/>
                    <a:pt x="109" y="20"/>
                    <a:pt x="94" y="10"/>
                  </a:cubicBezTo>
                  <a:cubicBezTo>
                    <a:pt x="78" y="0"/>
                    <a:pt x="51" y="11"/>
                    <a:pt x="25" y="13"/>
                  </a:cubicBezTo>
                  <a:cubicBezTo>
                    <a:pt x="1" y="15"/>
                    <a:pt x="0" y="40"/>
                    <a:pt x="0" y="40"/>
                  </a:cubicBezTo>
                  <a:cubicBezTo>
                    <a:pt x="0" y="40"/>
                    <a:pt x="62" y="42"/>
                    <a:pt x="81" y="38"/>
                  </a:cubicBezTo>
                  <a:cubicBezTo>
                    <a:pt x="94" y="35"/>
                    <a:pt x="155" y="83"/>
                    <a:pt x="155" y="83"/>
                  </a:cubicBezTo>
                  <a:lnTo>
                    <a:pt x="168" y="58"/>
                  </a:ln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4" name="Freeform 41"/>
            <p:cNvSpPr/>
            <p:nvPr/>
          </p:nvSpPr>
          <p:spPr bwMode="auto">
            <a:xfrm>
              <a:off x="5526" y="3215"/>
              <a:ext cx="65" cy="65"/>
            </a:xfrm>
            <a:custGeom>
              <a:avLst/>
              <a:gdLst>
                <a:gd name="T0" fmla="*/ 4 w 32"/>
                <a:gd name="T1" fmla="*/ 10 h 32"/>
                <a:gd name="T2" fmla="*/ 9 w 32"/>
                <a:gd name="T3" fmla="*/ 29 h 32"/>
                <a:gd name="T4" fmla="*/ 28 w 32"/>
                <a:gd name="T5" fmla="*/ 23 h 32"/>
                <a:gd name="T6" fmla="*/ 23 w 32"/>
                <a:gd name="T7" fmla="*/ 4 h 32"/>
                <a:gd name="T8" fmla="*/ 4 w 32"/>
                <a:gd name="T9" fmla="*/ 10 h 32"/>
              </a:gdLst>
              <a:ahLst/>
              <a:cxnLst>
                <a:cxn ang="0">
                  <a:pos x="T0" y="T1"/>
                </a:cxn>
                <a:cxn ang="0">
                  <a:pos x="T2" y="T3"/>
                </a:cxn>
                <a:cxn ang="0">
                  <a:pos x="T4" y="T5"/>
                </a:cxn>
                <a:cxn ang="0">
                  <a:pos x="T6" y="T7"/>
                </a:cxn>
                <a:cxn ang="0">
                  <a:pos x="T8" y="T9"/>
                </a:cxn>
              </a:cxnLst>
              <a:rect l="0" t="0" r="r" b="b"/>
              <a:pathLst>
                <a:path w="32" h="32">
                  <a:moveTo>
                    <a:pt x="4" y="10"/>
                  </a:moveTo>
                  <a:cubicBezTo>
                    <a:pt x="0" y="16"/>
                    <a:pt x="2" y="25"/>
                    <a:pt x="9" y="29"/>
                  </a:cubicBezTo>
                  <a:cubicBezTo>
                    <a:pt x="16" y="32"/>
                    <a:pt x="25" y="30"/>
                    <a:pt x="28" y="23"/>
                  </a:cubicBezTo>
                  <a:cubicBezTo>
                    <a:pt x="32" y="16"/>
                    <a:pt x="30" y="7"/>
                    <a:pt x="23" y="4"/>
                  </a:cubicBezTo>
                  <a:cubicBezTo>
                    <a:pt x="16" y="0"/>
                    <a:pt x="7" y="3"/>
                    <a:pt x="4" y="10"/>
                  </a:cubicBez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5" name="Freeform 42"/>
            <p:cNvSpPr/>
            <p:nvPr/>
          </p:nvSpPr>
          <p:spPr bwMode="auto">
            <a:xfrm>
              <a:off x="5232" y="3104"/>
              <a:ext cx="338" cy="168"/>
            </a:xfrm>
            <a:custGeom>
              <a:avLst/>
              <a:gdLst>
                <a:gd name="T0" fmla="*/ 168 w 168"/>
                <a:gd name="T1" fmla="*/ 58 h 83"/>
                <a:gd name="T2" fmla="*/ 93 w 168"/>
                <a:gd name="T3" fmla="*/ 10 h 83"/>
                <a:gd name="T4" fmla="*/ 25 w 168"/>
                <a:gd name="T5" fmla="*/ 14 h 83"/>
                <a:gd name="T6" fmla="*/ 0 w 168"/>
                <a:gd name="T7" fmla="*/ 40 h 83"/>
                <a:gd name="T8" fmla="*/ 80 w 168"/>
                <a:gd name="T9" fmla="*/ 38 h 83"/>
                <a:gd name="T10" fmla="*/ 154 w 168"/>
                <a:gd name="T11" fmla="*/ 83 h 83"/>
                <a:gd name="T12" fmla="*/ 168 w 168"/>
                <a:gd name="T13" fmla="*/ 58 h 83"/>
              </a:gdLst>
              <a:ahLst/>
              <a:cxnLst>
                <a:cxn ang="0">
                  <a:pos x="T0" y="T1"/>
                </a:cxn>
                <a:cxn ang="0">
                  <a:pos x="T2" y="T3"/>
                </a:cxn>
                <a:cxn ang="0">
                  <a:pos x="T4" y="T5"/>
                </a:cxn>
                <a:cxn ang="0">
                  <a:pos x="T6" y="T7"/>
                </a:cxn>
                <a:cxn ang="0">
                  <a:pos x="T8" y="T9"/>
                </a:cxn>
                <a:cxn ang="0">
                  <a:pos x="T10" y="T11"/>
                </a:cxn>
                <a:cxn ang="0">
                  <a:pos x="T12" y="T13"/>
                </a:cxn>
              </a:cxnLst>
              <a:rect l="0" t="0" r="r" b="b"/>
              <a:pathLst>
                <a:path w="168" h="83">
                  <a:moveTo>
                    <a:pt x="168" y="58"/>
                  </a:moveTo>
                  <a:cubicBezTo>
                    <a:pt x="168" y="58"/>
                    <a:pt x="109" y="20"/>
                    <a:pt x="93" y="10"/>
                  </a:cubicBezTo>
                  <a:cubicBezTo>
                    <a:pt x="78" y="0"/>
                    <a:pt x="51" y="12"/>
                    <a:pt x="25" y="14"/>
                  </a:cubicBezTo>
                  <a:cubicBezTo>
                    <a:pt x="1" y="16"/>
                    <a:pt x="0" y="40"/>
                    <a:pt x="0" y="40"/>
                  </a:cubicBezTo>
                  <a:cubicBezTo>
                    <a:pt x="0" y="40"/>
                    <a:pt x="62" y="43"/>
                    <a:pt x="80" y="38"/>
                  </a:cubicBezTo>
                  <a:cubicBezTo>
                    <a:pt x="94" y="35"/>
                    <a:pt x="154" y="83"/>
                    <a:pt x="154" y="83"/>
                  </a:cubicBezTo>
                  <a:lnTo>
                    <a:pt x="168" y="58"/>
                  </a:lnTo>
                  <a:close/>
                </a:path>
              </a:pathLst>
            </a:custGeom>
            <a:solidFill>
              <a:srgbClr val="FFCDA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6" name="Freeform 43"/>
            <p:cNvSpPr/>
            <p:nvPr/>
          </p:nvSpPr>
          <p:spPr bwMode="auto">
            <a:xfrm>
              <a:off x="6082" y="2076"/>
              <a:ext cx="518" cy="508"/>
            </a:xfrm>
            <a:custGeom>
              <a:avLst/>
              <a:gdLst>
                <a:gd name="T0" fmla="*/ 0 w 518"/>
                <a:gd name="T1" fmla="*/ 0 h 508"/>
                <a:gd name="T2" fmla="*/ 518 w 518"/>
                <a:gd name="T3" fmla="*/ 0 h 508"/>
                <a:gd name="T4" fmla="*/ 272 w 518"/>
                <a:gd name="T5" fmla="*/ 508 h 508"/>
                <a:gd name="T6" fmla="*/ 0 w 518"/>
                <a:gd name="T7" fmla="*/ 0 h 508"/>
              </a:gdLst>
              <a:ahLst/>
              <a:cxnLst>
                <a:cxn ang="0">
                  <a:pos x="T0" y="T1"/>
                </a:cxn>
                <a:cxn ang="0">
                  <a:pos x="T2" y="T3"/>
                </a:cxn>
                <a:cxn ang="0">
                  <a:pos x="T4" y="T5"/>
                </a:cxn>
                <a:cxn ang="0">
                  <a:pos x="T6" y="T7"/>
                </a:cxn>
              </a:cxnLst>
              <a:rect l="0" t="0" r="r" b="b"/>
              <a:pathLst>
                <a:path w="518" h="508">
                  <a:moveTo>
                    <a:pt x="0" y="0"/>
                  </a:moveTo>
                  <a:lnTo>
                    <a:pt x="518" y="0"/>
                  </a:lnTo>
                  <a:lnTo>
                    <a:pt x="272" y="5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7" name="Freeform 44"/>
            <p:cNvSpPr/>
            <p:nvPr/>
          </p:nvSpPr>
          <p:spPr bwMode="auto">
            <a:xfrm>
              <a:off x="6082" y="2076"/>
              <a:ext cx="518" cy="508"/>
            </a:xfrm>
            <a:custGeom>
              <a:avLst/>
              <a:gdLst>
                <a:gd name="T0" fmla="*/ 0 w 518"/>
                <a:gd name="T1" fmla="*/ 0 h 508"/>
                <a:gd name="T2" fmla="*/ 518 w 518"/>
                <a:gd name="T3" fmla="*/ 0 h 508"/>
                <a:gd name="T4" fmla="*/ 272 w 518"/>
                <a:gd name="T5" fmla="*/ 508 h 508"/>
                <a:gd name="T6" fmla="*/ 0 w 518"/>
                <a:gd name="T7" fmla="*/ 0 h 508"/>
              </a:gdLst>
              <a:ahLst/>
              <a:cxnLst>
                <a:cxn ang="0">
                  <a:pos x="T0" y="T1"/>
                </a:cxn>
                <a:cxn ang="0">
                  <a:pos x="T2" y="T3"/>
                </a:cxn>
                <a:cxn ang="0">
                  <a:pos x="T4" y="T5"/>
                </a:cxn>
                <a:cxn ang="0">
                  <a:pos x="T6" y="T7"/>
                </a:cxn>
              </a:cxnLst>
              <a:rect l="0" t="0" r="r" b="b"/>
              <a:pathLst>
                <a:path w="518" h="508">
                  <a:moveTo>
                    <a:pt x="0" y="0"/>
                  </a:moveTo>
                  <a:lnTo>
                    <a:pt x="518" y="0"/>
                  </a:lnTo>
                  <a:lnTo>
                    <a:pt x="272" y="50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8" name="Freeform 45"/>
            <p:cNvSpPr/>
            <p:nvPr/>
          </p:nvSpPr>
          <p:spPr bwMode="auto">
            <a:xfrm>
              <a:off x="6733" y="2116"/>
              <a:ext cx="687" cy="1093"/>
            </a:xfrm>
            <a:custGeom>
              <a:avLst/>
              <a:gdLst>
                <a:gd name="T0" fmla="*/ 173 w 687"/>
                <a:gd name="T1" fmla="*/ 0 h 1093"/>
                <a:gd name="T2" fmla="*/ 0 w 687"/>
                <a:gd name="T3" fmla="*/ 83 h 1093"/>
                <a:gd name="T4" fmla="*/ 0 w 687"/>
                <a:gd name="T5" fmla="*/ 272 h 1093"/>
                <a:gd name="T6" fmla="*/ 453 w 687"/>
                <a:gd name="T7" fmla="*/ 1093 h 1093"/>
                <a:gd name="T8" fmla="*/ 687 w 687"/>
                <a:gd name="T9" fmla="*/ 976 h 1093"/>
                <a:gd name="T10" fmla="*/ 173 w 687"/>
                <a:gd name="T11" fmla="*/ 0 h 1093"/>
              </a:gdLst>
              <a:ahLst/>
              <a:cxnLst>
                <a:cxn ang="0">
                  <a:pos x="T0" y="T1"/>
                </a:cxn>
                <a:cxn ang="0">
                  <a:pos x="T2" y="T3"/>
                </a:cxn>
                <a:cxn ang="0">
                  <a:pos x="T4" y="T5"/>
                </a:cxn>
                <a:cxn ang="0">
                  <a:pos x="T6" y="T7"/>
                </a:cxn>
                <a:cxn ang="0">
                  <a:pos x="T8" y="T9"/>
                </a:cxn>
                <a:cxn ang="0">
                  <a:pos x="T10" y="T11"/>
                </a:cxn>
              </a:cxnLst>
              <a:rect l="0" t="0" r="r" b="b"/>
              <a:pathLst>
                <a:path w="687" h="1093">
                  <a:moveTo>
                    <a:pt x="173" y="0"/>
                  </a:moveTo>
                  <a:lnTo>
                    <a:pt x="0" y="83"/>
                  </a:lnTo>
                  <a:lnTo>
                    <a:pt x="0" y="272"/>
                  </a:lnTo>
                  <a:lnTo>
                    <a:pt x="453" y="1093"/>
                  </a:lnTo>
                  <a:lnTo>
                    <a:pt x="687" y="976"/>
                  </a:lnTo>
                  <a:lnTo>
                    <a:pt x="173"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39" name="Oval 46"/>
            <p:cNvSpPr>
              <a:spLocks noChangeArrowheads="1"/>
            </p:cNvSpPr>
            <p:nvPr/>
          </p:nvSpPr>
          <p:spPr bwMode="auto">
            <a:xfrm>
              <a:off x="7114" y="3028"/>
              <a:ext cx="326" cy="286"/>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0" name="Freeform 47"/>
            <p:cNvSpPr/>
            <p:nvPr/>
          </p:nvSpPr>
          <p:spPr bwMode="auto">
            <a:xfrm>
              <a:off x="6368" y="3028"/>
              <a:ext cx="973" cy="330"/>
            </a:xfrm>
            <a:custGeom>
              <a:avLst/>
              <a:gdLst>
                <a:gd name="T0" fmla="*/ 483 w 483"/>
                <a:gd name="T1" fmla="*/ 136 h 164"/>
                <a:gd name="T2" fmla="*/ 33 w 483"/>
                <a:gd name="T3" fmla="*/ 142 h 164"/>
                <a:gd name="T4" fmla="*/ 1 w 483"/>
                <a:gd name="T5" fmla="*/ 32 h 164"/>
                <a:gd name="T6" fmla="*/ 451 w 483"/>
                <a:gd name="T7" fmla="*/ 0 h 164"/>
                <a:gd name="T8" fmla="*/ 483 w 483"/>
                <a:gd name="T9" fmla="*/ 136 h 164"/>
              </a:gdLst>
              <a:ahLst/>
              <a:cxnLst>
                <a:cxn ang="0">
                  <a:pos x="T0" y="T1"/>
                </a:cxn>
                <a:cxn ang="0">
                  <a:pos x="T2" y="T3"/>
                </a:cxn>
                <a:cxn ang="0">
                  <a:pos x="T4" y="T5"/>
                </a:cxn>
                <a:cxn ang="0">
                  <a:pos x="T6" y="T7"/>
                </a:cxn>
                <a:cxn ang="0">
                  <a:pos x="T8" y="T9"/>
                </a:cxn>
              </a:cxnLst>
              <a:rect l="0" t="0" r="r" b="b"/>
              <a:pathLst>
                <a:path w="483" h="164">
                  <a:moveTo>
                    <a:pt x="483" y="136"/>
                  </a:moveTo>
                  <a:cubicBezTo>
                    <a:pt x="458" y="152"/>
                    <a:pt x="66" y="164"/>
                    <a:pt x="33" y="142"/>
                  </a:cubicBezTo>
                  <a:cubicBezTo>
                    <a:pt x="0" y="121"/>
                    <a:pt x="1" y="32"/>
                    <a:pt x="1" y="32"/>
                  </a:cubicBezTo>
                  <a:cubicBezTo>
                    <a:pt x="112" y="1"/>
                    <a:pt x="451" y="0"/>
                    <a:pt x="451" y="0"/>
                  </a:cubicBezTo>
                  <a:lnTo>
                    <a:pt x="483" y="136"/>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1" name="Freeform 48"/>
            <p:cNvSpPr/>
            <p:nvPr/>
          </p:nvSpPr>
          <p:spPr bwMode="auto">
            <a:xfrm>
              <a:off x="3640" y="3657"/>
              <a:ext cx="4042" cy="661"/>
            </a:xfrm>
            <a:custGeom>
              <a:avLst/>
              <a:gdLst>
                <a:gd name="T0" fmla="*/ 4038 w 4042"/>
                <a:gd name="T1" fmla="*/ 661 h 661"/>
                <a:gd name="T2" fmla="*/ 0 w 4042"/>
                <a:gd name="T3" fmla="*/ 661 h 661"/>
                <a:gd name="T4" fmla="*/ 272 w 4042"/>
                <a:gd name="T5" fmla="*/ 0 h 661"/>
                <a:gd name="T6" fmla="*/ 4042 w 4042"/>
                <a:gd name="T7" fmla="*/ 0 h 661"/>
                <a:gd name="T8" fmla="*/ 4038 w 4042"/>
                <a:gd name="T9" fmla="*/ 661 h 661"/>
              </a:gdLst>
              <a:ahLst/>
              <a:cxnLst>
                <a:cxn ang="0">
                  <a:pos x="T0" y="T1"/>
                </a:cxn>
                <a:cxn ang="0">
                  <a:pos x="T2" y="T3"/>
                </a:cxn>
                <a:cxn ang="0">
                  <a:pos x="T4" y="T5"/>
                </a:cxn>
                <a:cxn ang="0">
                  <a:pos x="T6" y="T7"/>
                </a:cxn>
                <a:cxn ang="0">
                  <a:pos x="T8" y="T9"/>
                </a:cxn>
              </a:cxnLst>
              <a:rect l="0" t="0" r="r" b="b"/>
              <a:pathLst>
                <a:path w="4042" h="661">
                  <a:moveTo>
                    <a:pt x="4038" y="661"/>
                  </a:moveTo>
                  <a:lnTo>
                    <a:pt x="0" y="661"/>
                  </a:lnTo>
                  <a:lnTo>
                    <a:pt x="272" y="0"/>
                  </a:lnTo>
                  <a:lnTo>
                    <a:pt x="4042" y="0"/>
                  </a:lnTo>
                  <a:lnTo>
                    <a:pt x="4038" y="661"/>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2" name="Freeform 49"/>
            <p:cNvSpPr/>
            <p:nvPr/>
          </p:nvSpPr>
          <p:spPr bwMode="auto">
            <a:xfrm>
              <a:off x="3640" y="3657"/>
              <a:ext cx="4042" cy="661"/>
            </a:xfrm>
            <a:custGeom>
              <a:avLst/>
              <a:gdLst>
                <a:gd name="T0" fmla="*/ 4038 w 4042"/>
                <a:gd name="T1" fmla="*/ 661 h 661"/>
                <a:gd name="T2" fmla="*/ 0 w 4042"/>
                <a:gd name="T3" fmla="*/ 661 h 661"/>
                <a:gd name="T4" fmla="*/ 272 w 4042"/>
                <a:gd name="T5" fmla="*/ 0 h 661"/>
                <a:gd name="T6" fmla="*/ 4042 w 4042"/>
                <a:gd name="T7" fmla="*/ 0 h 661"/>
                <a:gd name="T8" fmla="*/ 4038 w 4042"/>
                <a:gd name="T9" fmla="*/ 661 h 661"/>
              </a:gdLst>
              <a:ahLst/>
              <a:cxnLst>
                <a:cxn ang="0">
                  <a:pos x="T0" y="T1"/>
                </a:cxn>
                <a:cxn ang="0">
                  <a:pos x="T2" y="T3"/>
                </a:cxn>
                <a:cxn ang="0">
                  <a:pos x="T4" y="T5"/>
                </a:cxn>
                <a:cxn ang="0">
                  <a:pos x="T6" y="T7"/>
                </a:cxn>
                <a:cxn ang="0">
                  <a:pos x="T8" y="T9"/>
                </a:cxn>
              </a:cxnLst>
              <a:rect l="0" t="0" r="r" b="b"/>
              <a:pathLst>
                <a:path w="4042" h="661">
                  <a:moveTo>
                    <a:pt x="4038" y="661"/>
                  </a:moveTo>
                  <a:lnTo>
                    <a:pt x="0" y="661"/>
                  </a:lnTo>
                  <a:lnTo>
                    <a:pt x="272" y="0"/>
                  </a:lnTo>
                  <a:lnTo>
                    <a:pt x="4042" y="0"/>
                  </a:lnTo>
                  <a:lnTo>
                    <a:pt x="4038" y="6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3" name="Freeform 50"/>
            <p:cNvSpPr/>
            <p:nvPr/>
          </p:nvSpPr>
          <p:spPr bwMode="auto">
            <a:xfrm>
              <a:off x="3912" y="3657"/>
              <a:ext cx="3770" cy="310"/>
            </a:xfrm>
            <a:custGeom>
              <a:avLst/>
              <a:gdLst>
                <a:gd name="T0" fmla="*/ 3770 w 3770"/>
                <a:gd name="T1" fmla="*/ 0 h 310"/>
                <a:gd name="T2" fmla="*/ 0 w 3770"/>
                <a:gd name="T3" fmla="*/ 0 h 310"/>
                <a:gd name="T4" fmla="*/ 3770 w 3770"/>
                <a:gd name="T5" fmla="*/ 0 h 310"/>
                <a:gd name="T6" fmla="*/ 3768 w 3770"/>
                <a:gd name="T7" fmla="*/ 310 h 310"/>
                <a:gd name="T8" fmla="*/ 3770 w 3770"/>
                <a:gd name="T9" fmla="*/ 310 h 310"/>
                <a:gd name="T10" fmla="*/ 3770 w 3770"/>
                <a:gd name="T11" fmla="*/ 0 h 310"/>
              </a:gdLst>
              <a:ahLst/>
              <a:cxnLst>
                <a:cxn ang="0">
                  <a:pos x="T0" y="T1"/>
                </a:cxn>
                <a:cxn ang="0">
                  <a:pos x="T2" y="T3"/>
                </a:cxn>
                <a:cxn ang="0">
                  <a:pos x="T4" y="T5"/>
                </a:cxn>
                <a:cxn ang="0">
                  <a:pos x="T6" y="T7"/>
                </a:cxn>
                <a:cxn ang="0">
                  <a:pos x="T8" y="T9"/>
                </a:cxn>
                <a:cxn ang="0">
                  <a:pos x="T10" y="T11"/>
                </a:cxn>
              </a:cxnLst>
              <a:rect l="0" t="0" r="r" b="b"/>
              <a:pathLst>
                <a:path w="3770" h="310">
                  <a:moveTo>
                    <a:pt x="3770" y="0"/>
                  </a:moveTo>
                  <a:lnTo>
                    <a:pt x="0" y="0"/>
                  </a:lnTo>
                  <a:lnTo>
                    <a:pt x="3770" y="0"/>
                  </a:lnTo>
                  <a:lnTo>
                    <a:pt x="3768" y="310"/>
                  </a:lnTo>
                  <a:lnTo>
                    <a:pt x="3770" y="310"/>
                  </a:lnTo>
                  <a:lnTo>
                    <a:pt x="3770" y="0"/>
                  </a:lnTo>
                  <a:close/>
                </a:path>
              </a:pathLst>
            </a:custGeom>
            <a:solidFill>
              <a:srgbClr val="F2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4" name="Freeform 51"/>
            <p:cNvSpPr/>
            <p:nvPr/>
          </p:nvSpPr>
          <p:spPr bwMode="auto">
            <a:xfrm>
              <a:off x="3912" y="3657"/>
              <a:ext cx="3770" cy="310"/>
            </a:xfrm>
            <a:custGeom>
              <a:avLst/>
              <a:gdLst>
                <a:gd name="T0" fmla="*/ 3770 w 3770"/>
                <a:gd name="T1" fmla="*/ 0 h 310"/>
                <a:gd name="T2" fmla="*/ 0 w 3770"/>
                <a:gd name="T3" fmla="*/ 0 h 310"/>
                <a:gd name="T4" fmla="*/ 3770 w 3770"/>
                <a:gd name="T5" fmla="*/ 0 h 310"/>
                <a:gd name="T6" fmla="*/ 3768 w 3770"/>
                <a:gd name="T7" fmla="*/ 310 h 310"/>
                <a:gd name="T8" fmla="*/ 3770 w 3770"/>
                <a:gd name="T9" fmla="*/ 310 h 310"/>
                <a:gd name="T10" fmla="*/ 3770 w 3770"/>
                <a:gd name="T11" fmla="*/ 0 h 310"/>
              </a:gdLst>
              <a:ahLst/>
              <a:cxnLst>
                <a:cxn ang="0">
                  <a:pos x="T0" y="T1"/>
                </a:cxn>
                <a:cxn ang="0">
                  <a:pos x="T2" y="T3"/>
                </a:cxn>
                <a:cxn ang="0">
                  <a:pos x="T4" y="T5"/>
                </a:cxn>
                <a:cxn ang="0">
                  <a:pos x="T6" y="T7"/>
                </a:cxn>
                <a:cxn ang="0">
                  <a:pos x="T8" y="T9"/>
                </a:cxn>
                <a:cxn ang="0">
                  <a:pos x="T10" y="T11"/>
                </a:cxn>
              </a:cxnLst>
              <a:rect l="0" t="0" r="r" b="b"/>
              <a:pathLst>
                <a:path w="3770" h="310">
                  <a:moveTo>
                    <a:pt x="3770" y="0"/>
                  </a:moveTo>
                  <a:lnTo>
                    <a:pt x="0" y="0"/>
                  </a:lnTo>
                  <a:lnTo>
                    <a:pt x="3770" y="0"/>
                  </a:lnTo>
                  <a:lnTo>
                    <a:pt x="3768" y="310"/>
                  </a:lnTo>
                  <a:lnTo>
                    <a:pt x="3770" y="310"/>
                  </a:lnTo>
                  <a:lnTo>
                    <a:pt x="37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5" name="Freeform 52"/>
            <p:cNvSpPr/>
            <p:nvPr/>
          </p:nvSpPr>
          <p:spPr bwMode="auto">
            <a:xfrm>
              <a:off x="3785" y="3657"/>
              <a:ext cx="3897" cy="310"/>
            </a:xfrm>
            <a:custGeom>
              <a:avLst/>
              <a:gdLst>
                <a:gd name="T0" fmla="*/ 3897 w 3897"/>
                <a:gd name="T1" fmla="*/ 0 h 310"/>
                <a:gd name="T2" fmla="*/ 127 w 3897"/>
                <a:gd name="T3" fmla="*/ 0 h 310"/>
                <a:gd name="T4" fmla="*/ 0 w 3897"/>
                <a:gd name="T5" fmla="*/ 310 h 310"/>
                <a:gd name="T6" fmla="*/ 3895 w 3897"/>
                <a:gd name="T7" fmla="*/ 310 h 310"/>
                <a:gd name="T8" fmla="*/ 3897 w 3897"/>
                <a:gd name="T9" fmla="*/ 0 h 310"/>
              </a:gdLst>
              <a:ahLst/>
              <a:cxnLst>
                <a:cxn ang="0">
                  <a:pos x="T0" y="T1"/>
                </a:cxn>
                <a:cxn ang="0">
                  <a:pos x="T2" y="T3"/>
                </a:cxn>
                <a:cxn ang="0">
                  <a:pos x="T4" y="T5"/>
                </a:cxn>
                <a:cxn ang="0">
                  <a:pos x="T6" y="T7"/>
                </a:cxn>
                <a:cxn ang="0">
                  <a:pos x="T8" y="T9"/>
                </a:cxn>
              </a:cxnLst>
              <a:rect l="0" t="0" r="r" b="b"/>
              <a:pathLst>
                <a:path w="3897" h="310">
                  <a:moveTo>
                    <a:pt x="3897" y="0"/>
                  </a:moveTo>
                  <a:lnTo>
                    <a:pt x="127" y="0"/>
                  </a:lnTo>
                  <a:lnTo>
                    <a:pt x="0" y="310"/>
                  </a:lnTo>
                  <a:lnTo>
                    <a:pt x="3895" y="310"/>
                  </a:lnTo>
                  <a:lnTo>
                    <a:pt x="3897" y="0"/>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6" name="Freeform 53"/>
            <p:cNvSpPr/>
            <p:nvPr/>
          </p:nvSpPr>
          <p:spPr bwMode="auto">
            <a:xfrm>
              <a:off x="3785" y="3657"/>
              <a:ext cx="3897" cy="310"/>
            </a:xfrm>
            <a:custGeom>
              <a:avLst/>
              <a:gdLst>
                <a:gd name="T0" fmla="*/ 3897 w 3897"/>
                <a:gd name="T1" fmla="*/ 0 h 310"/>
                <a:gd name="T2" fmla="*/ 127 w 3897"/>
                <a:gd name="T3" fmla="*/ 0 h 310"/>
                <a:gd name="T4" fmla="*/ 0 w 3897"/>
                <a:gd name="T5" fmla="*/ 310 h 310"/>
                <a:gd name="T6" fmla="*/ 3895 w 3897"/>
                <a:gd name="T7" fmla="*/ 310 h 310"/>
                <a:gd name="T8" fmla="*/ 3897 w 3897"/>
                <a:gd name="T9" fmla="*/ 0 h 310"/>
              </a:gdLst>
              <a:ahLst/>
              <a:cxnLst>
                <a:cxn ang="0">
                  <a:pos x="T0" y="T1"/>
                </a:cxn>
                <a:cxn ang="0">
                  <a:pos x="T2" y="T3"/>
                </a:cxn>
                <a:cxn ang="0">
                  <a:pos x="T4" y="T5"/>
                </a:cxn>
                <a:cxn ang="0">
                  <a:pos x="T6" y="T7"/>
                </a:cxn>
                <a:cxn ang="0">
                  <a:pos x="T8" y="T9"/>
                </a:cxn>
              </a:cxnLst>
              <a:rect l="0" t="0" r="r" b="b"/>
              <a:pathLst>
                <a:path w="3897" h="310">
                  <a:moveTo>
                    <a:pt x="3897" y="0"/>
                  </a:moveTo>
                  <a:lnTo>
                    <a:pt x="127" y="0"/>
                  </a:lnTo>
                  <a:lnTo>
                    <a:pt x="0" y="310"/>
                  </a:lnTo>
                  <a:lnTo>
                    <a:pt x="3895" y="310"/>
                  </a:lnTo>
                  <a:lnTo>
                    <a:pt x="38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7" name="Freeform 54"/>
            <p:cNvSpPr/>
            <p:nvPr/>
          </p:nvSpPr>
          <p:spPr bwMode="auto">
            <a:xfrm>
              <a:off x="3463" y="3334"/>
              <a:ext cx="4215" cy="363"/>
            </a:xfrm>
            <a:custGeom>
              <a:avLst/>
              <a:gdLst>
                <a:gd name="T0" fmla="*/ 2092 w 2092"/>
                <a:gd name="T1" fmla="*/ 180 h 180"/>
                <a:gd name="T2" fmla="*/ 89 w 2092"/>
                <a:gd name="T3" fmla="*/ 180 h 180"/>
                <a:gd name="T4" fmla="*/ 0 w 2092"/>
                <a:gd name="T5" fmla="*/ 91 h 180"/>
                <a:gd name="T6" fmla="*/ 0 w 2092"/>
                <a:gd name="T7" fmla="*/ 89 h 180"/>
                <a:gd name="T8" fmla="*/ 89 w 2092"/>
                <a:gd name="T9" fmla="*/ 0 h 180"/>
                <a:gd name="T10" fmla="*/ 2092 w 2092"/>
                <a:gd name="T11" fmla="*/ 0 h 180"/>
                <a:gd name="T12" fmla="*/ 2092 w 2092"/>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2092" h="180">
                  <a:moveTo>
                    <a:pt x="2092" y="180"/>
                  </a:moveTo>
                  <a:cubicBezTo>
                    <a:pt x="89" y="180"/>
                    <a:pt x="89" y="180"/>
                    <a:pt x="89" y="180"/>
                  </a:cubicBezTo>
                  <a:cubicBezTo>
                    <a:pt x="40" y="180"/>
                    <a:pt x="0" y="140"/>
                    <a:pt x="0" y="91"/>
                  </a:cubicBezTo>
                  <a:cubicBezTo>
                    <a:pt x="0" y="89"/>
                    <a:pt x="0" y="89"/>
                    <a:pt x="0" y="89"/>
                  </a:cubicBezTo>
                  <a:cubicBezTo>
                    <a:pt x="0" y="40"/>
                    <a:pt x="40" y="0"/>
                    <a:pt x="89" y="0"/>
                  </a:cubicBezTo>
                  <a:cubicBezTo>
                    <a:pt x="2092" y="0"/>
                    <a:pt x="2092" y="0"/>
                    <a:pt x="2092" y="0"/>
                  </a:cubicBezTo>
                  <a:lnTo>
                    <a:pt x="2092" y="180"/>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8" name="Freeform 55"/>
            <p:cNvSpPr/>
            <p:nvPr/>
          </p:nvSpPr>
          <p:spPr bwMode="auto">
            <a:xfrm>
              <a:off x="4873" y="3205"/>
              <a:ext cx="1524" cy="137"/>
            </a:xfrm>
            <a:custGeom>
              <a:avLst/>
              <a:gdLst>
                <a:gd name="T0" fmla="*/ 756 w 756"/>
                <a:gd name="T1" fmla="*/ 35 h 68"/>
                <a:gd name="T2" fmla="*/ 723 w 756"/>
                <a:gd name="T3" fmla="*/ 68 h 68"/>
                <a:gd name="T4" fmla="*/ 33 w 756"/>
                <a:gd name="T5" fmla="*/ 68 h 68"/>
                <a:gd name="T6" fmla="*/ 0 w 756"/>
                <a:gd name="T7" fmla="*/ 35 h 68"/>
                <a:gd name="T8" fmla="*/ 0 w 756"/>
                <a:gd name="T9" fmla="*/ 33 h 68"/>
                <a:gd name="T10" fmla="*/ 33 w 756"/>
                <a:gd name="T11" fmla="*/ 0 h 68"/>
                <a:gd name="T12" fmla="*/ 723 w 756"/>
                <a:gd name="T13" fmla="*/ 0 h 68"/>
                <a:gd name="T14" fmla="*/ 756 w 756"/>
                <a:gd name="T15" fmla="*/ 33 h 68"/>
                <a:gd name="T16" fmla="*/ 756 w 756"/>
                <a:gd name="T17"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6" h="68">
                  <a:moveTo>
                    <a:pt x="756" y="35"/>
                  </a:moveTo>
                  <a:cubicBezTo>
                    <a:pt x="756" y="53"/>
                    <a:pt x="741" y="68"/>
                    <a:pt x="723" y="68"/>
                  </a:cubicBezTo>
                  <a:cubicBezTo>
                    <a:pt x="33" y="68"/>
                    <a:pt x="33" y="68"/>
                    <a:pt x="33" y="68"/>
                  </a:cubicBezTo>
                  <a:cubicBezTo>
                    <a:pt x="15" y="68"/>
                    <a:pt x="0" y="53"/>
                    <a:pt x="0" y="35"/>
                  </a:cubicBezTo>
                  <a:cubicBezTo>
                    <a:pt x="0" y="33"/>
                    <a:pt x="0" y="33"/>
                    <a:pt x="0" y="33"/>
                  </a:cubicBezTo>
                  <a:cubicBezTo>
                    <a:pt x="0" y="15"/>
                    <a:pt x="15" y="0"/>
                    <a:pt x="33" y="0"/>
                  </a:cubicBezTo>
                  <a:cubicBezTo>
                    <a:pt x="723" y="0"/>
                    <a:pt x="723" y="0"/>
                    <a:pt x="723" y="0"/>
                  </a:cubicBezTo>
                  <a:cubicBezTo>
                    <a:pt x="741" y="0"/>
                    <a:pt x="756" y="15"/>
                    <a:pt x="756" y="33"/>
                  </a:cubicBezTo>
                  <a:cubicBezTo>
                    <a:pt x="756" y="35"/>
                    <a:pt x="756" y="35"/>
                    <a:pt x="756" y="35"/>
                  </a:cubicBezTo>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49" name="Freeform 56"/>
            <p:cNvSpPr/>
            <p:nvPr/>
          </p:nvSpPr>
          <p:spPr bwMode="auto">
            <a:xfrm>
              <a:off x="3939" y="1649"/>
              <a:ext cx="2143" cy="1368"/>
            </a:xfrm>
            <a:custGeom>
              <a:avLst/>
              <a:gdLst>
                <a:gd name="T0" fmla="*/ 1064 w 1064"/>
                <a:gd name="T1" fmla="*/ 644 h 679"/>
                <a:gd name="T2" fmla="*/ 1027 w 1064"/>
                <a:gd name="T3" fmla="*/ 679 h 679"/>
                <a:gd name="T4" fmla="*/ 28 w 1064"/>
                <a:gd name="T5" fmla="*/ 653 h 679"/>
                <a:gd name="T6" fmla="*/ 0 w 1064"/>
                <a:gd name="T7" fmla="*/ 620 h 679"/>
                <a:gd name="T8" fmla="*/ 0 w 1064"/>
                <a:gd name="T9" fmla="*/ 82 h 679"/>
                <a:gd name="T10" fmla="*/ 28 w 1064"/>
                <a:gd name="T11" fmla="*/ 49 h 679"/>
                <a:gd name="T12" fmla="*/ 1027 w 1064"/>
                <a:gd name="T13" fmla="*/ 1 h 679"/>
                <a:gd name="T14" fmla="*/ 1064 w 1064"/>
                <a:gd name="T15" fmla="*/ 35 h 679"/>
                <a:gd name="T16" fmla="*/ 1064 w 1064"/>
                <a:gd name="T17" fmla="*/ 644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4" h="679">
                  <a:moveTo>
                    <a:pt x="1064" y="644"/>
                  </a:moveTo>
                  <a:cubicBezTo>
                    <a:pt x="1064" y="664"/>
                    <a:pt x="1047" y="679"/>
                    <a:pt x="1027" y="679"/>
                  </a:cubicBezTo>
                  <a:cubicBezTo>
                    <a:pt x="28" y="653"/>
                    <a:pt x="28" y="653"/>
                    <a:pt x="28" y="653"/>
                  </a:cubicBezTo>
                  <a:cubicBezTo>
                    <a:pt x="13" y="652"/>
                    <a:pt x="0" y="638"/>
                    <a:pt x="0" y="620"/>
                  </a:cubicBezTo>
                  <a:cubicBezTo>
                    <a:pt x="0" y="82"/>
                    <a:pt x="0" y="82"/>
                    <a:pt x="0" y="82"/>
                  </a:cubicBezTo>
                  <a:cubicBezTo>
                    <a:pt x="0" y="64"/>
                    <a:pt x="12" y="49"/>
                    <a:pt x="28" y="49"/>
                  </a:cubicBezTo>
                  <a:cubicBezTo>
                    <a:pt x="1027" y="1"/>
                    <a:pt x="1027" y="1"/>
                    <a:pt x="1027" y="1"/>
                  </a:cubicBezTo>
                  <a:cubicBezTo>
                    <a:pt x="1047" y="0"/>
                    <a:pt x="1064" y="15"/>
                    <a:pt x="1064" y="35"/>
                  </a:cubicBezTo>
                  <a:cubicBezTo>
                    <a:pt x="1064" y="644"/>
                    <a:pt x="1064" y="644"/>
                    <a:pt x="1064" y="644"/>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50" name="Freeform 57"/>
            <p:cNvSpPr>
              <a:spLocks noEditPoints="1"/>
            </p:cNvSpPr>
            <p:nvPr/>
          </p:nvSpPr>
          <p:spPr bwMode="auto">
            <a:xfrm>
              <a:off x="3939" y="1651"/>
              <a:ext cx="2143" cy="1366"/>
            </a:xfrm>
            <a:custGeom>
              <a:avLst/>
              <a:gdLst>
                <a:gd name="T0" fmla="*/ 283 w 1064"/>
                <a:gd name="T1" fmla="*/ 448 h 678"/>
                <a:gd name="T2" fmla="*/ 0 w 1064"/>
                <a:gd name="T3" fmla="*/ 619 h 678"/>
                <a:gd name="T4" fmla="*/ 28 w 1064"/>
                <a:gd name="T5" fmla="*/ 652 h 678"/>
                <a:gd name="T6" fmla="*/ 244 w 1064"/>
                <a:gd name="T7" fmla="*/ 657 h 678"/>
                <a:gd name="T8" fmla="*/ 244 w 1064"/>
                <a:gd name="T9" fmla="*/ 606 h 678"/>
                <a:gd name="T10" fmla="*/ 241 w 1064"/>
                <a:gd name="T11" fmla="*/ 571 h 678"/>
                <a:gd name="T12" fmla="*/ 283 w 1064"/>
                <a:gd name="T13" fmla="*/ 448 h 678"/>
                <a:gd name="T14" fmla="*/ 1029 w 1064"/>
                <a:gd name="T15" fmla="*/ 0 h 678"/>
                <a:gd name="T16" fmla="*/ 1027 w 1064"/>
                <a:gd name="T17" fmla="*/ 0 h 678"/>
                <a:gd name="T18" fmla="*/ 1027 w 1064"/>
                <a:gd name="T19" fmla="*/ 0 h 678"/>
                <a:gd name="T20" fmla="*/ 388 w 1064"/>
                <a:gd name="T21" fmla="*/ 385 h 678"/>
                <a:gd name="T22" fmla="*/ 416 w 1064"/>
                <a:gd name="T23" fmla="*/ 383 h 678"/>
                <a:gd name="T24" fmla="*/ 417 w 1064"/>
                <a:gd name="T25" fmla="*/ 383 h 678"/>
                <a:gd name="T26" fmla="*/ 597 w 1064"/>
                <a:gd name="T27" fmla="*/ 577 h 678"/>
                <a:gd name="T28" fmla="*/ 592 w 1064"/>
                <a:gd name="T29" fmla="*/ 624 h 678"/>
                <a:gd name="T30" fmla="*/ 592 w 1064"/>
                <a:gd name="T31" fmla="*/ 666 h 678"/>
                <a:gd name="T32" fmla="*/ 1027 w 1064"/>
                <a:gd name="T33" fmla="*/ 678 h 678"/>
                <a:gd name="T34" fmla="*/ 1028 w 1064"/>
                <a:gd name="T35" fmla="*/ 678 h 678"/>
                <a:gd name="T36" fmla="*/ 1064 w 1064"/>
                <a:gd name="T37" fmla="*/ 643 h 678"/>
                <a:gd name="T38" fmla="*/ 1064 w 1064"/>
                <a:gd name="T39" fmla="*/ 359 h 678"/>
                <a:gd name="T40" fmla="*/ 1064 w 1064"/>
                <a:gd name="T41" fmla="*/ 211 h 678"/>
                <a:gd name="T42" fmla="*/ 1064 w 1064"/>
                <a:gd name="T43" fmla="*/ 34 h 678"/>
                <a:gd name="T44" fmla="*/ 1029 w 1064"/>
                <a:gd name="T45"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4" h="678">
                  <a:moveTo>
                    <a:pt x="283" y="448"/>
                  </a:moveTo>
                  <a:cubicBezTo>
                    <a:pt x="0" y="619"/>
                    <a:pt x="0" y="619"/>
                    <a:pt x="0" y="619"/>
                  </a:cubicBezTo>
                  <a:cubicBezTo>
                    <a:pt x="0" y="637"/>
                    <a:pt x="13" y="651"/>
                    <a:pt x="28" y="652"/>
                  </a:cubicBezTo>
                  <a:cubicBezTo>
                    <a:pt x="244" y="657"/>
                    <a:pt x="244" y="657"/>
                    <a:pt x="244" y="657"/>
                  </a:cubicBezTo>
                  <a:cubicBezTo>
                    <a:pt x="244" y="606"/>
                    <a:pt x="244" y="606"/>
                    <a:pt x="244" y="606"/>
                  </a:cubicBezTo>
                  <a:cubicBezTo>
                    <a:pt x="242" y="595"/>
                    <a:pt x="241" y="583"/>
                    <a:pt x="241" y="571"/>
                  </a:cubicBezTo>
                  <a:cubicBezTo>
                    <a:pt x="241" y="524"/>
                    <a:pt x="257" y="481"/>
                    <a:pt x="283" y="448"/>
                  </a:cubicBezTo>
                  <a:moveTo>
                    <a:pt x="1029" y="0"/>
                  </a:moveTo>
                  <a:cubicBezTo>
                    <a:pt x="1029" y="0"/>
                    <a:pt x="1028" y="0"/>
                    <a:pt x="1027" y="0"/>
                  </a:cubicBezTo>
                  <a:cubicBezTo>
                    <a:pt x="1027" y="0"/>
                    <a:pt x="1027" y="0"/>
                    <a:pt x="1027" y="0"/>
                  </a:cubicBezTo>
                  <a:cubicBezTo>
                    <a:pt x="388" y="385"/>
                    <a:pt x="388" y="385"/>
                    <a:pt x="388" y="385"/>
                  </a:cubicBezTo>
                  <a:cubicBezTo>
                    <a:pt x="397" y="384"/>
                    <a:pt x="406" y="383"/>
                    <a:pt x="416" y="383"/>
                  </a:cubicBezTo>
                  <a:cubicBezTo>
                    <a:pt x="416" y="383"/>
                    <a:pt x="416" y="383"/>
                    <a:pt x="417" y="383"/>
                  </a:cubicBezTo>
                  <a:cubicBezTo>
                    <a:pt x="516" y="383"/>
                    <a:pt x="597" y="469"/>
                    <a:pt x="597" y="577"/>
                  </a:cubicBezTo>
                  <a:cubicBezTo>
                    <a:pt x="597" y="593"/>
                    <a:pt x="595" y="609"/>
                    <a:pt x="592" y="624"/>
                  </a:cubicBezTo>
                  <a:cubicBezTo>
                    <a:pt x="592" y="666"/>
                    <a:pt x="592" y="666"/>
                    <a:pt x="592" y="666"/>
                  </a:cubicBezTo>
                  <a:cubicBezTo>
                    <a:pt x="1027" y="678"/>
                    <a:pt x="1027" y="678"/>
                    <a:pt x="1027" y="678"/>
                  </a:cubicBezTo>
                  <a:cubicBezTo>
                    <a:pt x="1028" y="678"/>
                    <a:pt x="1028" y="678"/>
                    <a:pt x="1028" y="678"/>
                  </a:cubicBezTo>
                  <a:cubicBezTo>
                    <a:pt x="1048" y="678"/>
                    <a:pt x="1064" y="662"/>
                    <a:pt x="1064" y="643"/>
                  </a:cubicBezTo>
                  <a:cubicBezTo>
                    <a:pt x="1064" y="359"/>
                    <a:pt x="1064" y="359"/>
                    <a:pt x="1064" y="359"/>
                  </a:cubicBezTo>
                  <a:cubicBezTo>
                    <a:pt x="1064" y="211"/>
                    <a:pt x="1064" y="211"/>
                    <a:pt x="1064" y="211"/>
                  </a:cubicBezTo>
                  <a:cubicBezTo>
                    <a:pt x="1064" y="34"/>
                    <a:pt x="1064" y="34"/>
                    <a:pt x="1064" y="34"/>
                  </a:cubicBezTo>
                  <a:cubicBezTo>
                    <a:pt x="1064" y="15"/>
                    <a:pt x="1048" y="0"/>
                    <a:pt x="1029" y="0"/>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51" name="Freeform 58"/>
            <p:cNvSpPr/>
            <p:nvPr/>
          </p:nvSpPr>
          <p:spPr bwMode="auto">
            <a:xfrm>
              <a:off x="4424" y="2421"/>
              <a:ext cx="717" cy="895"/>
            </a:xfrm>
            <a:custGeom>
              <a:avLst/>
              <a:gdLst>
                <a:gd name="T0" fmla="*/ 356 w 356"/>
                <a:gd name="T1" fmla="*/ 195 h 444"/>
                <a:gd name="T2" fmla="*/ 175 w 356"/>
                <a:gd name="T3" fmla="*/ 1 h 444"/>
                <a:gd name="T4" fmla="*/ 0 w 356"/>
                <a:gd name="T5" fmla="*/ 189 h 444"/>
                <a:gd name="T6" fmla="*/ 3 w 356"/>
                <a:gd name="T7" fmla="*/ 224 h 444"/>
                <a:gd name="T8" fmla="*/ 3 w 356"/>
                <a:gd name="T9" fmla="*/ 427 h 444"/>
                <a:gd name="T10" fmla="*/ 351 w 356"/>
                <a:gd name="T11" fmla="*/ 444 h 444"/>
                <a:gd name="T12" fmla="*/ 351 w 356"/>
                <a:gd name="T13" fmla="*/ 242 h 444"/>
                <a:gd name="T14" fmla="*/ 356 w 356"/>
                <a:gd name="T15" fmla="*/ 195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6" h="444">
                  <a:moveTo>
                    <a:pt x="356" y="195"/>
                  </a:moveTo>
                  <a:cubicBezTo>
                    <a:pt x="356" y="87"/>
                    <a:pt x="274" y="0"/>
                    <a:pt x="175" y="1"/>
                  </a:cubicBezTo>
                  <a:cubicBezTo>
                    <a:pt x="77" y="1"/>
                    <a:pt x="0" y="86"/>
                    <a:pt x="0" y="189"/>
                  </a:cubicBezTo>
                  <a:cubicBezTo>
                    <a:pt x="0" y="201"/>
                    <a:pt x="1" y="213"/>
                    <a:pt x="3" y="224"/>
                  </a:cubicBezTo>
                  <a:cubicBezTo>
                    <a:pt x="3" y="427"/>
                    <a:pt x="3" y="427"/>
                    <a:pt x="3" y="427"/>
                  </a:cubicBezTo>
                  <a:cubicBezTo>
                    <a:pt x="351" y="444"/>
                    <a:pt x="351" y="444"/>
                    <a:pt x="351" y="444"/>
                  </a:cubicBezTo>
                  <a:cubicBezTo>
                    <a:pt x="351" y="242"/>
                    <a:pt x="351" y="242"/>
                    <a:pt x="351" y="242"/>
                  </a:cubicBezTo>
                  <a:cubicBezTo>
                    <a:pt x="354" y="227"/>
                    <a:pt x="356" y="211"/>
                    <a:pt x="356" y="195"/>
                  </a:cubicBezTo>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52" name="Freeform 59"/>
            <p:cNvSpPr/>
            <p:nvPr/>
          </p:nvSpPr>
          <p:spPr bwMode="auto">
            <a:xfrm>
              <a:off x="4430" y="3086"/>
              <a:ext cx="701" cy="230"/>
            </a:xfrm>
            <a:custGeom>
              <a:avLst/>
              <a:gdLst>
                <a:gd name="T0" fmla="*/ 0 w 701"/>
                <a:gd name="T1" fmla="*/ 0 h 230"/>
                <a:gd name="T2" fmla="*/ 0 w 701"/>
                <a:gd name="T3" fmla="*/ 196 h 230"/>
                <a:gd name="T4" fmla="*/ 701 w 701"/>
                <a:gd name="T5" fmla="*/ 230 h 230"/>
                <a:gd name="T6" fmla="*/ 701 w 701"/>
                <a:gd name="T7" fmla="*/ 119 h 230"/>
                <a:gd name="T8" fmla="*/ 701 w 701"/>
                <a:gd name="T9" fmla="*/ 22 h 230"/>
                <a:gd name="T10" fmla="*/ 0 w 701"/>
                <a:gd name="T11" fmla="*/ 0 h 230"/>
              </a:gdLst>
              <a:ahLst/>
              <a:cxnLst>
                <a:cxn ang="0">
                  <a:pos x="T0" y="T1"/>
                </a:cxn>
                <a:cxn ang="0">
                  <a:pos x="T2" y="T3"/>
                </a:cxn>
                <a:cxn ang="0">
                  <a:pos x="T4" y="T5"/>
                </a:cxn>
                <a:cxn ang="0">
                  <a:pos x="T6" y="T7"/>
                </a:cxn>
                <a:cxn ang="0">
                  <a:pos x="T8" y="T9"/>
                </a:cxn>
                <a:cxn ang="0">
                  <a:pos x="T10" y="T11"/>
                </a:cxn>
              </a:cxnLst>
              <a:rect l="0" t="0" r="r" b="b"/>
              <a:pathLst>
                <a:path w="701" h="230">
                  <a:moveTo>
                    <a:pt x="0" y="0"/>
                  </a:moveTo>
                  <a:lnTo>
                    <a:pt x="0" y="196"/>
                  </a:lnTo>
                  <a:lnTo>
                    <a:pt x="701" y="230"/>
                  </a:lnTo>
                  <a:lnTo>
                    <a:pt x="701" y="119"/>
                  </a:lnTo>
                  <a:lnTo>
                    <a:pt x="701" y="22"/>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53" name="Freeform 60"/>
            <p:cNvSpPr/>
            <p:nvPr/>
          </p:nvSpPr>
          <p:spPr bwMode="auto">
            <a:xfrm>
              <a:off x="4430" y="3086"/>
              <a:ext cx="701" cy="230"/>
            </a:xfrm>
            <a:custGeom>
              <a:avLst/>
              <a:gdLst>
                <a:gd name="T0" fmla="*/ 0 w 701"/>
                <a:gd name="T1" fmla="*/ 0 h 230"/>
                <a:gd name="T2" fmla="*/ 0 w 701"/>
                <a:gd name="T3" fmla="*/ 196 h 230"/>
                <a:gd name="T4" fmla="*/ 701 w 701"/>
                <a:gd name="T5" fmla="*/ 230 h 230"/>
                <a:gd name="T6" fmla="*/ 701 w 701"/>
                <a:gd name="T7" fmla="*/ 119 h 230"/>
                <a:gd name="T8" fmla="*/ 701 w 701"/>
                <a:gd name="T9" fmla="*/ 22 h 230"/>
                <a:gd name="T10" fmla="*/ 0 w 701"/>
                <a:gd name="T11" fmla="*/ 0 h 230"/>
              </a:gdLst>
              <a:ahLst/>
              <a:cxnLst>
                <a:cxn ang="0">
                  <a:pos x="T0" y="T1"/>
                </a:cxn>
                <a:cxn ang="0">
                  <a:pos x="T2" y="T3"/>
                </a:cxn>
                <a:cxn ang="0">
                  <a:pos x="T4" y="T5"/>
                </a:cxn>
                <a:cxn ang="0">
                  <a:pos x="T6" y="T7"/>
                </a:cxn>
                <a:cxn ang="0">
                  <a:pos x="T8" y="T9"/>
                </a:cxn>
                <a:cxn ang="0">
                  <a:pos x="T10" y="T11"/>
                </a:cxn>
              </a:cxnLst>
              <a:rect l="0" t="0" r="r" b="b"/>
              <a:pathLst>
                <a:path w="701" h="230">
                  <a:moveTo>
                    <a:pt x="0" y="0"/>
                  </a:moveTo>
                  <a:lnTo>
                    <a:pt x="0" y="196"/>
                  </a:lnTo>
                  <a:lnTo>
                    <a:pt x="701" y="230"/>
                  </a:lnTo>
                  <a:lnTo>
                    <a:pt x="701" y="119"/>
                  </a:lnTo>
                  <a:lnTo>
                    <a:pt x="701"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sp>
          <p:nvSpPr>
            <p:cNvPr id="154" name="Freeform 61"/>
            <p:cNvSpPr/>
            <p:nvPr/>
          </p:nvSpPr>
          <p:spPr bwMode="auto">
            <a:xfrm>
              <a:off x="4245" y="3147"/>
              <a:ext cx="1354" cy="205"/>
            </a:xfrm>
            <a:custGeom>
              <a:avLst/>
              <a:gdLst>
                <a:gd name="T0" fmla="*/ 672 w 672"/>
                <a:gd name="T1" fmla="*/ 63 h 102"/>
                <a:gd name="T2" fmla="*/ 634 w 672"/>
                <a:gd name="T3" fmla="*/ 101 h 102"/>
                <a:gd name="T4" fmla="*/ 32 w 672"/>
                <a:gd name="T5" fmla="*/ 92 h 102"/>
                <a:gd name="T6" fmla="*/ 0 w 672"/>
                <a:gd name="T7" fmla="*/ 54 h 102"/>
                <a:gd name="T8" fmla="*/ 0 w 672"/>
                <a:gd name="T9" fmla="*/ 37 h 102"/>
                <a:gd name="T10" fmla="*/ 32 w 672"/>
                <a:gd name="T11" fmla="*/ 1 h 102"/>
                <a:gd name="T12" fmla="*/ 634 w 672"/>
                <a:gd name="T13" fmla="*/ 3 h 102"/>
                <a:gd name="T14" fmla="*/ 672 w 672"/>
                <a:gd name="T15" fmla="*/ 44 h 102"/>
                <a:gd name="T16" fmla="*/ 672 w 672"/>
                <a:gd name="T17" fmla="*/ 6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102">
                  <a:moveTo>
                    <a:pt x="672" y="63"/>
                  </a:moveTo>
                  <a:cubicBezTo>
                    <a:pt x="672" y="85"/>
                    <a:pt x="655" y="102"/>
                    <a:pt x="634" y="101"/>
                  </a:cubicBezTo>
                  <a:cubicBezTo>
                    <a:pt x="32" y="92"/>
                    <a:pt x="32" y="92"/>
                    <a:pt x="32" y="92"/>
                  </a:cubicBezTo>
                  <a:cubicBezTo>
                    <a:pt x="14" y="91"/>
                    <a:pt x="0" y="74"/>
                    <a:pt x="0" y="54"/>
                  </a:cubicBezTo>
                  <a:cubicBezTo>
                    <a:pt x="0" y="37"/>
                    <a:pt x="0" y="37"/>
                    <a:pt x="0" y="37"/>
                  </a:cubicBezTo>
                  <a:cubicBezTo>
                    <a:pt x="0" y="16"/>
                    <a:pt x="14" y="0"/>
                    <a:pt x="32" y="1"/>
                  </a:cubicBezTo>
                  <a:cubicBezTo>
                    <a:pt x="634" y="3"/>
                    <a:pt x="634" y="3"/>
                    <a:pt x="634" y="3"/>
                  </a:cubicBezTo>
                  <a:cubicBezTo>
                    <a:pt x="656" y="4"/>
                    <a:pt x="672" y="22"/>
                    <a:pt x="672" y="44"/>
                  </a:cubicBezTo>
                  <a:lnTo>
                    <a:pt x="672" y="63"/>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215344" cy="1200329"/>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4.2 Detection with Better Features</a:t>
            </a:r>
            <a:endParaRPr lang="en-US" altLang="zh-CN" sz="2800" dirty="0">
              <a:solidFill>
                <a:schemeClr val="lt1"/>
              </a:solidFill>
              <a:latin typeface="+mn-lt"/>
              <a:ea typeface="+mn-ea"/>
            </a:endParaRPr>
          </a:p>
          <a:p>
            <a:r>
              <a:rPr lang="en-US" altLang="zh-CN" sz="1400" dirty="0">
                <a:solidFill>
                  <a:schemeClr val="lt1"/>
                </a:solidFill>
                <a:latin typeface="+mn-lt"/>
                <a:ea typeface="+mn-ea"/>
              </a:rPr>
              <a:t>Why Feature Fusion is Important?</a:t>
            </a:r>
            <a:endParaRPr lang="zh-CN" altLang="zh-CN" sz="1400" dirty="0">
              <a:solidFill>
                <a:schemeClr val="lt1"/>
              </a:solidFill>
              <a:latin typeface="+mn-lt"/>
              <a:ea typeface="+mn-ea"/>
            </a:endParaRPr>
          </a:p>
          <a:p>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六边形 21"/>
          <p:cNvSpPr/>
          <p:nvPr/>
        </p:nvSpPr>
        <p:spPr>
          <a:xfrm>
            <a:off x="1118853" y="2996952"/>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dirty="0"/>
              <a:t>不变性</a:t>
            </a:r>
            <a:endParaRPr lang="zh-CN" altLang="zh-CN" dirty="0"/>
          </a:p>
        </p:txBody>
      </p:sp>
      <p:sp>
        <p:nvSpPr>
          <p:cNvPr id="77" name="六边形 76"/>
          <p:cNvSpPr/>
          <p:nvPr/>
        </p:nvSpPr>
        <p:spPr>
          <a:xfrm>
            <a:off x="1133735" y="3861048"/>
            <a:ext cx="2088232"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en-US" dirty="0"/>
              <a:t>等</a:t>
            </a:r>
            <a:r>
              <a:rPr lang="zh-CN" altLang="zh-CN" dirty="0"/>
              <a:t>变性</a:t>
            </a:r>
            <a:endParaRPr lang="zh-CN" altLang="zh-CN" dirty="0"/>
          </a:p>
        </p:txBody>
      </p:sp>
      <p:sp>
        <p:nvSpPr>
          <p:cNvPr id="86" name="六边形 85"/>
          <p:cNvSpPr/>
          <p:nvPr/>
        </p:nvSpPr>
        <p:spPr>
          <a:xfrm>
            <a:off x="4336824" y="1484784"/>
            <a:ext cx="6966408" cy="4490370"/>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b="1" i="1" dirty="0"/>
              <a:t>分类</a:t>
            </a:r>
            <a:r>
              <a:rPr lang="en-US" altLang="zh-CN" b="1" i="1" dirty="0"/>
              <a:t> </a:t>
            </a:r>
            <a:r>
              <a:rPr lang="zh-CN" altLang="zh-CN" dirty="0"/>
              <a:t>需要不变的特征表示，因为它的目的是学习高级语义信息。目标</a:t>
            </a:r>
            <a:r>
              <a:rPr lang="zh-CN" altLang="zh-CN" b="1" i="1" dirty="0"/>
              <a:t>定位</a:t>
            </a:r>
            <a:r>
              <a:rPr lang="en-US" altLang="zh-CN" b="1" i="1" dirty="0"/>
              <a:t> </a:t>
            </a:r>
            <a:r>
              <a:rPr lang="zh-CN" altLang="zh-CN" dirty="0"/>
              <a:t>需要等变的表示，因为它的目的是区分位置和尺度的变化。由于目标检测由目标识别和定位两个子任务组成，因此检测器必须同时学习不变性和等变性。</a:t>
            </a:r>
            <a:endParaRPr lang="zh-CN" altLang="zh-CN" dirty="0"/>
          </a:p>
          <a:p>
            <a:r>
              <a:rPr lang="zh-CN" altLang="zh-CN" dirty="0"/>
              <a:t>近三年来，特征融合在目标检测中得到了广泛的应用。由于</a:t>
            </a:r>
            <a:r>
              <a:rPr lang="en-US" altLang="zh-CN" dirty="0"/>
              <a:t>CNN</a:t>
            </a:r>
            <a:r>
              <a:rPr lang="zh-CN" altLang="zh-CN" dirty="0"/>
              <a:t>模型由一系列卷积层和池化层组成，更深层次的特征具有更强的不变性，但等变性较小。虽然这有利于分类识别，但在目标检测中定位精度较低。相反，较浅层次的特征不利于学习语义，但它有助于对象定位，因为它包含更多关于边缘和轮廓的信息。因此，</a:t>
            </a:r>
            <a:r>
              <a:rPr lang="en-US" altLang="zh-CN" dirty="0"/>
              <a:t>CNN</a:t>
            </a:r>
            <a:r>
              <a:rPr lang="zh-CN" altLang="zh-CN" dirty="0"/>
              <a:t>模型中深度和深度特征的融合有助于提高不变性和等变性。</a:t>
            </a:r>
            <a:endParaRPr lang="zh-CN"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215344" cy="1200329"/>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4.2 Detection with Better Features</a:t>
            </a:r>
            <a:endParaRPr lang="en-US" altLang="zh-CN" sz="2800" dirty="0">
              <a:solidFill>
                <a:schemeClr val="lt1"/>
              </a:solidFill>
              <a:latin typeface="+mn-lt"/>
              <a:ea typeface="+mn-ea"/>
            </a:endParaRPr>
          </a:p>
          <a:p>
            <a:r>
              <a:rPr lang="en-US" altLang="zh-CN" sz="1600" dirty="0">
                <a:solidFill>
                  <a:schemeClr val="lt1"/>
                </a:solidFill>
                <a:latin typeface="+mn-lt"/>
                <a:ea typeface="+mn-ea"/>
              </a:rPr>
              <a:t>Feature Fusion in Different Ways</a:t>
            </a:r>
            <a:endParaRPr lang="zh-CN" altLang="zh-CN" sz="1600" dirty="0">
              <a:solidFill>
                <a:schemeClr val="lt1"/>
              </a:solidFill>
              <a:latin typeface="+mn-lt"/>
              <a:ea typeface="+mn-ea"/>
            </a:endParaRPr>
          </a:p>
          <a:p>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六边形 21"/>
          <p:cNvSpPr/>
          <p:nvPr/>
        </p:nvSpPr>
        <p:spPr>
          <a:xfrm>
            <a:off x="1118853" y="2996952"/>
            <a:ext cx="3018048"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Processing flow</a:t>
            </a:r>
            <a:endParaRPr lang="zh-CN" altLang="zh-CN" dirty="0"/>
          </a:p>
        </p:txBody>
      </p:sp>
      <p:sp>
        <p:nvSpPr>
          <p:cNvPr id="77" name="六边形 76"/>
          <p:cNvSpPr/>
          <p:nvPr/>
        </p:nvSpPr>
        <p:spPr>
          <a:xfrm>
            <a:off x="1133734" y="3861048"/>
            <a:ext cx="3018049"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Element-wise operation</a:t>
            </a:r>
            <a:endParaRPr lang="zh-CN" altLang="zh-CN" dirty="0"/>
          </a:p>
        </p:txBody>
      </p:sp>
      <p:pic>
        <p:nvPicPr>
          <p:cNvPr id="2" name="图片 1"/>
          <p:cNvPicPr>
            <a:picLocks noChangeAspect="1"/>
          </p:cNvPicPr>
          <p:nvPr/>
        </p:nvPicPr>
        <p:blipFill>
          <a:blip r:embed="rId1"/>
          <a:stretch>
            <a:fillRect/>
          </a:stretch>
        </p:blipFill>
        <p:spPr>
          <a:xfrm>
            <a:off x="5879976" y="2060848"/>
            <a:ext cx="5581650" cy="31051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215344" cy="800219"/>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4.2 Detection with Better Features</a:t>
            </a:r>
            <a:endParaRPr lang="en-US" altLang="zh-CN" sz="2800" dirty="0">
              <a:solidFill>
                <a:schemeClr val="lt1"/>
              </a:solidFill>
              <a:latin typeface="+mn-lt"/>
              <a:ea typeface="+mn-ea"/>
            </a:endParaRPr>
          </a:p>
          <a:p>
            <a:r>
              <a:rPr lang="en-US" altLang="zh-CN" sz="1800" dirty="0">
                <a:solidFill>
                  <a:schemeClr val="lt1"/>
                </a:solidFill>
                <a:latin typeface="+mn-lt"/>
                <a:ea typeface="+mn-ea"/>
              </a:rPr>
              <a:t>Learning High Resolution Features with Large Receptive Fields</a:t>
            </a:r>
            <a:endParaRPr lang="zh-CN" altLang="zh-CN" sz="1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六边形 85"/>
          <p:cNvSpPr/>
          <p:nvPr/>
        </p:nvSpPr>
        <p:spPr>
          <a:xfrm>
            <a:off x="4336824" y="1484784"/>
            <a:ext cx="6966408" cy="4490370"/>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sz="2800" b="1" dirty="0"/>
              <a:t>特征分辨率越低，就越难检测小对象。提高特征分辨率最直接的方法是去除池化层或降低卷积下采样率。</a:t>
            </a:r>
            <a:endParaRPr lang="en-US" altLang="zh-CN" sz="2800" b="1" dirty="0"/>
          </a:p>
          <a:p>
            <a:r>
              <a:rPr lang="zh-CN" altLang="zh-CN" sz="2800" b="1" dirty="0"/>
              <a:t>扩展卷积</a:t>
            </a:r>
            <a:r>
              <a:rPr lang="zh-CN" altLang="en-US" sz="2800" b="1" dirty="0"/>
              <a:t>，</a:t>
            </a:r>
            <a:r>
              <a:rPr lang="zh-CN" altLang="zh-CN" sz="2800" b="1" dirty="0"/>
              <a:t>又称无孔卷积或带孔卷积</a:t>
            </a:r>
            <a:r>
              <a:rPr lang="zh-CN" altLang="en-US" sz="2800" b="1" dirty="0"/>
              <a:t>，可以</a:t>
            </a:r>
            <a:r>
              <a:rPr lang="zh-CN" altLang="zh-CN" sz="2800" b="1" dirty="0"/>
              <a:t>同时提高接收域和特征分辨率</a:t>
            </a:r>
            <a:r>
              <a:rPr lang="zh-CN" altLang="en-US" sz="2800" b="1" dirty="0"/>
              <a:t>。</a:t>
            </a:r>
            <a:endParaRPr lang="zh-CN" altLang="zh-CN" sz="2800" b="1" dirty="0"/>
          </a:p>
        </p:txBody>
      </p:sp>
      <p:sp>
        <p:nvSpPr>
          <p:cNvPr id="8" name="六边形 7"/>
          <p:cNvSpPr/>
          <p:nvPr/>
        </p:nvSpPr>
        <p:spPr>
          <a:xfrm>
            <a:off x="888768" y="2996952"/>
            <a:ext cx="3018048"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sz="2800" b="1" dirty="0"/>
              <a:t>接受域</a:t>
            </a:r>
            <a:endParaRPr lang="zh-CN" altLang="zh-CN" sz="2800" b="1" dirty="0"/>
          </a:p>
        </p:txBody>
      </p:sp>
      <p:sp>
        <p:nvSpPr>
          <p:cNvPr id="9" name="六边形 8"/>
          <p:cNvSpPr/>
          <p:nvPr/>
        </p:nvSpPr>
        <p:spPr>
          <a:xfrm>
            <a:off x="903649" y="3861048"/>
            <a:ext cx="3018049" cy="523221"/>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sz="2800" b="1" dirty="0"/>
              <a:t>特征分辨率</a:t>
            </a:r>
            <a:endParaRPr lang="zh-CN" altLang="zh-CN" sz="28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4703176"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4.3 Beyond Sliding Window</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2345058" y="2564904"/>
            <a:ext cx="7801873" cy="86409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2800" b="1" dirty="0"/>
              <a:t>Detection as sub-region search</a:t>
            </a:r>
            <a:endParaRPr lang="zh-CN" altLang="zh-CN" sz="4000" b="1" dirty="0"/>
          </a:p>
        </p:txBody>
      </p:sp>
      <p:sp>
        <p:nvSpPr>
          <p:cNvPr id="9" name="六边形 8"/>
          <p:cNvSpPr/>
          <p:nvPr/>
        </p:nvSpPr>
        <p:spPr>
          <a:xfrm>
            <a:off x="2351584" y="4293096"/>
            <a:ext cx="7801875" cy="86409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2800" b="1" dirty="0"/>
              <a:t>Detection as key points localization</a:t>
            </a:r>
            <a:endParaRPr lang="zh-CN" altLang="zh-CN"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5711288"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4.4 Improvements of Localization</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710421" y="1700808"/>
            <a:ext cx="4896544" cy="4248472"/>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endParaRPr lang="en-US" altLang="zh-CN" sz="2800" b="1" dirty="0"/>
          </a:p>
          <a:p>
            <a:pPr algn="ctr"/>
            <a:endParaRPr lang="en-US" altLang="zh-CN" sz="2800" b="1" dirty="0"/>
          </a:p>
          <a:p>
            <a:pPr algn="ctr"/>
            <a:r>
              <a:rPr lang="en-US" altLang="zh-CN" sz="2800" b="1" dirty="0"/>
              <a:t>Bounding Box Refinement</a:t>
            </a:r>
            <a:endParaRPr lang="en-US" altLang="zh-CN" sz="2800" b="1" dirty="0"/>
          </a:p>
          <a:p>
            <a:pPr algn="ctr"/>
            <a:r>
              <a:rPr lang="zh-CN" altLang="zh-CN" dirty="0"/>
              <a:t>将检测结果迭代地输入</a:t>
            </a:r>
            <a:r>
              <a:rPr lang="en-US" altLang="zh-CN" dirty="0"/>
              <a:t>BB</a:t>
            </a:r>
            <a:r>
              <a:rPr lang="zh-CN" altLang="zh-CN" dirty="0"/>
              <a:t>回归器，直到预测收敛到正确的位置和大小。但也有研究人员认为该方法不能保证定位精度的单调性，即多次使用</a:t>
            </a:r>
            <a:r>
              <a:rPr lang="en-US" altLang="zh-CN" dirty="0"/>
              <a:t>BB</a:t>
            </a:r>
            <a:r>
              <a:rPr lang="zh-CN" altLang="zh-CN" dirty="0"/>
              <a:t>回归可能会使定位退化。</a:t>
            </a:r>
            <a:endParaRPr lang="zh-CN" altLang="zh-CN" dirty="0"/>
          </a:p>
          <a:p>
            <a:pPr algn="ctr"/>
            <a:endParaRPr lang="zh-CN" altLang="zh-CN" sz="5400" b="1" dirty="0"/>
          </a:p>
        </p:txBody>
      </p:sp>
      <p:sp>
        <p:nvSpPr>
          <p:cNvPr id="9" name="六边形 8"/>
          <p:cNvSpPr/>
          <p:nvPr/>
        </p:nvSpPr>
        <p:spPr>
          <a:xfrm>
            <a:off x="6224792" y="1700808"/>
            <a:ext cx="4896544" cy="4248472"/>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endParaRPr lang="en-US" altLang="zh-CN" sz="2800" b="1" dirty="0"/>
          </a:p>
          <a:p>
            <a:pPr algn="ctr"/>
            <a:r>
              <a:rPr lang="en-US" altLang="zh-CN" sz="2800" b="1" dirty="0"/>
              <a:t>Improving Loss Functions for Accurate Localization</a:t>
            </a:r>
            <a:endParaRPr lang="en-US" altLang="zh-CN" sz="2800" b="1" dirty="0"/>
          </a:p>
          <a:p>
            <a:pPr algn="ctr"/>
            <a:r>
              <a:rPr lang="zh-CN" altLang="zh-CN" dirty="0"/>
              <a:t>直接使用</a:t>
            </a:r>
            <a:r>
              <a:rPr lang="en-US" altLang="zh-CN" dirty="0"/>
              <a:t> </a:t>
            </a:r>
            <a:r>
              <a:rPr lang="en-US" altLang="zh-CN" dirty="0" err="1"/>
              <a:t>IoU</a:t>
            </a:r>
            <a:r>
              <a:rPr lang="en-US" altLang="zh-CN" dirty="0"/>
              <a:t> </a:t>
            </a:r>
            <a:r>
              <a:rPr lang="zh-CN" altLang="zh-CN" dirty="0"/>
              <a:t>作为定位损失函数。其他一些研究人员进一步提出了一种</a:t>
            </a:r>
            <a:r>
              <a:rPr lang="en-US" altLang="zh-CN" dirty="0"/>
              <a:t> IOU </a:t>
            </a:r>
            <a:r>
              <a:rPr lang="zh-CN" altLang="zh-CN" dirty="0"/>
              <a:t>引导的</a:t>
            </a:r>
            <a:r>
              <a:rPr lang="en-US" altLang="zh-CN" dirty="0"/>
              <a:t> NMS </a:t>
            </a:r>
            <a:r>
              <a:rPr lang="zh-CN" altLang="zh-CN" dirty="0"/>
              <a:t>来改进训练和检测阶段的定位。此外，一些研究者也尝试在概率推理框架下改进定位。与以往直接预测框坐标的方法不同，该方法预测了边界框位置的概率分布。</a:t>
            </a:r>
            <a:endParaRPr lang="zh-CN" altLang="zh-CN" dirty="0"/>
          </a:p>
          <a:p>
            <a:pPr algn="ctr"/>
            <a:endParaRPr lang="zh-CN" altLang="zh-CN"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5711288" cy="1261884"/>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4.5 Learning with Segmentation</a:t>
            </a:r>
            <a:endParaRPr lang="en-US" altLang="zh-CN" sz="2800" dirty="0">
              <a:solidFill>
                <a:schemeClr val="lt1"/>
              </a:solidFill>
              <a:latin typeface="+mn-lt"/>
              <a:ea typeface="+mn-ea"/>
            </a:endParaRPr>
          </a:p>
          <a:p>
            <a:r>
              <a:rPr lang="en-US" altLang="zh-CN" sz="1800" dirty="0">
                <a:solidFill>
                  <a:schemeClr val="lt1"/>
                </a:solidFill>
                <a:latin typeface="+mn-lt"/>
                <a:ea typeface="+mn-ea"/>
              </a:rPr>
              <a:t>Why Segmentation Improves Detection?</a:t>
            </a:r>
            <a:endParaRPr lang="zh-CN" altLang="zh-CN" sz="1800" dirty="0">
              <a:solidFill>
                <a:schemeClr val="lt1"/>
              </a:solidFill>
              <a:latin typeface="+mn-lt"/>
              <a:ea typeface="+mn-ea"/>
            </a:endParaRPr>
          </a:p>
          <a:p>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2783632" y="2565072"/>
            <a:ext cx="6624736"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2000" b="1" dirty="0"/>
              <a:t>Segmentation helps category recognition</a:t>
            </a:r>
            <a:endParaRPr lang="zh-CN" altLang="zh-CN" sz="2000" dirty="0"/>
          </a:p>
        </p:txBody>
      </p:sp>
      <p:sp>
        <p:nvSpPr>
          <p:cNvPr id="7" name="六边形 6"/>
          <p:cNvSpPr/>
          <p:nvPr/>
        </p:nvSpPr>
        <p:spPr>
          <a:xfrm>
            <a:off x="2777765" y="3609272"/>
            <a:ext cx="6624736"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2000" b="1" dirty="0"/>
              <a:t>Segmentation helps accurate localization</a:t>
            </a:r>
            <a:endParaRPr lang="zh-CN" altLang="zh-CN" sz="2000" dirty="0"/>
          </a:p>
        </p:txBody>
      </p:sp>
      <p:sp>
        <p:nvSpPr>
          <p:cNvPr id="10" name="六边形 9"/>
          <p:cNvSpPr/>
          <p:nvPr/>
        </p:nvSpPr>
        <p:spPr>
          <a:xfrm>
            <a:off x="2783632" y="4653472"/>
            <a:ext cx="6624736"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2000" b="1" dirty="0"/>
              <a:t>Segmentation can be embedded as context</a:t>
            </a:r>
            <a:endParaRPr lang="zh-CN" altLang="zh-CN"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5"/>
          <p:cNvSpPr/>
          <p:nvPr/>
        </p:nvSpPr>
        <p:spPr bwMode="auto">
          <a:xfrm>
            <a:off x="689933" y="3384664"/>
            <a:ext cx="1097194" cy="1342006"/>
          </a:xfrm>
          <a:custGeom>
            <a:avLst/>
            <a:gdLst>
              <a:gd name="T0" fmla="*/ 593 w 968"/>
              <a:gd name="T1" fmla="*/ 1008 h 1008"/>
              <a:gd name="T2" fmla="*/ 142 w 968"/>
              <a:gd name="T3" fmla="*/ 0 h 1008"/>
              <a:gd name="T4" fmla="*/ 671 w 968"/>
              <a:gd name="T5" fmla="*/ 957 h 1008"/>
              <a:gd name="T6" fmla="*/ 395 w 968"/>
              <a:gd name="T7" fmla="*/ 432 h 1008"/>
              <a:gd name="T8" fmla="*/ 593 w 968"/>
              <a:gd name="T9" fmla="*/ 1008 h 1008"/>
            </a:gdLst>
            <a:ahLst/>
            <a:cxnLst>
              <a:cxn ang="0">
                <a:pos x="T0" y="T1"/>
              </a:cxn>
              <a:cxn ang="0">
                <a:pos x="T2" y="T3"/>
              </a:cxn>
              <a:cxn ang="0">
                <a:pos x="T4" y="T5"/>
              </a:cxn>
              <a:cxn ang="0">
                <a:pos x="T6" y="T7"/>
              </a:cxn>
              <a:cxn ang="0">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chemeClr val="accent1"/>
          </a:solidFill>
          <a:ln>
            <a:noFill/>
          </a:ln>
        </p:spPr>
        <p:txBody>
          <a:bodyPr/>
          <a:lstStyle/>
          <a:p>
            <a:pPr defTabSz="913765" eaLnBrk="0" fontAlgn="base" hangingPunct="0">
              <a:spcBef>
                <a:spcPct val="0"/>
              </a:spcBef>
              <a:spcAft>
                <a:spcPct val="0"/>
              </a:spcAft>
              <a:defRPr/>
            </a:pPr>
            <a:endParaRPr lang="zh-CN" altLang="en-US" sz="1735">
              <a:solidFill>
                <a:prstClr val="white"/>
              </a:solidFill>
            </a:endParaRPr>
          </a:p>
        </p:txBody>
      </p:sp>
      <p:sp>
        <p:nvSpPr>
          <p:cNvPr id="28" name="Freeform 19"/>
          <p:cNvSpPr/>
          <p:nvPr/>
        </p:nvSpPr>
        <p:spPr bwMode="auto">
          <a:xfrm>
            <a:off x="1352876" y="3096991"/>
            <a:ext cx="1430037" cy="1588040"/>
          </a:xfrm>
          <a:custGeom>
            <a:avLst/>
            <a:gdLst>
              <a:gd name="T0" fmla="*/ 388 w 1261"/>
              <a:gd name="T1" fmla="*/ 1185 h 1191"/>
              <a:gd name="T2" fmla="*/ 659 w 1261"/>
              <a:gd name="T3" fmla="*/ 0 h 1191"/>
              <a:gd name="T4" fmla="*/ 490 w 1261"/>
              <a:gd name="T5" fmla="*/ 1191 h 1191"/>
              <a:gd name="T6" fmla="*/ 595 w 1261"/>
              <a:gd name="T7" fmla="*/ 547 h 1191"/>
              <a:gd name="T8" fmla="*/ 388 w 1261"/>
              <a:gd name="T9" fmla="*/ 1185 h 1191"/>
            </a:gdLst>
            <a:ahLst/>
            <a:cxnLst>
              <a:cxn ang="0">
                <a:pos x="T0" y="T1"/>
              </a:cxn>
              <a:cxn ang="0">
                <a:pos x="T2" y="T3"/>
              </a:cxn>
              <a:cxn ang="0">
                <a:pos x="T4" y="T5"/>
              </a:cxn>
              <a:cxn ang="0">
                <a:pos x="T6" y="T7"/>
              </a:cxn>
              <a:cxn ang="0">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chemeClr val="accent1"/>
          </a:solidFill>
          <a:ln>
            <a:noFill/>
          </a:ln>
        </p:spPr>
        <p:txBody>
          <a:bodyPr/>
          <a:lstStyle/>
          <a:p>
            <a:pPr defTabSz="913765" eaLnBrk="0" fontAlgn="base" hangingPunct="0">
              <a:spcBef>
                <a:spcPct val="0"/>
              </a:spcBef>
              <a:spcAft>
                <a:spcPct val="0"/>
              </a:spcAft>
              <a:defRPr/>
            </a:pPr>
            <a:endParaRPr lang="zh-CN" altLang="en-US" sz="1735">
              <a:solidFill>
                <a:prstClr val="white"/>
              </a:solidFill>
            </a:endParaRPr>
          </a:p>
        </p:txBody>
      </p:sp>
      <p:sp>
        <p:nvSpPr>
          <p:cNvPr id="29" name="Freeform 21"/>
          <p:cNvSpPr/>
          <p:nvPr/>
        </p:nvSpPr>
        <p:spPr bwMode="auto">
          <a:xfrm>
            <a:off x="1984177" y="4183756"/>
            <a:ext cx="1057966" cy="1218988"/>
          </a:xfrm>
          <a:custGeom>
            <a:avLst/>
            <a:gdLst>
              <a:gd name="T0" fmla="*/ 0 w 933"/>
              <a:gd name="T1" fmla="*/ 502 h 915"/>
              <a:gd name="T2" fmla="*/ 933 w 933"/>
              <a:gd name="T3" fmla="*/ 207 h 915"/>
              <a:gd name="T4" fmla="*/ 37 w 933"/>
              <a:gd name="T5" fmla="*/ 575 h 915"/>
              <a:gd name="T6" fmla="*/ 527 w 933"/>
              <a:gd name="T7" fmla="*/ 386 h 915"/>
              <a:gd name="T8" fmla="*/ 0 w 933"/>
              <a:gd name="T9" fmla="*/ 502 h 915"/>
            </a:gdLst>
            <a:ahLst/>
            <a:cxnLst>
              <a:cxn ang="0">
                <a:pos x="T0" y="T1"/>
              </a:cxn>
              <a:cxn ang="0">
                <a:pos x="T2" y="T3"/>
              </a:cxn>
              <a:cxn ang="0">
                <a:pos x="T4" y="T5"/>
              </a:cxn>
              <a:cxn ang="0">
                <a:pos x="T6" y="T7"/>
              </a:cxn>
              <a:cxn ang="0">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chemeClr val="accent1"/>
          </a:solidFill>
          <a:ln>
            <a:noFill/>
          </a:ln>
        </p:spPr>
        <p:txBody>
          <a:bodyPr/>
          <a:lstStyle/>
          <a:p>
            <a:pPr defTabSz="913765" eaLnBrk="0" fontAlgn="base" hangingPunct="0">
              <a:spcBef>
                <a:spcPct val="0"/>
              </a:spcBef>
              <a:spcAft>
                <a:spcPct val="0"/>
              </a:spcAft>
              <a:defRPr/>
            </a:pPr>
            <a:endParaRPr lang="zh-CN" altLang="en-US" sz="1735">
              <a:solidFill>
                <a:prstClr val="white"/>
              </a:solidFill>
            </a:endParaRPr>
          </a:p>
        </p:txBody>
      </p:sp>
      <p:sp>
        <p:nvSpPr>
          <p:cNvPr id="30" name="Freeform 23"/>
          <p:cNvSpPr/>
          <p:nvPr/>
        </p:nvSpPr>
        <p:spPr bwMode="auto">
          <a:xfrm>
            <a:off x="72887" y="4066852"/>
            <a:ext cx="1098383" cy="1364373"/>
          </a:xfrm>
          <a:custGeom>
            <a:avLst/>
            <a:gdLst>
              <a:gd name="T0" fmla="*/ 965 w 969"/>
              <a:gd name="T1" fmla="*/ 703 h 1025"/>
              <a:gd name="T2" fmla="*/ 0 w 969"/>
              <a:gd name="T3" fmla="*/ 498 h 1025"/>
              <a:gd name="T4" fmla="*/ 969 w 969"/>
              <a:gd name="T5" fmla="*/ 620 h 1025"/>
              <a:gd name="T6" fmla="*/ 445 w 969"/>
              <a:gd name="T7" fmla="*/ 543 h 1025"/>
              <a:gd name="T8" fmla="*/ 965 w 969"/>
              <a:gd name="T9" fmla="*/ 703 h 1025"/>
            </a:gdLst>
            <a:ahLst/>
            <a:cxnLst>
              <a:cxn ang="0">
                <a:pos x="T0" y="T1"/>
              </a:cxn>
              <a:cxn ang="0">
                <a:pos x="T2" y="T3"/>
              </a:cxn>
              <a:cxn ang="0">
                <a:pos x="T4" y="T5"/>
              </a:cxn>
              <a:cxn ang="0">
                <a:pos x="T6" y="T7"/>
              </a:cxn>
              <a:cxn ang="0">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chemeClr val="accent1"/>
          </a:solidFill>
          <a:ln>
            <a:noFill/>
          </a:ln>
        </p:spPr>
        <p:txBody>
          <a:bodyPr/>
          <a:lstStyle/>
          <a:p>
            <a:pPr defTabSz="913765" eaLnBrk="0" fontAlgn="base" hangingPunct="0">
              <a:spcBef>
                <a:spcPct val="0"/>
              </a:spcBef>
              <a:spcAft>
                <a:spcPct val="0"/>
              </a:spcAft>
              <a:defRPr/>
            </a:pPr>
            <a:endParaRPr lang="zh-CN" altLang="en-US" sz="1735">
              <a:solidFill>
                <a:prstClr val="white"/>
              </a:solidFill>
            </a:endParaRPr>
          </a:p>
        </p:txBody>
      </p:sp>
      <p:sp>
        <p:nvSpPr>
          <p:cNvPr id="31" name="任意多边形 41"/>
          <p:cNvSpPr/>
          <p:nvPr/>
        </p:nvSpPr>
        <p:spPr bwMode="auto">
          <a:xfrm>
            <a:off x="391694" y="4532537"/>
            <a:ext cx="2480871" cy="1740414"/>
          </a:xfrm>
          <a:custGeom>
            <a:avLst/>
            <a:gdLst>
              <a:gd name="T0" fmla="*/ 1574296 w 3359497"/>
              <a:gd name="T1" fmla="*/ 628 h 2003589"/>
              <a:gd name="T2" fmla="*/ 1595556 w 3359497"/>
              <a:gd name="T3" fmla="*/ 4973 h 2003589"/>
              <a:gd name="T4" fmla="*/ 1779821 w 3359497"/>
              <a:gd name="T5" fmla="*/ 442585 h 2003589"/>
              <a:gd name="T6" fmla="*/ 1997868 w 3359497"/>
              <a:gd name="T7" fmla="*/ 284431 h 2003589"/>
              <a:gd name="T8" fmla="*/ 2114570 w 3359497"/>
              <a:gd name="T9" fmla="*/ 261399 h 2003589"/>
              <a:gd name="T10" fmla="*/ 1881167 w 3359497"/>
              <a:gd name="T11" fmla="*/ 804959 h 2003589"/>
              <a:gd name="T12" fmla="*/ 1884472 w 3359497"/>
              <a:gd name="T13" fmla="*/ 1543974 h 2003589"/>
              <a:gd name="T14" fmla="*/ 1898481 w 3359497"/>
              <a:gd name="T15" fmla="*/ 1633502 h 2003589"/>
              <a:gd name="T16" fmla="*/ 1979526 w 3359497"/>
              <a:gd name="T17" fmla="*/ 1635290 h 2003589"/>
              <a:gd name="T18" fmla="*/ 3345357 w 3359497"/>
              <a:gd name="T19" fmla="*/ 1968505 h 2003589"/>
              <a:gd name="T20" fmla="*/ 3359497 w 3359497"/>
              <a:gd name="T21" fmla="*/ 2003589 h 2003589"/>
              <a:gd name="T22" fmla="*/ 3163083 w 3359497"/>
              <a:gd name="T23" fmla="*/ 1955758 h 2003589"/>
              <a:gd name="T24" fmla="*/ 1665118 w 3359497"/>
              <a:gd name="T25" fmla="*/ 1831089 h 2003589"/>
              <a:gd name="T26" fmla="*/ 167154 w 3359497"/>
              <a:gd name="T27" fmla="*/ 1955758 h 2003589"/>
              <a:gd name="T28" fmla="*/ 0 w 3359497"/>
              <a:gd name="T29" fmla="*/ 1996464 h 2003589"/>
              <a:gd name="T30" fmla="*/ 11267 w 3359497"/>
              <a:gd name="T31" fmla="*/ 1968505 h 2003589"/>
              <a:gd name="T32" fmla="*/ 1377098 w 3359497"/>
              <a:gd name="T33" fmla="*/ 1635290 h 2003589"/>
              <a:gd name="T34" fmla="*/ 1518108 w 3359497"/>
              <a:gd name="T35" fmla="*/ 1632178 h 2003589"/>
              <a:gd name="T36" fmla="*/ 1523101 w 3359497"/>
              <a:gd name="T37" fmla="*/ 1579067 h 2003589"/>
              <a:gd name="T38" fmla="*/ 1552561 w 3359497"/>
              <a:gd name="T39" fmla="*/ 993822 h 2003589"/>
              <a:gd name="T40" fmla="*/ 1217812 w 3359497"/>
              <a:gd name="T41" fmla="*/ 594598 h 2003589"/>
              <a:gd name="T42" fmla="*/ 1154854 w 3359497"/>
              <a:gd name="T43" fmla="*/ 454869 h 2003589"/>
              <a:gd name="T44" fmla="*/ 1363689 w 3359497"/>
              <a:gd name="T45" fmla="*/ 563888 h 2003589"/>
              <a:gd name="T46" fmla="*/ 1144106 w 3359497"/>
              <a:gd name="T47" fmla="*/ 312069 h 2003589"/>
              <a:gd name="T48" fmla="*/ 1148713 w 3359497"/>
              <a:gd name="T49" fmla="*/ 196909 h 2003589"/>
              <a:gd name="T50" fmla="*/ 1418968 w 3359497"/>
              <a:gd name="T51" fmla="*/ 444121 h 2003589"/>
              <a:gd name="T52" fmla="*/ 1256201 w 3359497"/>
              <a:gd name="T53" fmla="*/ 77141 h 2003589"/>
              <a:gd name="T54" fmla="*/ 1392864 w 3359497"/>
              <a:gd name="T55" fmla="*/ 180018 h 2003589"/>
              <a:gd name="T56" fmla="*/ 1577130 w 3359497"/>
              <a:gd name="T57" fmla="*/ 295179 h 2003589"/>
              <a:gd name="T58" fmla="*/ 1574296 w 3359497"/>
              <a:gd name="T59" fmla="*/ 628 h 2003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59497" h="2003589">
                <a:moveTo>
                  <a:pt x="1574296" y="628"/>
                </a:moveTo>
                <a:cubicBezTo>
                  <a:pt x="1580081" y="-929"/>
                  <a:pt x="1587111" y="367"/>
                  <a:pt x="1595556" y="4973"/>
                </a:cubicBezTo>
                <a:cubicBezTo>
                  <a:pt x="1663120" y="43360"/>
                  <a:pt x="1687689" y="424160"/>
                  <a:pt x="1779821" y="442585"/>
                </a:cubicBezTo>
                <a:cubicBezTo>
                  <a:pt x="1873489" y="462547"/>
                  <a:pt x="1973299" y="341244"/>
                  <a:pt x="1997868" y="284431"/>
                </a:cubicBezTo>
                <a:cubicBezTo>
                  <a:pt x="2022436" y="229153"/>
                  <a:pt x="2099214" y="199980"/>
                  <a:pt x="2114570" y="261399"/>
                </a:cubicBezTo>
                <a:cubicBezTo>
                  <a:pt x="2129925" y="321282"/>
                  <a:pt x="1977906" y="405734"/>
                  <a:pt x="1881167" y="804959"/>
                </a:cubicBezTo>
                <a:cubicBezTo>
                  <a:pt x="1828263" y="1024125"/>
                  <a:pt x="1852051" y="1320439"/>
                  <a:pt x="1884472" y="1543974"/>
                </a:cubicBezTo>
                <a:lnTo>
                  <a:pt x="1898481" y="1633502"/>
                </a:lnTo>
                <a:lnTo>
                  <a:pt x="1979526" y="1635290"/>
                </a:lnTo>
                <a:cubicBezTo>
                  <a:pt x="2663894" y="1665869"/>
                  <a:pt x="3206522" y="1798791"/>
                  <a:pt x="3345357" y="1968505"/>
                </a:cubicBezTo>
                <a:lnTo>
                  <a:pt x="3359497" y="2003589"/>
                </a:lnTo>
                <a:lnTo>
                  <a:pt x="3163083" y="1955758"/>
                </a:lnTo>
                <a:cubicBezTo>
                  <a:pt x="2779720" y="1878732"/>
                  <a:pt x="2250110" y="1831089"/>
                  <a:pt x="1665118" y="1831089"/>
                </a:cubicBezTo>
                <a:cubicBezTo>
                  <a:pt x="1080127" y="1831089"/>
                  <a:pt x="550516" y="1878732"/>
                  <a:pt x="167154" y="1955758"/>
                </a:cubicBezTo>
                <a:lnTo>
                  <a:pt x="0" y="1996464"/>
                </a:lnTo>
                <a:lnTo>
                  <a:pt x="11267" y="1968505"/>
                </a:lnTo>
                <a:cubicBezTo>
                  <a:pt x="150103" y="1798791"/>
                  <a:pt x="692731" y="1665869"/>
                  <a:pt x="1377098" y="1635290"/>
                </a:cubicBezTo>
                <a:lnTo>
                  <a:pt x="1518108" y="1632178"/>
                </a:lnTo>
                <a:lnTo>
                  <a:pt x="1523101" y="1579067"/>
                </a:lnTo>
                <a:cubicBezTo>
                  <a:pt x="1537508" y="1420976"/>
                  <a:pt x="1557600" y="1162102"/>
                  <a:pt x="1552561" y="993822"/>
                </a:cubicBezTo>
                <a:cubicBezTo>
                  <a:pt x="1544883" y="735862"/>
                  <a:pt x="1313016" y="662159"/>
                  <a:pt x="1217812" y="594598"/>
                </a:cubicBezTo>
                <a:cubicBezTo>
                  <a:pt x="1122609" y="525501"/>
                  <a:pt x="1101111" y="451798"/>
                  <a:pt x="1154854" y="454869"/>
                </a:cubicBezTo>
                <a:cubicBezTo>
                  <a:pt x="1207064" y="457940"/>
                  <a:pt x="1352940" y="588456"/>
                  <a:pt x="1363689" y="563888"/>
                </a:cubicBezTo>
                <a:cubicBezTo>
                  <a:pt x="1374438" y="539321"/>
                  <a:pt x="1199386" y="396521"/>
                  <a:pt x="1144106" y="312069"/>
                </a:cubicBezTo>
                <a:cubicBezTo>
                  <a:pt x="1087291" y="226083"/>
                  <a:pt x="1125680" y="204586"/>
                  <a:pt x="1148713" y="196909"/>
                </a:cubicBezTo>
                <a:cubicBezTo>
                  <a:pt x="1171746" y="189231"/>
                  <a:pt x="1405149" y="459476"/>
                  <a:pt x="1418968" y="444121"/>
                </a:cubicBezTo>
                <a:cubicBezTo>
                  <a:pt x="1432789" y="428766"/>
                  <a:pt x="1246988" y="103244"/>
                  <a:pt x="1256201" y="77141"/>
                </a:cubicBezTo>
                <a:cubicBezTo>
                  <a:pt x="1263878" y="51038"/>
                  <a:pt x="1311480" y="-2704"/>
                  <a:pt x="1392864" y="180018"/>
                </a:cubicBezTo>
                <a:cubicBezTo>
                  <a:pt x="1474248" y="362740"/>
                  <a:pt x="1603234" y="447192"/>
                  <a:pt x="1577130" y="295179"/>
                </a:cubicBezTo>
                <a:cubicBezTo>
                  <a:pt x="1554288" y="162168"/>
                  <a:pt x="1533798" y="11524"/>
                  <a:pt x="1574296" y="628"/>
                </a:cubicBezTo>
                <a:close/>
              </a:path>
            </a:pathLst>
          </a:custGeom>
          <a:solidFill>
            <a:srgbClr val="247484"/>
          </a:solidFill>
          <a:ln>
            <a:noFill/>
          </a:ln>
        </p:spPr>
        <p:txBody>
          <a:bodyPr anchor="ctr"/>
          <a:lstStyle/>
          <a:p>
            <a:pPr defTabSz="913765" eaLnBrk="0" fontAlgn="base" hangingPunct="0">
              <a:spcBef>
                <a:spcPct val="0"/>
              </a:spcBef>
              <a:spcAft>
                <a:spcPct val="0"/>
              </a:spcAft>
              <a:defRPr/>
            </a:pPr>
            <a:endParaRPr lang="zh-CN" altLang="en-US" sz="1735">
              <a:solidFill>
                <a:prstClr val="white"/>
              </a:solidFill>
            </a:endParaRPr>
          </a:p>
        </p:txBody>
      </p:sp>
      <p:sp>
        <p:nvSpPr>
          <p:cNvPr id="6" name="TextBox 13"/>
          <p:cNvSpPr txBox="1"/>
          <p:nvPr/>
        </p:nvSpPr>
        <p:spPr>
          <a:xfrm>
            <a:off x="905556" y="653721"/>
            <a:ext cx="5550484" cy="461665"/>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400" dirty="0">
                <a:solidFill>
                  <a:srgbClr val="F8F8F8"/>
                </a:solidFill>
              </a:rPr>
              <a:t>2.OBJECT DETECTION IN 20 YEARS</a:t>
            </a:r>
            <a:endParaRPr lang="zh-CN" altLang="en-US" sz="2400" dirty="0">
              <a:solidFill>
                <a:srgbClr val="F8F8F8"/>
              </a:solidFill>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6" name="图片 25"/>
          <p:cNvPicPr>
            <a:picLocks noChangeAspect="1"/>
          </p:cNvPicPr>
          <p:nvPr/>
        </p:nvPicPr>
        <p:blipFill>
          <a:blip r:embed="rId1"/>
          <a:stretch>
            <a:fillRect/>
          </a:stretch>
        </p:blipFill>
        <p:spPr>
          <a:xfrm>
            <a:off x="3359696" y="1710009"/>
            <a:ext cx="8603122" cy="43985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5711288" cy="1261884"/>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4.5 Learning with Segmentation</a:t>
            </a:r>
            <a:endParaRPr lang="en-US" altLang="zh-CN" sz="2800" dirty="0">
              <a:solidFill>
                <a:schemeClr val="lt1"/>
              </a:solidFill>
              <a:latin typeface="+mn-lt"/>
              <a:ea typeface="+mn-ea"/>
            </a:endParaRPr>
          </a:p>
          <a:p>
            <a:r>
              <a:rPr lang="en-US" altLang="zh-CN" sz="1800" dirty="0">
                <a:solidFill>
                  <a:schemeClr val="lt1"/>
                </a:solidFill>
                <a:latin typeface="+mn-lt"/>
                <a:ea typeface="+mn-ea"/>
              </a:rPr>
              <a:t>How Segmentation Improves Detection?</a:t>
            </a:r>
            <a:endParaRPr lang="zh-CN" altLang="zh-CN" sz="1800" dirty="0">
              <a:solidFill>
                <a:schemeClr val="lt1"/>
              </a:solidFill>
              <a:latin typeface="+mn-lt"/>
              <a:ea typeface="+mn-ea"/>
            </a:endParaRPr>
          </a:p>
          <a:p>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2783632" y="2565072"/>
            <a:ext cx="6624736"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sz="2400" b="1" dirty="0"/>
              <a:t>Learning with enriched features</a:t>
            </a:r>
            <a:endParaRPr lang="zh-CN" altLang="zh-CN" sz="2400" dirty="0"/>
          </a:p>
        </p:txBody>
      </p:sp>
      <p:sp>
        <p:nvSpPr>
          <p:cNvPr id="7" name="六边形 6"/>
          <p:cNvSpPr/>
          <p:nvPr/>
        </p:nvSpPr>
        <p:spPr>
          <a:xfrm>
            <a:off x="2783632" y="4365104"/>
            <a:ext cx="6624736"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sz="2400" b="1" dirty="0"/>
              <a:t>Learning with multi-task loss functions</a:t>
            </a:r>
            <a:endParaRPr lang="zh-CN" altLang="zh-CN"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8015544" cy="1261884"/>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4.6 Robust Detection of Rotation and Scale Changes</a:t>
            </a:r>
            <a:endParaRPr lang="en-US" altLang="zh-CN" sz="2800" dirty="0">
              <a:solidFill>
                <a:schemeClr val="lt1"/>
              </a:solidFill>
              <a:latin typeface="+mn-lt"/>
              <a:ea typeface="+mn-ea"/>
            </a:endParaRPr>
          </a:p>
          <a:p>
            <a:r>
              <a:rPr lang="en-US" altLang="zh-CN" sz="1800" dirty="0">
                <a:solidFill>
                  <a:schemeClr val="lt1"/>
                </a:solidFill>
                <a:latin typeface="+mn-lt"/>
                <a:ea typeface="+mn-ea"/>
              </a:rPr>
              <a:t>Rotation Robust Detection</a:t>
            </a:r>
            <a:endParaRPr lang="zh-CN" altLang="zh-CN" sz="1800" dirty="0">
              <a:solidFill>
                <a:schemeClr val="lt1"/>
              </a:solidFill>
              <a:latin typeface="+mn-lt"/>
              <a:ea typeface="+mn-ea"/>
            </a:endParaRPr>
          </a:p>
          <a:p>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2783632" y="1772816"/>
            <a:ext cx="6624736"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Rotation invariant loss functions</a:t>
            </a:r>
            <a:endParaRPr lang="en-US" altLang="zh-CN" b="1" dirty="0"/>
          </a:p>
          <a:p>
            <a:pPr algn="ctr"/>
            <a:r>
              <a:rPr lang="zh-CN" altLang="zh-CN" dirty="0"/>
              <a:t>对原有的检测损失函数进行了约束，使旋转后的物体的特征保持不变</a:t>
            </a:r>
            <a:endParaRPr lang="zh-CN" altLang="zh-CN" dirty="0"/>
          </a:p>
        </p:txBody>
      </p:sp>
      <p:sp>
        <p:nvSpPr>
          <p:cNvPr id="7" name="六边形 6"/>
          <p:cNvSpPr/>
          <p:nvPr/>
        </p:nvSpPr>
        <p:spPr>
          <a:xfrm>
            <a:off x="2783632" y="3068792"/>
            <a:ext cx="6624736"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Rotation calibration</a:t>
            </a:r>
            <a:endParaRPr lang="en-US" altLang="zh-CN" b="1" dirty="0"/>
          </a:p>
          <a:p>
            <a:pPr algn="ctr"/>
            <a:r>
              <a:rPr lang="zh-CN" altLang="zh-CN" dirty="0"/>
              <a:t>对候选对象进行几何变换</a:t>
            </a:r>
            <a:endParaRPr lang="zh-CN" altLang="zh-CN" sz="2400" dirty="0"/>
          </a:p>
        </p:txBody>
      </p:sp>
      <p:sp>
        <p:nvSpPr>
          <p:cNvPr id="9" name="六边形 8"/>
          <p:cNvSpPr/>
          <p:nvPr/>
        </p:nvSpPr>
        <p:spPr>
          <a:xfrm>
            <a:off x="2761524" y="4364768"/>
            <a:ext cx="6624736" cy="216057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Rotation </a:t>
            </a:r>
            <a:r>
              <a:rPr lang="en-US" altLang="zh-CN" b="1" dirty="0" err="1"/>
              <a:t>RoI</a:t>
            </a:r>
            <a:r>
              <a:rPr lang="en-US" altLang="zh-CN" b="1" dirty="0"/>
              <a:t> Pooling</a:t>
            </a:r>
            <a:endParaRPr lang="en-US" altLang="zh-CN" b="1" dirty="0"/>
          </a:p>
          <a:p>
            <a:pPr algn="ctr"/>
            <a:r>
              <a:rPr lang="zh-CN" altLang="zh-CN" dirty="0"/>
              <a:t>为任意位置和大小的对象建议（</a:t>
            </a:r>
            <a:r>
              <a:rPr lang="en-US" altLang="zh-CN" dirty="0"/>
              <a:t>object proposal</a:t>
            </a:r>
            <a:r>
              <a:rPr lang="zh-CN" altLang="zh-CN" dirty="0"/>
              <a:t>）提取固定长度的特征表示，首先将</a:t>
            </a:r>
            <a:r>
              <a:rPr lang="en-US" altLang="zh-CN" dirty="0"/>
              <a:t> proposal </a:t>
            </a:r>
            <a:r>
              <a:rPr lang="zh-CN" altLang="zh-CN" dirty="0"/>
              <a:t>均匀地划分为一组网格，然后将网格特征串联起来。由于网格划分是在直角坐标系下进行的，其特征对旋转变换不具有不变性。最近的一项改进是在极坐标下对网格进行网格划分，使特征对旋转变化具有鲁棒性</a:t>
            </a:r>
            <a:endParaRPr lang="zh-CN"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8015544" cy="1261884"/>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4.6 Robust Detection of Rotation and Scale Changes</a:t>
            </a:r>
            <a:endParaRPr lang="en-US" altLang="zh-CN" sz="2800" dirty="0">
              <a:solidFill>
                <a:schemeClr val="lt1"/>
              </a:solidFill>
              <a:latin typeface="+mn-lt"/>
              <a:ea typeface="+mn-ea"/>
            </a:endParaRPr>
          </a:p>
          <a:p>
            <a:r>
              <a:rPr lang="en-US" altLang="zh-CN" sz="1800" dirty="0">
                <a:solidFill>
                  <a:schemeClr val="lt1"/>
                </a:solidFill>
                <a:latin typeface="+mn-lt"/>
                <a:ea typeface="+mn-ea"/>
              </a:rPr>
              <a:t>Scale Robust Detection</a:t>
            </a:r>
            <a:endParaRPr lang="zh-CN" altLang="zh-CN" sz="1800" dirty="0">
              <a:solidFill>
                <a:schemeClr val="lt1"/>
              </a:solidFill>
              <a:latin typeface="+mn-lt"/>
              <a:ea typeface="+mn-ea"/>
            </a:endParaRPr>
          </a:p>
          <a:p>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0" y="1700808"/>
            <a:ext cx="8015544" cy="2376264"/>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Scale adaptive training</a:t>
            </a:r>
            <a:endParaRPr lang="en-US" altLang="zh-CN" b="1" dirty="0"/>
          </a:p>
          <a:p>
            <a:pPr algn="ctr"/>
            <a:r>
              <a:rPr lang="zh-CN" altLang="zh-CN" dirty="0"/>
              <a:t>图像金字塔的尺度标准化</a:t>
            </a:r>
            <a:r>
              <a:rPr lang="en-US" altLang="zh-CN" dirty="0"/>
              <a:t> </a:t>
            </a:r>
            <a:r>
              <a:rPr lang="zh-CN" altLang="zh-CN" dirty="0"/>
              <a:t>，它在训练阶段和检测阶段都建立图像金字塔，只对一些选定尺度的损失进行反向传播，如图</a:t>
            </a:r>
            <a:r>
              <a:rPr lang="en-US" altLang="zh-CN" dirty="0"/>
              <a:t> (b)</a:t>
            </a:r>
            <a:r>
              <a:rPr lang="zh-CN" altLang="zh-CN" dirty="0"/>
              <a:t>所示。一些研究人员进一步提出了一种更有效的训练策略：使用高效重采样的</a:t>
            </a:r>
            <a:r>
              <a:rPr lang="en-US" altLang="zh-CN" dirty="0"/>
              <a:t> SNIP</a:t>
            </a:r>
            <a:r>
              <a:rPr lang="zh-CN" altLang="en-US" dirty="0"/>
              <a:t> ，</a:t>
            </a:r>
            <a:r>
              <a:rPr lang="zh-CN" altLang="zh-CN" dirty="0"/>
              <a:t>即，将图像裁剪并重新缩放到一组子区域，以便从大规模批量训练中获益。</a:t>
            </a:r>
            <a:endParaRPr lang="zh-CN" altLang="zh-CN" dirty="0"/>
          </a:p>
        </p:txBody>
      </p:sp>
      <p:sp>
        <p:nvSpPr>
          <p:cNvPr id="9" name="六边形 8"/>
          <p:cNvSpPr/>
          <p:nvPr/>
        </p:nvSpPr>
        <p:spPr>
          <a:xfrm>
            <a:off x="0" y="4437112"/>
            <a:ext cx="8182212" cy="216057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en-US" altLang="zh-CN" b="1" dirty="0"/>
              <a:t>Scale adaptive detection</a:t>
            </a:r>
            <a:endParaRPr lang="en-US" altLang="zh-CN" b="1" dirty="0"/>
          </a:p>
          <a:p>
            <a:r>
              <a:rPr lang="zh-CN" altLang="en-US" dirty="0"/>
              <a:t>一项是</a:t>
            </a:r>
            <a:r>
              <a:rPr lang="zh-CN" altLang="zh-CN" dirty="0"/>
              <a:t>“ 自适应放大” 技术，</a:t>
            </a:r>
            <a:r>
              <a:rPr lang="zh-CN" altLang="en-US" dirty="0"/>
              <a:t>能够</a:t>
            </a:r>
            <a:r>
              <a:rPr lang="zh-CN" altLang="zh-CN" dirty="0"/>
              <a:t>自适应地将小目标放大为 “ 大目标 ”</a:t>
            </a:r>
            <a:r>
              <a:rPr lang="en-US" altLang="zh-CN" dirty="0"/>
              <a:t> </a:t>
            </a:r>
            <a:r>
              <a:rPr lang="zh-CN" altLang="zh-CN" dirty="0"/>
              <a:t>。</a:t>
            </a:r>
            <a:endParaRPr lang="en-US" altLang="zh-CN" dirty="0"/>
          </a:p>
          <a:p>
            <a:r>
              <a:rPr lang="zh-CN" altLang="zh-CN" dirty="0"/>
              <a:t>最近的另一项改进是学习预测图像中对象的尺度分布，然后根据分布自适应地重新缩放图像</a:t>
            </a:r>
            <a:r>
              <a:rPr lang="zh-CN" altLang="en-US" dirty="0"/>
              <a:t>。</a:t>
            </a:r>
            <a:endParaRPr lang="zh-CN" altLang="zh-CN" dirty="0"/>
          </a:p>
        </p:txBody>
      </p:sp>
      <p:pic>
        <p:nvPicPr>
          <p:cNvPr id="2" name="图片 1"/>
          <p:cNvPicPr>
            <a:picLocks noChangeAspect="1"/>
          </p:cNvPicPr>
          <p:nvPr/>
        </p:nvPicPr>
        <p:blipFill>
          <a:blip r:embed="rId1"/>
          <a:stretch>
            <a:fillRect/>
          </a:stretch>
        </p:blipFill>
        <p:spPr>
          <a:xfrm>
            <a:off x="6198783" y="3466507"/>
            <a:ext cx="5411057" cy="155238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491920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4.7 Training from Scratch</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2783632" y="1772816"/>
            <a:ext cx="6624736" cy="86392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b="1" dirty="0"/>
              <a:t>真的需要在</a:t>
            </a:r>
            <a:r>
              <a:rPr lang="en-US" altLang="zh-CN" b="1" dirty="0"/>
              <a:t> ImageNet </a:t>
            </a:r>
            <a:r>
              <a:rPr lang="zh-CN" altLang="zh-CN" b="1" dirty="0"/>
              <a:t>上对检测器进行预训练吗</a:t>
            </a:r>
            <a:r>
              <a:rPr lang="en-US" altLang="zh-CN" b="1" dirty="0"/>
              <a:t>? </a:t>
            </a:r>
            <a:endParaRPr lang="zh-CN" altLang="zh-CN" dirty="0"/>
          </a:p>
        </p:txBody>
      </p:sp>
      <p:sp>
        <p:nvSpPr>
          <p:cNvPr id="7" name="六边形 6"/>
          <p:cNvSpPr/>
          <p:nvPr/>
        </p:nvSpPr>
        <p:spPr>
          <a:xfrm>
            <a:off x="2783632" y="2960694"/>
            <a:ext cx="6624736" cy="2232417"/>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dirty="0"/>
              <a:t>采用预训练网络进行目标检测存在一定的局限性。第一个限制是</a:t>
            </a:r>
            <a:r>
              <a:rPr lang="en-US" altLang="zh-CN" dirty="0"/>
              <a:t> ImageNet </a:t>
            </a:r>
            <a:r>
              <a:rPr lang="zh-CN" altLang="zh-CN" dirty="0"/>
              <a:t>分类和目标检测之间的散度，包括它们的损失函数和尺度</a:t>
            </a:r>
            <a:r>
              <a:rPr lang="en-US" altLang="zh-CN" dirty="0"/>
              <a:t>/</a:t>
            </a:r>
            <a:r>
              <a:rPr lang="zh-CN" altLang="zh-CN" dirty="0"/>
              <a:t>类别分布。第二个限制是领域不匹配。由于</a:t>
            </a:r>
            <a:r>
              <a:rPr lang="en-US" altLang="zh-CN" dirty="0"/>
              <a:t> ImageNet </a:t>
            </a:r>
            <a:r>
              <a:rPr lang="zh-CN" altLang="zh-CN" dirty="0"/>
              <a:t>中的图像是</a:t>
            </a:r>
            <a:r>
              <a:rPr lang="en-US" altLang="zh-CN" dirty="0"/>
              <a:t> RGB </a:t>
            </a:r>
            <a:r>
              <a:rPr lang="zh-CN" altLang="zh-CN" dirty="0"/>
              <a:t>图像，而有时需要进行检测的是深度图像</a:t>
            </a:r>
            <a:r>
              <a:rPr lang="en-US" altLang="zh-CN" dirty="0"/>
              <a:t> ( RGB- d ) </a:t>
            </a:r>
            <a:r>
              <a:rPr lang="zh-CN" altLang="zh-CN" dirty="0"/>
              <a:t>或三维医学图像，因此无法很好地将预先训练好的知识转移到这些检测任务中。</a:t>
            </a:r>
            <a:endParaRPr lang="zh-CN" altLang="zh-CN" dirty="0"/>
          </a:p>
        </p:txBody>
      </p:sp>
      <p:sp>
        <p:nvSpPr>
          <p:cNvPr id="9" name="六边形 8"/>
          <p:cNvSpPr/>
          <p:nvPr/>
        </p:nvSpPr>
        <p:spPr>
          <a:xfrm>
            <a:off x="2761524" y="5517232"/>
            <a:ext cx="6624736" cy="1008112"/>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defRPr/>
            </a:pPr>
            <a:r>
              <a:rPr lang="en-US" altLang="zh-CN" dirty="0"/>
              <a:t> ImageNet </a:t>
            </a:r>
            <a:r>
              <a:rPr lang="zh-CN" altLang="zh-CN" dirty="0"/>
              <a:t>预处理可以加快收敛速度，但不一定提供正则化或提高最终检测精度。</a:t>
            </a:r>
            <a:endParaRPr lang="zh-CN"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491920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4.8 Adversarial Training</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2783632" y="1893749"/>
            <a:ext cx="6624736" cy="1656184"/>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dirty="0"/>
              <a:t>一个典型的</a:t>
            </a:r>
            <a:r>
              <a:rPr lang="en-US" altLang="zh-CN" dirty="0"/>
              <a:t> GAN </a:t>
            </a:r>
            <a:r>
              <a:rPr lang="zh-CN" altLang="zh-CN" dirty="0"/>
              <a:t>由两个神经网络组成：一个生成网络和一个判别网络，它们在极小极大优化框架下相互竞争。通常，生成器学习从潜在空间映射到感兴趣的特定数据分布，而鉴别器的目的是区分真实数据分布中的实例和生成器生成的实例。</a:t>
            </a:r>
            <a:endParaRPr lang="zh-CN" altLang="zh-CN" dirty="0"/>
          </a:p>
        </p:txBody>
      </p:sp>
      <p:sp>
        <p:nvSpPr>
          <p:cNvPr id="9" name="六边形 8"/>
          <p:cNvSpPr/>
          <p:nvPr/>
        </p:nvSpPr>
        <p:spPr>
          <a:xfrm>
            <a:off x="2761524" y="4221088"/>
            <a:ext cx="6624736" cy="2304256"/>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sz="2000" b="1" dirty="0"/>
              <a:t>“ 对抗性攻击 ”</a:t>
            </a:r>
            <a:r>
              <a:rPr lang="en-US" altLang="zh-CN" sz="2000" b="1" dirty="0"/>
              <a:t> </a:t>
            </a:r>
            <a:r>
              <a:rPr lang="zh-CN" altLang="zh-CN" sz="2000" b="1" dirty="0"/>
              <a:t>研究如何用对抗性的例子攻击检测器，近年来受到越来越多的关注。这一课题的研究对于</a:t>
            </a:r>
            <a:r>
              <a:rPr lang="zh-CN" altLang="en-US" sz="2000" b="1" dirty="0"/>
              <a:t>自动</a:t>
            </a:r>
            <a:r>
              <a:rPr lang="zh-CN" altLang="zh-CN" sz="2000" b="1" dirty="0"/>
              <a:t>驾驶来说尤为重要，因为在保证其对对抗攻击的鲁棒性之前，不能完全信任它。</a:t>
            </a:r>
            <a:endParaRPr lang="zh-CN" altLang="zh-CN" sz="20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503376"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4.9 Weakly Supervised Object Detection</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六边形 7"/>
          <p:cNvSpPr/>
          <p:nvPr/>
        </p:nvSpPr>
        <p:spPr>
          <a:xfrm>
            <a:off x="2783632" y="1230279"/>
            <a:ext cx="6624736" cy="1656184"/>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zh-CN" altLang="zh-CN" b="1" dirty="0"/>
              <a:t>弱监督目标检测</a:t>
            </a:r>
            <a:r>
              <a:rPr lang="zh-CN" altLang="zh-CN" dirty="0"/>
              <a:t>的目标是通过训练一个只带有图像级注释而不是边界框的检测器来解决</a:t>
            </a:r>
            <a:r>
              <a:rPr lang="zh-CN" altLang="en-US" dirty="0"/>
              <a:t>人工标记数据费时费力这一问题。</a:t>
            </a:r>
            <a:endParaRPr lang="zh-CN" altLang="zh-CN" dirty="0"/>
          </a:p>
        </p:txBody>
      </p:sp>
      <p:sp>
        <p:nvSpPr>
          <p:cNvPr id="9" name="六边形 8"/>
          <p:cNvSpPr/>
          <p:nvPr/>
        </p:nvSpPr>
        <p:spPr>
          <a:xfrm>
            <a:off x="2783632" y="3068960"/>
            <a:ext cx="6624736"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多实例学习是一种有监督的学习方法</a:t>
            </a:r>
            <a:r>
              <a:rPr lang="en-US" altLang="zh-CN" dirty="0"/>
              <a:t>[39,296]</a:t>
            </a:r>
            <a:r>
              <a:rPr lang="zh-CN" altLang="zh-CN" dirty="0"/>
              <a:t>。多实例学习模型不是使用一组单独标记的实例进行学习，而是接收一组标记的包，每个包包含多个实例。如果将一个图像中的候选对象看作一个包，并将图像级注释看作标签，那么</a:t>
            </a:r>
            <a:r>
              <a:rPr lang="en-US" altLang="zh-CN" dirty="0"/>
              <a:t> WSOD </a:t>
            </a:r>
            <a:r>
              <a:rPr lang="zh-CN" altLang="zh-CN" dirty="0"/>
              <a:t>可以表示为一个多实例学习过程。</a:t>
            </a:r>
            <a:endParaRPr lang="zh-CN" altLang="zh-CN" dirty="0"/>
          </a:p>
        </p:txBody>
      </p:sp>
      <p:sp>
        <p:nvSpPr>
          <p:cNvPr id="7" name="六边形 6"/>
          <p:cNvSpPr/>
          <p:nvPr/>
        </p:nvSpPr>
        <p:spPr>
          <a:xfrm>
            <a:off x="2812501" y="5108171"/>
            <a:ext cx="6624736" cy="1656184"/>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endParaRPr lang="en-US" altLang="zh-CN" dirty="0"/>
          </a:p>
          <a:p>
            <a:r>
              <a:rPr lang="zh-CN" altLang="zh-CN" dirty="0"/>
              <a:t>类激活映射是最近出现的另一组</a:t>
            </a:r>
            <a:r>
              <a:rPr lang="en-US" altLang="zh-CN" dirty="0"/>
              <a:t>WSOD</a:t>
            </a:r>
            <a:r>
              <a:rPr lang="zh-CN" altLang="zh-CN" dirty="0"/>
              <a:t>方法</a:t>
            </a:r>
            <a:r>
              <a:rPr lang="zh-CN" altLang="en-US" dirty="0"/>
              <a:t>。</a:t>
            </a:r>
            <a:r>
              <a:rPr lang="zh-CN" altLang="zh-CN" dirty="0"/>
              <a:t>对</a:t>
            </a:r>
            <a:r>
              <a:rPr lang="en-US" altLang="zh-CN" dirty="0"/>
              <a:t>CNN</a:t>
            </a:r>
            <a:r>
              <a:rPr lang="zh-CN" altLang="zh-CN" dirty="0"/>
              <a:t>可视化的研究表明，尽管没有对目标位置的监控，但是</a:t>
            </a:r>
            <a:r>
              <a:rPr lang="en-US" altLang="zh-CN" dirty="0"/>
              <a:t>CNN</a:t>
            </a:r>
            <a:r>
              <a:rPr lang="zh-CN" altLang="zh-CN" dirty="0"/>
              <a:t>的卷积层表现为目标检测器。类激活映射揭示了如何使</a:t>
            </a:r>
            <a:r>
              <a:rPr lang="en-US" altLang="zh-CN" dirty="0"/>
              <a:t>CNN</a:t>
            </a:r>
            <a:r>
              <a:rPr lang="zh-CN" altLang="zh-CN" dirty="0"/>
              <a:t>在接受图像级标签训练的情况下仍然具有定位能力</a:t>
            </a:r>
            <a:r>
              <a:rPr lang="en-US" altLang="zh-CN" dirty="0"/>
              <a:t>[299]</a:t>
            </a:r>
            <a:r>
              <a:rPr lang="zh-CN" altLang="zh-CN" dirty="0"/>
              <a:t>。</a:t>
            </a:r>
            <a:endParaRPr lang="zh-CN" altLang="zh-CN" dirty="0"/>
          </a:p>
          <a:p>
            <a:endParaRPr lang="zh-CN"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2902976" cy="1261884"/>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 5. APPLICATIONS</a:t>
            </a:r>
            <a:endParaRPr lang="en-US" altLang="zh-CN" sz="2800" dirty="0">
              <a:solidFill>
                <a:schemeClr val="lt1"/>
              </a:solidFill>
              <a:latin typeface="+mn-lt"/>
              <a:ea typeface="+mn-ea"/>
            </a:endParaRPr>
          </a:p>
          <a:p>
            <a:r>
              <a:rPr lang="en-US" altLang="zh-CN" sz="1800" dirty="0">
                <a:solidFill>
                  <a:schemeClr val="lt1"/>
                </a:solidFill>
                <a:latin typeface="+mn-lt"/>
                <a:ea typeface="+mn-ea"/>
              </a:rPr>
              <a:t>5.1 Pedestrian Detection</a:t>
            </a:r>
            <a:endParaRPr lang="zh-CN" altLang="zh-CN" sz="1800" dirty="0">
              <a:solidFill>
                <a:schemeClr val="lt1"/>
              </a:solidFill>
              <a:latin typeface="+mn-lt"/>
              <a:ea typeface="+mn-ea"/>
            </a:endParaRPr>
          </a:p>
          <a:p>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六边形 10"/>
          <p:cNvSpPr/>
          <p:nvPr/>
        </p:nvSpPr>
        <p:spPr>
          <a:xfrm>
            <a:off x="407368" y="1898833"/>
            <a:ext cx="5137997"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Difficulties and Challenges</a:t>
            </a:r>
            <a:endParaRPr lang="en-US" altLang="zh-CN" b="1" dirty="0"/>
          </a:p>
          <a:p>
            <a:r>
              <a:rPr lang="en-US" altLang="zh-CN" b="1" dirty="0"/>
              <a:t>Small pedestrian</a:t>
            </a:r>
            <a:endParaRPr lang="en-US" altLang="zh-CN" b="1" dirty="0"/>
          </a:p>
          <a:p>
            <a:r>
              <a:rPr lang="en-US" altLang="zh-CN" b="1" dirty="0"/>
              <a:t>Hard negatives</a:t>
            </a:r>
            <a:endParaRPr lang="en-US" altLang="zh-CN" b="1" dirty="0"/>
          </a:p>
          <a:p>
            <a:r>
              <a:rPr lang="en-US" altLang="zh-CN" b="1" dirty="0"/>
              <a:t>Dense and occluded pedestrian</a:t>
            </a:r>
            <a:endParaRPr lang="en-US" altLang="zh-CN" b="1" dirty="0"/>
          </a:p>
          <a:p>
            <a:r>
              <a:rPr lang="en-US" altLang="zh-CN" b="1" dirty="0"/>
              <a:t>Real-time detection</a:t>
            </a:r>
            <a:endParaRPr lang="zh-CN" altLang="zh-CN" dirty="0"/>
          </a:p>
        </p:txBody>
      </p:sp>
      <p:pic>
        <p:nvPicPr>
          <p:cNvPr id="2" name="图片 1"/>
          <p:cNvPicPr>
            <a:picLocks noChangeAspect="1"/>
          </p:cNvPicPr>
          <p:nvPr/>
        </p:nvPicPr>
        <p:blipFill>
          <a:blip r:embed="rId1"/>
          <a:stretch>
            <a:fillRect/>
          </a:stretch>
        </p:blipFill>
        <p:spPr>
          <a:xfrm>
            <a:off x="3177037" y="4149080"/>
            <a:ext cx="5353050" cy="2390775"/>
          </a:xfrm>
          <a:prstGeom prst="rect">
            <a:avLst/>
          </a:prstGeom>
        </p:spPr>
      </p:pic>
      <p:sp>
        <p:nvSpPr>
          <p:cNvPr id="16" name="六边形 15"/>
          <p:cNvSpPr/>
          <p:nvPr/>
        </p:nvSpPr>
        <p:spPr>
          <a:xfrm>
            <a:off x="5853562" y="1747708"/>
            <a:ext cx="6264696" cy="2174457"/>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Literature Review</a:t>
            </a:r>
            <a:endParaRPr lang="en-US" altLang="zh-CN" b="1" dirty="0"/>
          </a:p>
          <a:p>
            <a:r>
              <a:rPr lang="en-US" altLang="zh-CN" b="1" dirty="0"/>
              <a:t>Traditional pedestrian detection methods</a:t>
            </a:r>
            <a:endParaRPr lang="en-US" altLang="zh-CN" dirty="0"/>
          </a:p>
          <a:p>
            <a:r>
              <a:rPr lang="en-US" altLang="zh-CN" b="1" dirty="0"/>
              <a:t>Deep learning based pedestrian detection methods</a:t>
            </a:r>
            <a:endParaRPr lang="en-US" altLang="zh-CN" b="1" dirty="0"/>
          </a:p>
          <a:p>
            <a:r>
              <a:rPr lang="en-US" altLang="zh-CN" b="1" dirty="0"/>
              <a:t>To improve small pedestrian detection</a:t>
            </a:r>
            <a:endParaRPr lang="en-US" altLang="zh-CN" b="1" dirty="0"/>
          </a:p>
          <a:p>
            <a:r>
              <a:rPr lang="en-US" altLang="zh-CN" b="1" dirty="0"/>
              <a:t>To improve hard negative detection</a:t>
            </a:r>
            <a:endParaRPr lang="en-US" altLang="zh-CN" b="1" dirty="0"/>
          </a:p>
          <a:p>
            <a:r>
              <a:rPr lang="en-US" altLang="zh-CN" b="1" dirty="0"/>
              <a:t>To improve dense and occluded pedestrian detection</a:t>
            </a:r>
            <a:endParaRPr lang="zh-CN" altLang="zh-CN" dirty="0"/>
          </a:p>
          <a:p>
            <a:endParaRPr lang="zh-CN"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2902976"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5.2 Face Detection</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六边形 10"/>
          <p:cNvSpPr/>
          <p:nvPr/>
        </p:nvSpPr>
        <p:spPr>
          <a:xfrm>
            <a:off x="376411" y="1556792"/>
            <a:ext cx="5137997"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Difficulties and Challenges</a:t>
            </a:r>
            <a:endParaRPr lang="en-US" altLang="zh-CN" b="1" dirty="0"/>
          </a:p>
          <a:p>
            <a:r>
              <a:rPr lang="en-US" altLang="zh-CN" b="1" dirty="0"/>
              <a:t>Intra-class variation</a:t>
            </a:r>
            <a:endParaRPr lang="en-US" altLang="zh-CN" b="1" dirty="0"/>
          </a:p>
          <a:p>
            <a:r>
              <a:rPr lang="en-US" altLang="zh-CN" b="1" dirty="0"/>
              <a:t>Occlusion</a:t>
            </a:r>
            <a:endParaRPr lang="en-US" altLang="zh-CN" b="1" dirty="0"/>
          </a:p>
          <a:p>
            <a:r>
              <a:rPr lang="en-US" altLang="zh-CN" b="1" dirty="0"/>
              <a:t>Multi-scale detection</a:t>
            </a:r>
            <a:endParaRPr lang="en-US" altLang="zh-CN" b="1" dirty="0"/>
          </a:p>
          <a:p>
            <a:r>
              <a:rPr lang="en-US" altLang="zh-CN" b="1" dirty="0"/>
              <a:t>Real-time detection</a:t>
            </a:r>
            <a:endParaRPr lang="zh-CN" altLang="zh-CN" dirty="0"/>
          </a:p>
        </p:txBody>
      </p:sp>
      <p:sp>
        <p:nvSpPr>
          <p:cNvPr id="16" name="六边形 15"/>
          <p:cNvSpPr/>
          <p:nvPr/>
        </p:nvSpPr>
        <p:spPr>
          <a:xfrm>
            <a:off x="5872191" y="4711602"/>
            <a:ext cx="6264696" cy="1022329"/>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To speed up face detection</a:t>
            </a:r>
            <a:endParaRPr lang="en-US" altLang="zh-CN" b="1" dirty="0"/>
          </a:p>
          <a:p>
            <a:pPr algn="ctr"/>
            <a:r>
              <a:rPr lang="en-US" altLang="zh-CN" b="1" dirty="0"/>
              <a:t>To improve multi-pose and occluded face detection</a:t>
            </a:r>
            <a:endParaRPr lang="en-US" altLang="zh-CN" b="1" dirty="0"/>
          </a:p>
          <a:p>
            <a:pPr algn="ctr"/>
            <a:r>
              <a:rPr lang="en-US" altLang="zh-CN" b="1" dirty="0"/>
              <a:t>To improve multi-scale face detection</a:t>
            </a:r>
            <a:endParaRPr lang="zh-CN" altLang="zh-CN" dirty="0"/>
          </a:p>
        </p:txBody>
      </p:sp>
      <p:pic>
        <p:nvPicPr>
          <p:cNvPr id="3" name="图片 2"/>
          <p:cNvPicPr>
            <a:picLocks noChangeAspect="1"/>
          </p:cNvPicPr>
          <p:nvPr/>
        </p:nvPicPr>
        <p:blipFill>
          <a:blip r:embed="rId1"/>
          <a:stretch>
            <a:fillRect/>
          </a:stretch>
        </p:blipFill>
        <p:spPr>
          <a:xfrm>
            <a:off x="6672064" y="455038"/>
            <a:ext cx="4491013" cy="3815374"/>
          </a:xfrm>
          <a:prstGeom prst="rect">
            <a:avLst/>
          </a:prstGeom>
        </p:spPr>
      </p:pic>
      <p:sp>
        <p:nvSpPr>
          <p:cNvPr id="17" name="六边形 16"/>
          <p:cNvSpPr/>
          <p:nvPr/>
        </p:nvSpPr>
        <p:spPr>
          <a:xfrm>
            <a:off x="18629" y="4286663"/>
            <a:ext cx="5853562"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 Literature review</a:t>
            </a:r>
            <a:endParaRPr lang="en-US" altLang="zh-CN" b="1" dirty="0"/>
          </a:p>
          <a:p>
            <a:r>
              <a:rPr lang="en-US" altLang="zh-CN" b="1" dirty="0"/>
              <a:t>Early time</a:t>
            </a:r>
            <a:r>
              <a:rPr lang="zh-CN" altLang="zh-CN" b="1" dirty="0"/>
              <a:t>’</a:t>
            </a:r>
            <a:r>
              <a:rPr lang="en-US" altLang="zh-CN" b="1" dirty="0"/>
              <a:t>s face detection (before 2001)</a:t>
            </a:r>
            <a:endParaRPr lang="en-US" altLang="zh-CN" b="1" dirty="0"/>
          </a:p>
          <a:p>
            <a:r>
              <a:rPr lang="en-US" altLang="zh-CN" b="1" dirty="0"/>
              <a:t>Traditional face detection</a:t>
            </a:r>
            <a:endParaRPr lang="en-US" altLang="zh-CN" b="1" dirty="0"/>
          </a:p>
          <a:p>
            <a:r>
              <a:rPr lang="en-US" altLang="zh-CN" b="1" dirty="0"/>
              <a:t>Deep learning based face detection (after 2015)</a:t>
            </a:r>
            <a:endParaRPr lang="zh-CN" altLang="zh-CN" dirty="0"/>
          </a:p>
          <a:p>
            <a:endParaRPr lang="zh-CN"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2902976"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5.3 Text Detection</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六边形 10"/>
          <p:cNvSpPr/>
          <p:nvPr/>
        </p:nvSpPr>
        <p:spPr>
          <a:xfrm>
            <a:off x="376411" y="1556792"/>
            <a:ext cx="5137997"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Difficulties and Challenges</a:t>
            </a:r>
            <a:endParaRPr lang="en-US" altLang="zh-CN" b="1" dirty="0"/>
          </a:p>
          <a:p>
            <a:r>
              <a:rPr lang="en-US" altLang="zh-CN" b="1" dirty="0"/>
              <a:t>Different fonts and languages</a:t>
            </a:r>
            <a:endParaRPr lang="en-US" altLang="zh-CN" b="1" dirty="0"/>
          </a:p>
          <a:p>
            <a:r>
              <a:rPr lang="en-US" altLang="zh-CN" b="1" dirty="0"/>
              <a:t>Text rotation and perspective distortion</a:t>
            </a:r>
            <a:endParaRPr lang="en-US" altLang="zh-CN" b="1" dirty="0"/>
          </a:p>
          <a:p>
            <a:r>
              <a:rPr lang="en-US" altLang="zh-CN" b="1" dirty="0"/>
              <a:t>Densely arranged text localization</a:t>
            </a:r>
            <a:endParaRPr lang="en-US" altLang="zh-CN" b="1" dirty="0"/>
          </a:p>
          <a:p>
            <a:r>
              <a:rPr lang="en-US" altLang="zh-CN" b="1" dirty="0"/>
              <a:t>Broken and blurred characters</a:t>
            </a:r>
            <a:endParaRPr lang="zh-CN" altLang="zh-CN" dirty="0"/>
          </a:p>
        </p:txBody>
      </p:sp>
      <p:sp>
        <p:nvSpPr>
          <p:cNvPr id="16" name="六边形 15"/>
          <p:cNvSpPr/>
          <p:nvPr/>
        </p:nvSpPr>
        <p:spPr>
          <a:xfrm>
            <a:off x="5872191" y="4711602"/>
            <a:ext cx="6264696" cy="1022329"/>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For text rotation and perspective changes</a:t>
            </a:r>
            <a:endParaRPr lang="en-US" altLang="zh-CN" b="1" dirty="0"/>
          </a:p>
          <a:p>
            <a:pPr algn="ctr"/>
            <a:r>
              <a:rPr lang="en-US" altLang="zh-CN" b="1" dirty="0"/>
              <a:t>To improve densely arranged text detection</a:t>
            </a:r>
            <a:endParaRPr lang="en-US" altLang="zh-CN" b="1" dirty="0"/>
          </a:p>
          <a:p>
            <a:pPr algn="ctr"/>
            <a:r>
              <a:rPr lang="en-US" altLang="zh-CN" b="1" dirty="0"/>
              <a:t>To improve broken and blurred text detection</a:t>
            </a:r>
            <a:endParaRPr lang="zh-CN" altLang="zh-CN" dirty="0"/>
          </a:p>
        </p:txBody>
      </p:sp>
      <p:sp>
        <p:nvSpPr>
          <p:cNvPr id="17" name="六边形 16"/>
          <p:cNvSpPr/>
          <p:nvPr/>
        </p:nvSpPr>
        <p:spPr>
          <a:xfrm>
            <a:off x="18629" y="4286663"/>
            <a:ext cx="5853562"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 Literature review</a:t>
            </a:r>
            <a:endParaRPr lang="en-US" altLang="zh-CN" b="1" dirty="0"/>
          </a:p>
          <a:p>
            <a:r>
              <a:rPr lang="en-US" altLang="zh-CN" b="1" dirty="0"/>
              <a:t>Step-wise detection vs integrated detection</a:t>
            </a:r>
            <a:endParaRPr lang="en-US" altLang="zh-CN" b="1" dirty="0"/>
          </a:p>
          <a:p>
            <a:r>
              <a:rPr lang="en-US" altLang="zh-CN" b="1" dirty="0"/>
              <a:t>Traditional methods vs deep learning methods</a:t>
            </a:r>
            <a:endParaRPr lang="zh-CN" altLang="zh-CN" dirty="0"/>
          </a:p>
          <a:p>
            <a:endParaRPr lang="zh-CN" altLang="zh-CN" dirty="0"/>
          </a:p>
        </p:txBody>
      </p:sp>
      <p:pic>
        <p:nvPicPr>
          <p:cNvPr id="2" name="图片 1"/>
          <p:cNvPicPr>
            <a:picLocks noChangeAspect="1"/>
          </p:cNvPicPr>
          <p:nvPr/>
        </p:nvPicPr>
        <p:blipFill>
          <a:blip r:embed="rId1"/>
          <a:stretch>
            <a:fillRect/>
          </a:stretch>
        </p:blipFill>
        <p:spPr>
          <a:xfrm>
            <a:off x="5969232" y="732717"/>
            <a:ext cx="5334000" cy="34956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35936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5.4 Traffic Sign and Traffic Light Detection</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六边形 10"/>
          <p:cNvSpPr/>
          <p:nvPr/>
        </p:nvSpPr>
        <p:spPr>
          <a:xfrm>
            <a:off x="568534" y="1556792"/>
            <a:ext cx="5137997"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Difficulties and Challenges</a:t>
            </a:r>
            <a:endParaRPr lang="en-US" altLang="zh-CN" b="1" dirty="0"/>
          </a:p>
          <a:p>
            <a:r>
              <a:rPr lang="en-US" altLang="zh-CN" b="1" dirty="0"/>
              <a:t>Illumination changes</a:t>
            </a:r>
            <a:endParaRPr lang="en-US" altLang="zh-CN" b="1" dirty="0"/>
          </a:p>
          <a:p>
            <a:r>
              <a:rPr lang="en-US" altLang="zh-CN" b="1" dirty="0"/>
              <a:t>Motion blur</a:t>
            </a:r>
            <a:endParaRPr lang="en-US" altLang="zh-CN" b="1" dirty="0"/>
          </a:p>
          <a:p>
            <a:r>
              <a:rPr lang="en-US" altLang="zh-CN" b="1" dirty="0"/>
              <a:t>Bad weather</a:t>
            </a:r>
            <a:endParaRPr lang="en-US" altLang="zh-CN" b="1" dirty="0"/>
          </a:p>
          <a:p>
            <a:r>
              <a:rPr lang="en-US" altLang="zh-CN" b="1" dirty="0"/>
              <a:t>Real-time detection</a:t>
            </a:r>
            <a:endParaRPr lang="zh-CN" altLang="zh-CN" dirty="0"/>
          </a:p>
        </p:txBody>
      </p:sp>
      <p:sp>
        <p:nvSpPr>
          <p:cNvPr id="17" name="六边形 16"/>
          <p:cNvSpPr/>
          <p:nvPr/>
        </p:nvSpPr>
        <p:spPr>
          <a:xfrm>
            <a:off x="210752" y="4323771"/>
            <a:ext cx="5853562"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 Literature review</a:t>
            </a:r>
            <a:endParaRPr lang="en-US" altLang="zh-CN" b="1" dirty="0"/>
          </a:p>
          <a:p>
            <a:r>
              <a:rPr lang="en-US" altLang="zh-CN" b="1" dirty="0"/>
              <a:t>Traditional detection methods</a:t>
            </a:r>
            <a:endParaRPr lang="zh-CN" altLang="zh-CN" dirty="0"/>
          </a:p>
          <a:p>
            <a:r>
              <a:rPr lang="en-US" altLang="zh-CN" b="1" dirty="0"/>
              <a:t>Deep learning based detection methods</a:t>
            </a:r>
            <a:endParaRPr lang="zh-CN" altLang="zh-CN" dirty="0"/>
          </a:p>
        </p:txBody>
      </p:sp>
      <p:pic>
        <p:nvPicPr>
          <p:cNvPr id="3" name="图片 2"/>
          <p:cNvPicPr>
            <a:picLocks noChangeAspect="1"/>
          </p:cNvPicPr>
          <p:nvPr/>
        </p:nvPicPr>
        <p:blipFill>
          <a:blip r:embed="rId1"/>
          <a:stretch>
            <a:fillRect/>
          </a:stretch>
        </p:blipFill>
        <p:spPr>
          <a:xfrm>
            <a:off x="6677594" y="1988840"/>
            <a:ext cx="4829757" cy="36308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69600"/>
            <a:ext cx="8591608" cy="584775"/>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ctr"/>
            <a:r>
              <a:rPr lang="en-US" altLang="zh-CN" sz="3200" dirty="0">
                <a:solidFill>
                  <a:srgbClr val="F5F5F5"/>
                </a:solidFill>
                <a:ea typeface="方正准圆_GBK" panose="03000509000000000000" pitchFamily="65" charset="-122"/>
              </a:rPr>
              <a:t>2.1 Milestones: Traditional Detectors</a:t>
            </a:r>
            <a:endParaRPr lang="en-US" sz="3200" dirty="0">
              <a:solidFill>
                <a:srgbClr val="F5F5F5"/>
              </a:solidFill>
              <a:ea typeface="方正准圆_GBK" panose="03000509000000000000" pitchFamily="65" charset="-122"/>
              <a:sym typeface="Arial" panose="020B0604020202020204" pitchFamily="34" charset="0"/>
            </a:endParaRPr>
          </a:p>
        </p:txBody>
      </p:sp>
      <p:sp>
        <p:nvSpPr>
          <p:cNvPr id="10" name="六边形 9"/>
          <p:cNvSpPr/>
          <p:nvPr/>
        </p:nvSpPr>
        <p:spPr>
          <a:xfrm>
            <a:off x="445225" y="2852764"/>
            <a:ext cx="3980475" cy="3196124"/>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r>
              <a:rPr lang="zh-CN" altLang="zh-CN" dirty="0"/>
              <a:t>特征选择：作者没有使用一组手动选择的</a:t>
            </a:r>
            <a:r>
              <a:rPr lang="en-US" altLang="zh-CN" dirty="0" err="1"/>
              <a:t>Haar</a:t>
            </a:r>
            <a:r>
              <a:rPr lang="zh-CN" altLang="zh-CN" dirty="0"/>
              <a:t>基过滤器，而是使用</a:t>
            </a:r>
            <a:r>
              <a:rPr lang="en-US" altLang="zh-CN" dirty="0" err="1"/>
              <a:t>Adaboost</a:t>
            </a:r>
            <a:r>
              <a:rPr lang="zh-CN" altLang="zh-CN" dirty="0"/>
              <a:t>算法从一组巨大的随机特征池</a:t>
            </a:r>
            <a:r>
              <a:rPr lang="en-US" altLang="zh-CN" dirty="0"/>
              <a:t> ( </a:t>
            </a:r>
            <a:r>
              <a:rPr lang="zh-CN" altLang="zh-CN" dirty="0"/>
              <a:t>大约</a:t>
            </a:r>
            <a:r>
              <a:rPr lang="en-US" altLang="zh-CN" dirty="0"/>
              <a:t>180k</a:t>
            </a:r>
            <a:r>
              <a:rPr lang="zh-CN" altLang="zh-CN" dirty="0"/>
              <a:t>维</a:t>
            </a:r>
            <a:r>
              <a:rPr lang="en-US" altLang="zh-CN" dirty="0"/>
              <a:t> ) </a:t>
            </a:r>
            <a:r>
              <a:rPr lang="zh-CN" altLang="zh-CN" dirty="0"/>
              <a:t>中选择一组对人脸检测最有帮助的小特征。</a:t>
            </a:r>
            <a:endParaRPr lang="zh-CN" altLang="zh-CN" dirty="0"/>
          </a:p>
        </p:txBody>
      </p:sp>
      <p:sp>
        <p:nvSpPr>
          <p:cNvPr id="14" name="六边形 13"/>
          <p:cNvSpPr/>
          <p:nvPr/>
        </p:nvSpPr>
        <p:spPr>
          <a:xfrm>
            <a:off x="7846276" y="2851837"/>
            <a:ext cx="3980475" cy="3196125"/>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r>
              <a:rPr lang="zh-CN" altLang="zh-CN" dirty="0"/>
              <a:t>积分图像：积分图像是一种计算方法，以加快盒滤波或卷积过程。与当时的其他目标检测算法一样，在</a:t>
            </a:r>
            <a:r>
              <a:rPr lang="en-US" altLang="zh-CN" dirty="0"/>
              <a:t>VJ</a:t>
            </a:r>
            <a:r>
              <a:rPr lang="zh-CN" altLang="zh-CN" dirty="0"/>
              <a:t>检测器中使用</a:t>
            </a:r>
            <a:r>
              <a:rPr lang="en-US" altLang="zh-CN" dirty="0" err="1"/>
              <a:t>Haar</a:t>
            </a:r>
            <a:r>
              <a:rPr lang="zh-CN" altLang="zh-CN" dirty="0"/>
              <a:t>小波作为图像的特征表示。积分图像使得</a:t>
            </a:r>
            <a:r>
              <a:rPr lang="en-US" altLang="zh-CN" dirty="0"/>
              <a:t>VJ</a:t>
            </a:r>
            <a:r>
              <a:rPr lang="zh-CN" altLang="zh-CN" dirty="0"/>
              <a:t>检测器中每个窗口的计算复杂度与其窗口大小无关。</a:t>
            </a:r>
            <a:endParaRPr lang="zh-CN" altLang="zh-CN" dirty="0"/>
          </a:p>
        </p:txBody>
      </p:sp>
      <p:sp>
        <p:nvSpPr>
          <p:cNvPr id="16" name="文本框 51"/>
          <p:cNvSpPr txBox="1">
            <a:spLocks noChangeArrowheads="1"/>
          </p:cNvSpPr>
          <p:nvPr/>
        </p:nvSpPr>
        <p:spPr bwMode="auto">
          <a:xfrm>
            <a:off x="4173194" y="1772816"/>
            <a:ext cx="47288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a:buChar char="•"/>
            </a:pPr>
            <a:r>
              <a:rPr lang="en-US" altLang="zh-CN" dirty="0">
                <a:solidFill>
                  <a:srgbClr val="F5F5F5"/>
                </a:solidFill>
                <a:ea typeface="方正准圆_GBK" panose="03000509000000000000" pitchFamily="65" charset="-122"/>
              </a:rPr>
              <a:t>Viola Jones Detectors</a:t>
            </a:r>
            <a:endParaRPr lang="zh-CN" altLang="zh-CN" dirty="0">
              <a:solidFill>
                <a:srgbClr val="F5F5F5"/>
              </a:solidFill>
              <a:ea typeface="方正准圆_GBK" panose="03000509000000000000" pitchFamily="65" charset="-122"/>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六边形 25"/>
          <p:cNvSpPr/>
          <p:nvPr/>
        </p:nvSpPr>
        <p:spPr>
          <a:xfrm>
            <a:off x="4155463" y="2852764"/>
            <a:ext cx="3980475" cy="3196124"/>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r>
              <a:rPr lang="zh-CN" altLang="zh-CN" dirty="0"/>
              <a:t>检测级联：在</a:t>
            </a:r>
            <a:r>
              <a:rPr lang="en-US" altLang="zh-CN" dirty="0"/>
              <a:t>VJ</a:t>
            </a:r>
            <a:r>
              <a:rPr lang="zh-CN" altLang="zh-CN" dirty="0"/>
              <a:t>检测器中引入了一个多级检测范例</a:t>
            </a:r>
            <a:r>
              <a:rPr lang="en-US" altLang="zh-CN" dirty="0"/>
              <a:t> ( </a:t>
            </a:r>
            <a:r>
              <a:rPr lang="zh-CN" altLang="zh-CN" dirty="0"/>
              <a:t>又称“检测级联”，</a:t>
            </a:r>
            <a:r>
              <a:rPr lang="en-US" altLang="zh-CN" dirty="0"/>
              <a:t>detection cascades )</a:t>
            </a:r>
            <a:r>
              <a:rPr lang="zh-CN" altLang="zh-CN" dirty="0"/>
              <a:t>，通过减少对背景窗口的计算，而增加对人脸目标的计算，从而减少了计算开销。</a:t>
            </a:r>
            <a:endParaRPr lang="zh-CN"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35936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5.5 Remote Sensing Target Detection</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六边形 10"/>
          <p:cNvSpPr/>
          <p:nvPr/>
        </p:nvSpPr>
        <p:spPr>
          <a:xfrm>
            <a:off x="568534" y="1556792"/>
            <a:ext cx="5137997"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Difficulties and Challenges</a:t>
            </a:r>
            <a:endParaRPr lang="en-US" altLang="zh-CN" b="1" dirty="0"/>
          </a:p>
          <a:p>
            <a:r>
              <a:rPr lang="en-US" altLang="zh-CN" b="1" dirty="0"/>
              <a:t>Detection in </a:t>
            </a:r>
            <a:r>
              <a:rPr lang="zh-CN" altLang="zh-CN" b="1" dirty="0"/>
              <a:t>“</a:t>
            </a:r>
            <a:r>
              <a:rPr lang="en-US" altLang="zh-CN" b="1" dirty="0"/>
              <a:t>big data</a:t>
            </a:r>
            <a:r>
              <a:rPr lang="zh-CN" altLang="zh-CN" b="1" dirty="0"/>
              <a:t>”</a:t>
            </a:r>
            <a:endParaRPr lang="en-US" altLang="zh-CN" b="1" dirty="0"/>
          </a:p>
          <a:p>
            <a:r>
              <a:rPr lang="en-US" altLang="zh-CN" b="1" dirty="0"/>
              <a:t>Occluded targets</a:t>
            </a:r>
            <a:endParaRPr lang="en-US" altLang="zh-CN" b="1" dirty="0"/>
          </a:p>
          <a:p>
            <a:r>
              <a:rPr lang="en-US" altLang="zh-CN" b="1" dirty="0"/>
              <a:t>Domain adaptation</a:t>
            </a:r>
            <a:endParaRPr lang="zh-CN" altLang="zh-CN" dirty="0"/>
          </a:p>
        </p:txBody>
      </p:sp>
      <p:sp>
        <p:nvSpPr>
          <p:cNvPr id="17" name="六边形 16"/>
          <p:cNvSpPr/>
          <p:nvPr/>
        </p:nvSpPr>
        <p:spPr>
          <a:xfrm>
            <a:off x="210752" y="4323771"/>
            <a:ext cx="5853562" cy="187220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b="1" dirty="0"/>
              <a:t> Literature review</a:t>
            </a:r>
            <a:endParaRPr lang="en-US" altLang="zh-CN" b="1" dirty="0"/>
          </a:p>
          <a:p>
            <a:r>
              <a:rPr lang="en-US" altLang="zh-CN" b="1" dirty="0"/>
              <a:t>Traditional detection methods</a:t>
            </a:r>
            <a:endParaRPr lang="zh-CN" altLang="zh-CN" dirty="0"/>
          </a:p>
          <a:p>
            <a:r>
              <a:rPr lang="en-US" altLang="zh-CN" b="1" dirty="0"/>
              <a:t>Deep learning based detection methods</a:t>
            </a:r>
            <a:endParaRPr lang="zh-CN" altLang="zh-CN" dirty="0"/>
          </a:p>
        </p:txBody>
      </p:sp>
      <p:pic>
        <p:nvPicPr>
          <p:cNvPr id="2" name="图片 1"/>
          <p:cNvPicPr>
            <a:picLocks noChangeAspect="1"/>
          </p:cNvPicPr>
          <p:nvPr/>
        </p:nvPicPr>
        <p:blipFill>
          <a:blip r:embed="rId1"/>
          <a:stretch>
            <a:fillRect/>
          </a:stretch>
        </p:blipFill>
        <p:spPr>
          <a:xfrm>
            <a:off x="6351152" y="1541656"/>
            <a:ext cx="5286375" cy="4343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96603"/>
            <a:ext cx="6359360" cy="523220"/>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r>
              <a:rPr lang="en-US" altLang="zh-CN" sz="2800" dirty="0">
                <a:solidFill>
                  <a:schemeClr val="lt1"/>
                </a:solidFill>
                <a:latin typeface="+mn-lt"/>
                <a:ea typeface="+mn-ea"/>
              </a:rPr>
              <a:t>6 CONCLUSION AND FUTURE DIRECTIONS</a:t>
            </a:r>
            <a:endParaRPr lang="zh-CN" altLang="zh-CN" sz="2800" dirty="0">
              <a:solidFill>
                <a:schemeClr val="lt1"/>
              </a:solidFill>
              <a:latin typeface="+mn-lt"/>
              <a:ea typeface="+mn-ea"/>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六边形 10"/>
          <p:cNvSpPr/>
          <p:nvPr/>
        </p:nvSpPr>
        <p:spPr>
          <a:xfrm>
            <a:off x="3215680" y="1556792"/>
            <a:ext cx="5354021" cy="4392488"/>
          </a:xfrm>
          <a:prstGeom prst="hexagon">
            <a:avLst/>
          </a:prstGeom>
          <a:solidFill>
            <a:schemeClr val="accent4">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r>
              <a:rPr lang="en-US" altLang="zh-CN" sz="3200" b="1" dirty="0"/>
              <a:t>Future directions</a:t>
            </a:r>
            <a:endParaRPr lang="en-US" altLang="zh-CN" sz="3200" b="1" dirty="0"/>
          </a:p>
          <a:p>
            <a:pPr algn="ctr">
              <a:lnSpc>
                <a:spcPct val="150000"/>
              </a:lnSpc>
            </a:pPr>
            <a:r>
              <a:rPr lang="en-US" altLang="zh-CN" b="1" dirty="0"/>
              <a:t>Lightweight object detection</a:t>
            </a:r>
            <a:endParaRPr lang="en-US" altLang="zh-CN" b="1" dirty="0"/>
          </a:p>
          <a:p>
            <a:pPr algn="ctr">
              <a:lnSpc>
                <a:spcPct val="150000"/>
              </a:lnSpc>
            </a:pPr>
            <a:r>
              <a:rPr lang="en-US" altLang="zh-CN" b="1" dirty="0"/>
              <a:t>Detection meets </a:t>
            </a:r>
            <a:r>
              <a:rPr lang="en-US" altLang="zh-CN" b="1" dirty="0" err="1"/>
              <a:t>AutoML</a:t>
            </a:r>
            <a:endParaRPr lang="en-US" altLang="zh-CN" b="1" dirty="0"/>
          </a:p>
          <a:p>
            <a:pPr algn="ctr">
              <a:lnSpc>
                <a:spcPct val="150000"/>
              </a:lnSpc>
            </a:pPr>
            <a:r>
              <a:rPr lang="en-US" altLang="zh-CN" b="1" dirty="0"/>
              <a:t>Detection meets domain adaptation</a:t>
            </a:r>
            <a:endParaRPr lang="en-US" altLang="zh-CN" b="1" dirty="0"/>
          </a:p>
          <a:p>
            <a:pPr algn="ctr">
              <a:lnSpc>
                <a:spcPct val="150000"/>
              </a:lnSpc>
            </a:pPr>
            <a:r>
              <a:rPr lang="en-US" altLang="zh-CN" b="1" dirty="0"/>
              <a:t>Weakly supervised detection</a:t>
            </a:r>
            <a:endParaRPr lang="en-US" altLang="zh-CN" b="1" dirty="0"/>
          </a:p>
          <a:p>
            <a:pPr algn="ctr">
              <a:lnSpc>
                <a:spcPct val="150000"/>
              </a:lnSpc>
            </a:pPr>
            <a:r>
              <a:rPr lang="en-US" altLang="zh-CN" b="1" dirty="0"/>
              <a:t>Small object detection</a:t>
            </a:r>
            <a:endParaRPr lang="en-US" altLang="zh-CN" b="1" dirty="0"/>
          </a:p>
          <a:p>
            <a:pPr algn="ctr">
              <a:lnSpc>
                <a:spcPct val="150000"/>
              </a:lnSpc>
            </a:pPr>
            <a:r>
              <a:rPr lang="en-US" altLang="zh-CN" b="1" dirty="0"/>
              <a:t>Detection in videos</a:t>
            </a:r>
            <a:endParaRPr lang="en-US" altLang="zh-CN" b="1" dirty="0"/>
          </a:p>
          <a:p>
            <a:pPr algn="ctr">
              <a:lnSpc>
                <a:spcPct val="150000"/>
              </a:lnSpc>
            </a:pPr>
            <a:r>
              <a:rPr lang="en-US" altLang="zh-CN" b="1" dirty="0"/>
              <a:t>Detection with information fusion</a:t>
            </a:r>
            <a:endParaRPr lang="zh-CN" altLang="zh-C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58849" y="-3987824"/>
            <a:ext cx="12704048" cy="10326294"/>
          </a:xfrm>
          <a:prstGeom prst="rect">
            <a:avLst/>
          </a:prstGeom>
          <a:effectLst/>
        </p:spPr>
      </p:pic>
      <p:sp>
        <p:nvSpPr>
          <p:cNvPr id="5" name="文本框 4"/>
          <p:cNvSpPr txBox="1"/>
          <p:nvPr/>
        </p:nvSpPr>
        <p:spPr>
          <a:xfrm>
            <a:off x="6960096" y="2704517"/>
            <a:ext cx="3096344" cy="769441"/>
          </a:xfrm>
          <a:prstGeom prst="rect">
            <a:avLst/>
          </a:prstGeom>
          <a:noFill/>
          <a:effectLst>
            <a:glow rad="25400">
              <a:srgbClr val="DDEEF3"/>
            </a:glow>
          </a:effectLst>
        </p:spPr>
        <p:txBody>
          <a:bodyPr wrap="square" rtlCol="0">
            <a:spAutoFit/>
          </a:bodyPr>
          <a:lstStyle/>
          <a:p>
            <a:pPr algn="dist"/>
            <a:r>
              <a:rPr lang="en-US" altLang="zh-CN" sz="4400" dirty="0">
                <a:solidFill>
                  <a:srgbClr val="FEFEFE"/>
                </a:solidFill>
                <a:effectLst>
                  <a:glow rad="12700">
                    <a:srgbClr val="DDEEF3"/>
                  </a:glow>
                </a:effectLst>
                <a:latin typeface="方正准圆_GBK" panose="03000509000000000000" pitchFamily="65" charset="-122"/>
                <a:ea typeface="方正准圆_GBK" panose="03000509000000000000" pitchFamily="65" charset="-122"/>
              </a:rPr>
              <a:t>Thanks</a:t>
            </a:r>
            <a:endParaRPr lang="zh-CN" altLang="en-US" sz="4400" dirty="0">
              <a:solidFill>
                <a:srgbClr val="FEFEFE"/>
              </a:solidFill>
              <a:effectLst>
                <a:glow rad="12700">
                  <a:srgbClr val="DDEEF3"/>
                </a:glow>
              </a:effectLst>
              <a:latin typeface="方正准圆_GBK" panose="03000509000000000000" pitchFamily="65" charset="-122"/>
              <a:ea typeface="方正准圆_GBK" panose="03000509000000000000" pitchFamily="65"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69600"/>
            <a:ext cx="7943536" cy="584775"/>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ctr"/>
            <a:r>
              <a:rPr lang="en-US" altLang="zh-CN" sz="3200" dirty="0">
                <a:solidFill>
                  <a:srgbClr val="F5F5F5"/>
                </a:solidFill>
                <a:ea typeface="方正准圆_GBK" panose="03000509000000000000" pitchFamily="65" charset="-122"/>
              </a:rPr>
              <a:t>2.1 Milestones: Traditional Detectors</a:t>
            </a:r>
            <a:endParaRPr lang="en-US" sz="3200" dirty="0">
              <a:solidFill>
                <a:srgbClr val="F5F5F5"/>
              </a:solidFill>
              <a:ea typeface="方正准圆_GBK" panose="03000509000000000000" pitchFamily="65" charset="-122"/>
              <a:sym typeface="Arial" panose="020B0604020202020204" pitchFamily="34" charset="0"/>
            </a:endParaRPr>
          </a:p>
        </p:txBody>
      </p:sp>
      <p:sp>
        <p:nvSpPr>
          <p:cNvPr id="10" name="六边形 9"/>
          <p:cNvSpPr/>
          <p:nvPr/>
        </p:nvSpPr>
        <p:spPr>
          <a:xfrm>
            <a:off x="1881706" y="2852764"/>
            <a:ext cx="4676841" cy="3435636"/>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r>
              <a:rPr lang="zh-CN" altLang="zh-CN" dirty="0"/>
              <a:t>为了平衡特征不变性</a:t>
            </a:r>
            <a:r>
              <a:rPr lang="en-US" altLang="zh-CN" dirty="0"/>
              <a:t> ( </a:t>
            </a:r>
            <a:r>
              <a:rPr lang="zh-CN" altLang="zh-CN" dirty="0"/>
              <a:t>包括平移、尺度、光照等</a:t>
            </a:r>
            <a:r>
              <a:rPr lang="en-US" altLang="zh-CN" dirty="0"/>
              <a:t> ) </a:t>
            </a:r>
            <a:r>
              <a:rPr lang="zh-CN" altLang="zh-CN" dirty="0"/>
              <a:t>和非线性</a:t>
            </a:r>
            <a:r>
              <a:rPr lang="en-US" altLang="zh-CN" dirty="0"/>
              <a:t> ( </a:t>
            </a:r>
            <a:r>
              <a:rPr lang="zh-CN" altLang="zh-CN" dirty="0"/>
              <a:t>区分不同对象类别</a:t>
            </a:r>
            <a:r>
              <a:rPr lang="en-US" altLang="zh-CN" dirty="0"/>
              <a:t> )</a:t>
            </a:r>
            <a:r>
              <a:rPr lang="zh-CN" altLang="zh-CN" dirty="0"/>
              <a:t>，将</a:t>
            </a:r>
            <a:r>
              <a:rPr lang="en-US" altLang="zh-CN" dirty="0"/>
              <a:t>HOG</a:t>
            </a:r>
            <a:r>
              <a:rPr lang="zh-CN" altLang="zh-CN" dirty="0"/>
              <a:t>描述符设计为在密集的均匀间隔单元网格上计算，并使用重叠局部对比度归一化</a:t>
            </a:r>
            <a:r>
              <a:rPr lang="en-US" altLang="zh-CN" dirty="0"/>
              <a:t> ( </a:t>
            </a:r>
            <a:r>
              <a:rPr lang="zh-CN" altLang="zh-CN" dirty="0"/>
              <a:t>在“块”上</a:t>
            </a:r>
            <a:r>
              <a:rPr lang="en-US" altLang="zh-CN" dirty="0"/>
              <a:t> ) </a:t>
            </a:r>
            <a:r>
              <a:rPr lang="zh-CN" altLang="zh-CN" dirty="0"/>
              <a:t>来提高精度。</a:t>
            </a:r>
            <a:endParaRPr lang="zh-CN" altLang="zh-CN" dirty="0"/>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六边形 25"/>
          <p:cNvSpPr/>
          <p:nvPr/>
        </p:nvSpPr>
        <p:spPr>
          <a:xfrm>
            <a:off x="5591944" y="2852764"/>
            <a:ext cx="4676841" cy="3435636"/>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虽然</a:t>
            </a:r>
            <a:r>
              <a:rPr lang="en-US" altLang="zh-CN" dirty="0"/>
              <a:t>HOG</a:t>
            </a:r>
            <a:r>
              <a:rPr lang="zh-CN" altLang="zh-CN" dirty="0"/>
              <a:t>可以用来检测各种对象类，但它的主要动机是行人检测问题。若要检测不同大小的对象，则</a:t>
            </a:r>
            <a:r>
              <a:rPr lang="en-US" altLang="zh-CN" dirty="0"/>
              <a:t>HOG</a:t>
            </a:r>
            <a:r>
              <a:rPr lang="zh-CN" altLang="zh-CN" dirty="0"/>
              <a:t>检测器在保持检测窗口大小不变的情况下，多次对输入图像进行重新标度。多年来，</a:t>
            </a:r>
            <a:r>
              <a:rPr lang="en-US" altLang="zh-CN" dirty="0"/>
              <a:t>HOG</a:t>
            </a:r>
            <a:r>
              <a:rPr lang="zh-CN" altLang="zh-CN" dirty="0"/>
              <a:t>检测器一直是许多目标检测器</a:t>
            </a:r>
            <a:r>
              <a:rPr lang="en-US" altLang="zh-CN" dirty="0"/>
              <a:t>[13,14,36]</a:t>
            </a:r>
            <a:r>
              <a:rPr lang="zh-CN" altLang="zh-CN" dirty="0"/>
              <a:t>和各种计算机视觉应用的重要基础。</a:t>
            </a:r>
            <a:endParaRPr lang="zh-CN" altLang="zh-CN" dirty="0"/>
          </a:p>
        </p:txBody>
      </p:sp>
      <p:sp>
        <p:nvSpPr>
          <p:cNvPr id="11" name="文本框 20"/>
          <p:cNvSpPr txBox="1">
            <a:spLocks noChangeArrowheads="1"/>
          </p:cNvSpPr>
          <p:nvPr/>
        </p:nvSpPr>
        <p:spPr bwMode="auto">
          <a:xfrm>
            <a:off x="2662378" y="1741880"/>
            <a:ext cx="7209744" cy="522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Arial" panose="020B0604020202020204" pitchFamily="34" charset="0"/>
                <a:ea typeface="宋体" panose="02010600030101010101" pitchFamily="2" charset="-122"/>
              </a:defRPr>
            </a:lvl1pPr>
            <a:lvl2pPr marL="742950" indent="-285750" defTabSz="1216025">
              <a:defRPr>
                <a:solidFill>
                  <a:schemeClr val="tx1"/>
                </a:solidFill>
                <a:latin typeface="Arial" panose="020B0604020202020204" pitchFamily="34" charset="0"/>
                <a:ea typeface="宋体" panose="02010600030101010101" pitchFamily="2" charset="-122"/>
              </a:defRPr>
            </a:lvl2pPr>
            <a:lvl3pPr marL="1143000" indent="-228600" defTabSz="1216025">
              <a:defRPr>
                <a:solidFill>
                  <a:schemeClr val="tx1"/>
                </a:solidFill>
                <a:latin typeface="Arial" panose="020B0604020202020204" pitchFamily="34" charset="0"/>
                <a:ea typeface="宋体" panose="02010600030101010101" pitchFamily="2" charset="-122"/>
              </a:defRPr>
            </a:lvl3pPr>
            <a:lvl4pPr marL="1600200" indent="-228600" defTabSz="1216025">
              <a:defRPr>
                <a:solidFill>
                  <a:schemeClr val="tx1"/>
                </a:solidFill>
                <a:latin typeface="Arial" panose="020B0604020202020204" pitchFamily="34" charset="0"/>
                <a:ea typeface="宋体" panose="02010600030101010101" pitchFamily="2" charset="-122"/>
              </a:defRPr>
            </a:lvl4pPr>
            <a:lvl5pPr marL="2057400" indent="-228600" defTabSz="1216025">
              <a:defRPr>
                <a:solidFill>
                  <a:schemeClr val="tx1"/>
                </a:solidFill>
                <a:latin typeface="Arial" panose="020B060402020202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342900" defTabSz="914400" fontAlgn="base">
              <a:lnSpc>
                <a:spcPct val="130000"/>
              </a:lnSpc>
              <a:spcBef>
                <a:spcPct val="20000"/>
              </a:spcBef>
              <a:spcAft>
                <a:spcPct val="0"/>
              </a:spcAft>
              <a:buChar char="•"/>
            </a:pPr>
            <a:r>
              <a:rPr lang="en-US" altLang="zh-CN" sz="2400" dirty="0">
                <a:solidFill>
                  <a:srgbClr val="F5F5F5"/>
                </a:solidFill>
                <a:ea typeface="方正准圆_GBK" panose="03000509000000000000" pitchFamily="65" charset="-122"/>
              </a:rPr>
              <a:t>HOG(Histogram of Oriented Gradients) Detector</a:t>
            </a:r>
            <a:endParaRPr lang="en-US" altLang="zh-CN" sz="2400" dirty="0">
              <a:solidFill>
                <a:srgbClr val="F5F5F5"/>
              </a:solidFill>
              <a:ea typeface="方正准圆_GBK" panose="03000509000000000000" pitchFamily="65" charset="-122"/>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888768" y="569600"/>
            <a:ext cx="8015544" cy="584775"/>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ctr"/>
            <a:r>
              <a:rPr lang="en-US" altLang="zh-CN" sz="3200" dirty="0">
                <a:solidFill>
                  <a:srgbClr val="F5F5F5"/>
                </a:solidFill>
                <a:ea typeface="方正准圆_GBK" panose="03000509000000000000" pitchFamily="65" charset="-122"/>
              </a:rPr>
              <a:t>2.1 Milestones: Traditional Detectors</a:t>
            </a:r>
            <a:endParaRPr lang="en-US" sz="3200" dirty="0">
              <a:solidFill>
                <a:srgbClr val="F5F5F5"/>
              </a:solidFill>
              <a:ea typeface="方正准圆_GBK" panose="03000509000000000000" pitchFamily="65" charset="-122"/>
              <a:sym typeface="Arial" panose="020B0604020202020204" pitchFamily="34" charset="0"/>
            </a:endParaRPr>
          </a:p>
        </p:txBody>
      </p:sp>
      <p:sp>
        <p:nvSpPr>
          <p:cNvPr id="10" name="六边形 9"/>
          <p:cNvSpPr/>
          <p:nvPr/>
        </p:nvSpPr>
        <p:spPr>
          <a:xfrm>
            <a:off x="2034295" y="2782783"/>
            <a:ext cx="4142933" cy="3272383"/>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dirty="0"/>
              <a:t>一个典型的</a:t>
            </a:r>
            <a:r>
              <a:rPr lang="en-US" altLang="zh-CN" dirty="0"/>
              <a:t>DPM</a:t>
            </a:r>
            <a:r>
              <a:rPr lang="zh-CN" altLang="zh-CN" dirty="0"/>
              <a:t>检测器由一个根过滤器（</a:t>
            </a:r>
            <a:r>
              <a:rPr lang="en-US" altLang="zh-CN" dirty="0"/>
              <a:t>root-filter</a:t>
            </a:r>
            <a:r>
              <a:rPr lang="zh-CN" altLang="zh-CN" dirty="0"/>
              <a:t>）和一些零件滤波器（</a:t>
            </a:r>
            <a:r>
              <a:rPr lang="en-US" altLang="zh-CN" dirty="0"/>
              <a:t>part-filters</a:t>
            </a:r>
            <a:r>
              <a:rPr lang="zh-CN" altLang="zh-CN" dirty="0"/>
              <a:t>）组成。该方法不需要手动指定零件滤波器的配置</a:t>
            </a:r>
            <a:r>
              <a:rPr lang="en-US" altLang="zh-CN" dirty="0"/>
              <a:t> ( </a:t>
            </a:r>
            <a:r>
              <a:rPr lang="zh-CN" altLang="zh-CN" dirty="0"/>
              <a:t>如尺寸和位置</a:t>
            </a:r>
            <a:r>
              <a:rPr lang="en-US" altLang="zh-CN" dirty="0"/>
              <a:t> )</a:t>
            </a:r>
            <a:r>
              <a:rPr lang="zh-CN" altLang="zh-CN" dirty="0"/>
              <a:t>，而是在</a:t>
            </a:r>
            <a:r>
              <a:rPr lang="en-US" altLang="zh-CN" dirty="0"/>
              <a:t>DPM</a:t>
            </a:r>
            <a:r>
              <a:rPr lang="zh-CN" altLang="zh-CN" dirty="0"/>
              <a:t>中开发了一种弱监督学习方法，所有零件滤波器的配置都可以作为潜在变量自动学习。</a:t>
            </a:r>
            <a:endParaRPr lang="zh-CN" altLang="zh-CN" dirty="0"/>
          </a:p>
        </p:txBody>
      </p:sp>
      <p:sp>
        <p:nvSpPr>
          <p:cNvPr id="14" name="六边形 13"/>
          <p:cNvSpPr/>
          <p:nvPr/>
        </p:nvSpPr>
        <p:spPr>
          <a:xfrm>
            <a:off x="6108274" y="2820912"/>
            <a:ext cx="3980475" cy="3196125"/>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lvl="0"/>
            <a:r>
              <a:rPr lang="zh-CN" altLang="zh-CN" dirty="0"/>
              <a:t>虽然今天的物体探测器在检测精度方面已经远远超过了</a:t>
            </a:r>
            <a:r>
              <a:rPr lang="en-US" altLang="zh-CN" dirty="0"/>
              <a:t>DPM</a:t>
            </a:r>
            <a:r>
              <a:rPr lang="zh-CN" altLang="zh-CN" dirty="0"/>
              <a:t>，但仍然受到</a:t>
            </a:r>
            <a:r>
              <a:rPr lang="en-US" altLang="zh-CN" dirty="0"/>
              <a:t>DPM</a:t>
            </a:r>
            <a:r>
              <a:rPr lang="zh-CN" altLang="zh-CN" dirty="0"/>
              <a:t>的许多有价值的见解的影响，如混合模型、硬负挖掘、边界盒回归等。</a:t>
            </a:r>
            <a:endParaRPr lang="zh-CN" altLang="zh-CN" dirty="0"/>
          </a:p>
        </p:txBody>
      </p:sp>
      <p:sp>
        <p:nvSpPr>
          <p:cNvPr id="18" name="文本框 51"/>
          <p:cNvSpPr txBox="1">
            <a:spLocks noChangeArrowheads="1"/>
          </p:cNvSpPr>
          <p:nvPr/>
        </p:nvSpPr>
        <p:spPr bwMode="auto">
          <a:xfrm>
            <a:off x="2797328" y="1844824"/>
            <a:ext cx="6696744" cy="59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342900" fontAlgn="base">
              <a:lnSpc>
                <a:spcPct val="130000"/>
              </a:lnSpc>
              <a:spcAft>
                <a:spcPct val="0"/>
              </a:spcAft>
            </a:pPr>
            <a:r>
              <a:rPr lang="en-US" altLang="zh-CN" sz="2800" dirty="0">
                <a:solidFill>
                  <a:srgbClr val="F5F5F5"/>
                </a:solidFill>
                <a:ea typeface="方正准圆_GBK" panose="03000509000000000000" pitchFamily="65" charset="-122"/>
              </a:rPr>
              <a:t>Deformable Part-based Model(DPM)</a:t>
            </a:r>
            <a:endParaRPr lang="zh-CN" altLang="en-US" sz="2800" dirty="0">
              <a:solidFill>
                <a:srgbClr val="F5F5F5"/>
              </a:solidFill>
              <a:ea typeface="方正准圆_GBK" panose="03000509000000000000" pitchFamily="65" charset="-122"/>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1025689" y="633056"/>
            <a:ext cx="7209744" cy="461665"/>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l">
              <a:spcBef>
                <a:spcPct val="20000"/>
              </a:spcBef>
            </a:pPr>
            <a:r>
              <a:rPr lang="en-US" altLang="zh-CN" sz="2400" dirty="0">
                <a:solidFill>
                  <a:srgbClr val="F5F5F5"/>
                </a:solidFill>
                <a:latin typeface="Arial" panose="020B0604020202020204" pitchFamily="34" charset="0"/>
                <a:ea typeface="方正准圆_GBK" panose="03000509000000000000" pitchFamily="65" charset="-122"/>
              </a:rPr>
              <a:t>2.1 Milestones: CNN based Two-stage Detectors</a:t>
            </a:r>
            <a:endParaRPr lang="zh-CN" altLang="zh-CN" sz="2400" dirty="0">
              <a:solidFill>
                <a:srgbClr val="F5F5F5"/>
              </a:solidFill>
              <a:latin typeface="Arial" panose="020B0604020202020204" pitchFamily="34" charset="0"/>
              <a:ea typeface="方正准圆_GBK" panose="03000509000000000000" pitchFamily="65" charset="-122"/>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六边形 8"/>
          <p:cNvSpPr/>
          <p:nvPr/>
        </p:nvSpPr>
        <p:spPr>
          <a:xfrm>
            <a:off x="1667508" y="2492896"/>
            <a:ext cx="8856984" cy="2930882"/>
          </a:xfrm>
          <a:prstGeom prst="hexagon">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r>
              <a:rPr lang="zh-CN" altLang="zh-CN" sz="2000" dirty="0"/>
              <a:t>在深度学习时代，目标检测可以分为两</a:t>
            </a:r>
            <a:r>
              <a:rPr lang="zh-CN" altLang="zh-CN" sz="2000"/>
              <a:t>类：</a:t>
            </a:r>
            <a:endParaRPr lang="en-US" altLang="zh-CN" sz="2000" dirty="0"/>
          </a:p>
          <a:p>
            <a:r>
              <a:rPr lang="zh-CN" altLang="zh-CN" sz="2000"/>
              <a:t>“</a:t>
            </a:r>
            <a:r>
              <a:rPr lang="en-US" altLang="zh-CN" sz="2000"/>
              <a:t> </a:t>
            </a:r>
            <a:r>
              <a:rPr lang="en-US" altLang="zh-CN" sz="2000" dirty="0"/>
              <a:t>two-stage detection </a:t>
            </a:r>
            <a:r>
              <a:rPr lang="zh-CN" altLang="zh-CN" sz="2000" dirty="0"/>
              <a:t>” </a:t>
            </a:r>
            <a:r>
              <a:rPr lang="zh-CN" altLang="zh-CN" sz="2000"/>
              <a:t>和 “</a:t>
            </a:r>
            <a:r>
              <a:rPr lang="en-US" altLang="zh-CN" sz="2000" dirty="0"/>
              <a:t> one-stage detection </a:t>
            </a:r>
            <a:r>
              <a:rPr lang="zh-CN" altLang="zh-CN" sz="2000" dirty="0"/>
              <a:t>”，前者将检测框定为一个 “ 从粗到细 ” 的过程，而后者将其定义为 “ 一步完成 ”。</a:t>
            </a:r>
            <a:endParaRPr lang="zh-CN" altLang="zh-CN"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3"/>
          <p:cNvSpPr txBox="1"/>
          <p:nvPr/>
        </p:nvSpPr>
        <p:spPr>
          <a:xfrm>
            <a:off x="905556" y="653721"/>
            <a:ext cx="4974420" cy="369332"/>
          </a:xfrm>
          <a:prstGeom prst="rect">
            <a:avLst/>
          </a:prstGeom>
          <a:noFill/>
        </p:spPr>
        <p:txBody>
          <a:bodyPr wrap="square" rtlCol="0">
            <a:spAutoFit/>
          </a:bodyPr>
          <a:lstStyle>
            <a:defPPr>
              <a:defRPr lang="zh-CN"/>
            </a:defPPr>
            <a:lvl1pPr algn="dist">
              <a:defRPr sz="6000" b="1">
                <a:solidFill>
                  <a:srgbClr val="0446C0"/>
                </a:solidFill>
                <a:latin typeface="方正清刻本悦宋简体" panose="02000000000000000000" pitchFamily="2" charset="-122"/>
                <a:ea typeface="方正清刻本悦宋简体" panose="02000000000000000000" pitchFamily="2" charset="-122"/>
              </a:defRPr>
            </a:lvl1pPr>
          </a:lstStyle>
          <a:p>
            <a:pPr algn="ctr" fontAlgn="base">
              <a:spcBef>
                <a:spcPct val="0"/>
              </a:spcBef>
              <a:spcAft>
                <a:spcPct val="0"/>
              </a:spcAft>
              <a:defRPr/>
            </a:pPr>
            <a:r>
              <a:rPr lang="en-US" altLang="zh-CN" sz="1800" dirty="0">
                <a:solidFill>
                  <a:schemeClr val="lt1"/>
                </a:solidFill>
                <a:latin typeface="+mn-lt"/>
                <a:ea typeface="+mn-ea"/>
              </a:rPr>
              <a:t> 2.1 Milestones: CNN based Two-stage Detectors</a:t>
            </a:r>
            <a:endParaRPr lang="en-US" sz="1800" dirty="0">
              <a:solidFill>
                <a:schemeClr val="lt1"/>
              </a:solidFill>
              <a:latin typeface="+mn-lt"/>
              <a:ea typeface="+mn-ea"/>
              <a:sym typeface="Arial" panose="020B0604020202020204" pitchFamily="34" charset="0"/>
            </a:endParaRPr>
          </a:p>
        </p:txBody>
      </p:sp>
      <p:sp>
        <p:nvSpPr>
          <p:cNvPr id="10" name="六边形 9"/>
          <p:cNvSpPr/>
          <p:nvPr/>
        </p:nvSpPr>
        <p:spPr>
          <a:xfrm>
            <a:off x="4239" y="1916831"/>
            <a:ext cx="6192688" cy="3656341"/>
          </a:xfrm>
          <a:prstGeom prst="hexagon">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pPr>
            <a:r>
              <a:rPr lang="en-US" altLang="zh-CN" b="1"/>
              <a:t>RCNN</a:t>
            </a:r>
            <a:endParaRPr lang="en-US" altLang="zh-CN" b="1"/>
          </a:p>
          <a:p>
            <a:pPr algn="ctr" fontAlgn="base">
              <a:spcBef>
                <a:spcPct val="0"/>
              </a:spcBef>
              <a:spcAft>
                <a:spcPct val="0"/>
              </a:spcAft>
            </a:pPr>
            <a:r>
              <a:rPr lang="en-US" altLang="zh-CN" b="1"/>
              <a:t>Convolutional Neural Networks</a:t>
            </a:r>
            <a:endParaRPr lang="en-US" altLang="zh-CN" b="1"/>
          </a:p>
          <a:p>
            <a:pPr algn="ctr" fontAlgn="base">
              <a:spcBef>
                <a:spcPct val="0"/>
              </a:spcBef>
              <a:spcAft>
                <a:spcPct val="0"/>
              </a:spcAft>
            </a:pPr>
            <a:r>
              <a:rPr lang="en-US" altLang="zh-CN" b="1"/>
              <a:t>RCNN</a:t>
            </a:r>
            <a:r>
              <a:rPr lang="zh-CN" altLang="zh-CN" b="1"/>
              <a:t>背后</a:t>
            </a:r>
            <a:r>
              <a:rPr lang="zh-CN" altLang="zh-CN" b="1" dirty="0"/>
              <a:t>的想法很简单：它首先通过选择性搜索提取一组对象建议</a:t>
            </a:r>
            <a:r>
              <a:rPr lang="en-US" altLang="zh-CN" b="1"/>
              <a:t>(</a:t>
            </a:r>
            <a:r>
              <a:rPr lang="zh-CN" altLang="zh-CN" b="1"/>
              <a:t>对象</a:t>
            </a:r>
            <a:r>
              <a:rPr lang="zh-CN" altLang="zh-CN" b="1" dirty="0"/>
              <a:t>候选框</a:t>
            </a:r>
            <a:r>
              <a:rPr lang="en-US" altLang="zh-CN" b="1"/>
              <a:t>)</a:t>
            </a:r>
            <a:r>
              <a:rPr lang="zh-CN" altLang="zh-CN" b="1"/>
              <a:t>。</a:t>
            </a:r>
            <a:r>
              <a:rPr lang="zh-CN" altLang="zh-CN" b="1" dirty="0"/>
              <a:t>然后，每个提案都被重新调整成一个固定大小的图像，并输入到一个在</a:t>
            </a:r>
            <a:r>
              <a:rPr lang="en-US" altLang="zh-CN" b="1"/>
              <a:t> ImageNet </a:t>
            </a:r>
            <a:r>
              <a:rPr lang="zh-CN" altLang="zh-CN" b="1"/>
              <a:t>上</a:t>
            </a:r>
            <a:r>
              <a:rPr lang="zh-CN" altLang="zh-CN" b="1" dirty="0"/>
              <a:t>训练得到的</a:t>
            </a:r>
            <a:r>
              <a:rPr lang="en-US" altLang="zh-CN" b="1"/>
              <a:t>CNN</a:t>
            </a:r>
            <a:r>
              <a:rPr lang="zh-CN" altLang="zh-CN" b="1"/>
              <a:t>模型</a:t>
            </a:r>
            <a:r>
              <a:rPr lang="en-US" altLang="zh-CN" b="1"/>
              <a:t> </a:t>
            </a:r>
            <a:r>
              <a:rPr lang="zh-CN" altLang="zh-CN" b="1"/>
              <a:t>来</a:t>
            </a:r>
            <a:r>
              <a:rPr lang="zh-CN" altLang="zh-CN" b="1" dirty="0"/>
              <a:t>提取特征。最后，利用线性</a:t>
            </a:r>
            <a:r>
              <a:rPr lang="en-US" altLang="zh-CN" b="1"/>
              <a:t>SVM</a:t>
            </a:r>
            <a:r>
              <a:rPr lang="zh-CN" altLang="zh-CN" b="1"/>
              <a:t>分类器</a:t>
            </a:r>
            <a:r>
              <a:rPr lang="zh-CN" altLang="zh-CN" b="1" dirty="0"/>
              <a:t>对每个区域内的目标进行预测，识别目标类别。</a:t>
            </a:r>
            <a:endParaRPr lang="zh-CN" altLang="en-US" b="1" dirty="0"/>
          </a:p>
        </p:txBody>
      </p:sp>
      <p:sp>
        <p:nvSpPr>
          <p:cNvPr id="13" name="六边形 12"/>
          <p:cNvSpPr/>
          <p:nvPr/>
        </p:nvSpPr>
        <p:spPr>
          <a:xfrm>
            <a:off x="5807968" y="1916831"/>
            <a:ext cx="6297537" cy="3656341"/>
          </a:xfrm>
          <a:prstGeom prst="hexagon">
            <a:avLst/>
          </a:prstGeom>
          <a:solidFill>
            <a:schemeClr val="tx2">
              <a:lumMod val="60000"/>
              <a:lumOff val="4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base">
              <a:spcBef>
                <a:spcPct val="0"/>
              </a:spcBef>
              <a:spcAft>
                <a:spcPct val="0"/>
              </a:spcAft>
              <a:defRPr/>
            </a:pPr>
            <a:r>
              <a:rPr lang="en-US" altLang="zh-CN" b="1"/>
              <a:t>SPPNet</a:t>
            </a:r>
            <a:endParaRPr lang="en-US" altLang="zh-CN" b="1"/>
          </a:p>
          <a:p>
            <a:pPr algn="ctr" fontAlgn="base">
              <a:spcBef>
                <a:spcPct val="0"/>
              </a:spcBef>
              <a:spcAft>
                <a:spcPct val="0"/>
              </a:spcAft>
              <a:defRPr/>
            </a:pPr>
            <a:r>
              <a:rPr lang="en-US" altLang="zh-CN" b="1"/>
              <a:t>Spatial Pyramid Pooling in Deep Convolutional Networks for Visual Recognition</a:t>
            </a:r>
            <a:endParaRPr lang="en-US" altLang="zh-CN" b="1"/>
          </a:p>
          <a:p>
            <a:pPr algn="ctr" fontAlgn="base">
              <a:spcBef>
                <a:spcPct val="0"/>
              </a:spcBef>
              <a:spcAft>
                <a:spcPct val="0"/>
              </a:spcAft>
              <a:defRPr/>
            </a:pPr>
            <a:r>
              <a:rPr lang="zh-CN" altLang="zh-CN"/>
              <a:t>利用</a:t>
            </a:r>
            <a:r>
              <a:rPr lang="en-US" altLang="zh-CN"/>
              <a:t>SPPNet</a:t>
            </a:r>
            <a:r>
              <a:rPr lang="zh-CN" altLang="zh-CN"/>
              <a:t>进行</a:t>
            </a:r>
            <a:r>
              <a:rPr lang="zh-CN" altLang="zh-CN" dirty="0"/>
              <a:t>目标检测时，只对整个图像进行一次特征映射计算，然后生成任意区域的定长表示，训练检测器，避免了卷积特征的重复计算。</a:t>
            </a:r>
            <a:r>
              <a:rPr lang="en-US" altLang="zh-CN"/>
              <a:t>SPPNet</a:t>
            </a:r>
            <a:r>
              <a:rPr lang="zh-CN" altLang="zh-CN"/>
              <a:t>的</a:t>
            </a:r>
            <a:r>
              <a:rPr lang="zh-CN" altLang="zh-CN" dirty="0"/>
              <a:t>速度是</a:t>
            </a:r>
            <a:r>
              <a:rPr lang="en-US" altLang="zh-CN"/>
              <a:t>R-CNN</a:t>
            </a:r>
            <a:r>
              <a:rPr lang="zh-CN" altLang="zh-CN"/>
              <a:t>的</a:t>
            </a:r>
            <a:r>
              <a:rPr lang="en-US" altLang="zh-CN"/>
              <a:t>20</a:t>
            </a:r>
            <a:r>
              <a:rPr lang="zh-CN" altLang="zh-CN"/>
              <a:t>多</a:t>
            </a:r>
            <a:r>
              <a:rPr lang="zh-CN" altLang="zh-CN" dirty="0"/>
              <a:t>倍，并且没有牺牲任何检测精度</a:t>
            </a:r>
            <a:endParaRPr lang="zh-CN" altLang="zh-CN" dirty="0"/>
          </a:p>
          <a:p>
            <a:pPr algn="ctr" fontAlgn="base">
              <a:spcBef>
                <a:spcPct val="0"/>
              </a:spcBef>
              <a:spcAft>
                <a:spcPct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24" name="矩形 23"/>
          <p:cNvSpPr/>
          <p:nvPr/>
        </p:nvSpPr>
        <p:spPr>
          <a:xfrm>
            <a:off x="0" y="586085"/>
            <a:ext cx="580571"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718395" y="586085"/>
            <a:ext cx="170373" cy="555608"/>
          </a:xfrm>
          <a:prstGeom prst="rect">
            <a:avLst/>
          </a:prstGeom>
          <a:solidFill>
            <a:srgbClr val="237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13014</Words>
  <Application>WPS 演示</Application>
  <PresentationFormat>宽屏</PresentationFormat>
  <Paragraphs>508</Paragraphs>
  <Slides>52</Slides>
  <Notes>51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Arial</vt:lpstr>
      <vt:lpstr>宋体</vt:lpstr>
      <vt:lpstr>Wingdings</vt:lpstr>
      <vt:lpstr>方正准圆_GBK</vt:lpstr>
      <vt:lpstr>Impact</vt:lpstr>
      <vt:lpstr>微软雅黑</vt:lpstr>
      <vt:lpstr>方正清刻本悦宋简体</vt:lpstr>
      <vt:lpstr>Arial Unicode MS</vt:lpstr>
      <vt:lpstr>Calibri</vt:lpstr>
      <vt:lpstr>Roboto Condensed Light</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杨秀璋</cp:lastModifiedBy>
  <cp:revision>111</cp:revision>
  <dcterms:created xsi:type="dcterms:W3CDTF">2017-03-29T04:40:00Z</dcterms:created>
  <dcterms:modified xsi:type="dcterms:W3CDTF">2021-08-03T10:39:52Z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ICV">
    <vt:lpwstr>C4F89E010E804D18ABCCB249D297B3EE</vt:lpwstr>
  </property>
</Properties>
</file>